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9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5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54"/>
  </p:notesMasterIdLst>
  <p:sldIdLst>
    <p:sldId id="261" r:id="rId2"/>
    <p:sldId id="1326" r:id="rId3"/>
    <p:sldId id="1318" r:id="rId4"/>
    <p:sldId id="1230" r:id="rId5"/>
    <p:sldId id="258" r:id="rId6"/>
    <p:sldId id="1322" r:id="rId7"/>
    <p:sldId id="1324" r:id="rId8"/>
    <p:sldId id="256" r:id="rId9"/>
    <p:sldId id="1329" r:id="rId10"/>
    <p:sldId id="1264" r:id="rId11"/>
    <p:sldId id="1250" r:id="rId12"/>
    <p:sldId id="1320" r:id="rId13"/>
    <p:sldId id="975" r:id="rId14"/>
    <p:sldId id="1336" r:id="rId15"/>
    <p:sldId id="1335" r:id="rId16"/>
    <p:sldId id="262" r:id="rId17"/>
    <p:sldId id="1056" r:id="rId18"/>
    <p:sldId id="267" r:id="rId19"/>
    <p:sldId id="268" r:id="rId20"/>
    <p:sldId id="269" r:id="rId21"/>
    <p:sldId id="1057" r:id="rId22"/>
    <p:sldId id="1267" r:id="rId23"/>
    <p:sldId id="1319" r:id="rId24"/>
    <p:sldId id="1327" r:id="rId25"/>
    <p:sldId id="1167" r:id="rId26"/>
    <p:sldId id="1079" r:id="rId27"/>
    <p:sldId id="1019" r:id="rId28"/>
    <p:sldId id="1020" r:id="rId29"/>
    <p:sldId id="1300" r:id="rId30"/>
    <p:sldId id="1301" r:id="rId31"/>
    <p:sldId id="1021" r:id="rId32"/>
    <p:sldId id="260" r:id="rId33"/>
    <p:sldId id="1022" r:id="rId34"/>
    <p:sldId id="263" r:id="rId35"/>
    <p:sldId id="276" r:id="rId36"/>
    <p:sldId id="277" r:id="rId37"/>
    <p:sldId id="279" r:id="rId38"/>
    <p:sldId id="1325" r:id="rId39"/>
    <p:sldId id="281" r:id="rId40"/>
    <p:sldId id="1268" r:id="rId41"/>
    <p:sldId id="283" r:id="rId42"/>
    <p:sldId id="1213" r:id="rId43"/>
    <p:sldId id="291" r:id="rId44"/>
    <p:sldId id="297" r:id="rId45"/>
    <p:sldId id="1271" r:id="rId46"/>
    <p:sldId id="1332" r:id="rId47"/>
    <p:sldId id="1166" r:id="rId48"/>
    <p:sldId id="1333" r:id="rId49"/>
    <p:sldId id="1147" r:id="rId50"/>
    <p:sldId id="274" r:id="rId51"/>
    <p:sldId id="287" r:id="rId52"/>
    <p:sldId id="280" r:id="rId5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Louise Kling" initials="CLK" lastIdx="1" clrIdx="0">
    <p:extLst>
      <p:ext uri="{19B8F6BF-5375-455C-9EA6-DF929625EA0E}">
        <p15:presenceInfo xmlns:p15="http://schemas.microsoft.com/office/powerpoint/2012/main" userId="S::clk228@cornell.edu::fe489aba-4329-4ace-9f03-8bdab2afa2b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2C72"/>
    <a:srgbClr val="006065"/>
    <a:srgbClr val="1C3775"/>
    <a:srgbClr val="F26522"/>
    <a:srgbClr val="EA891C"/>
    <a:srgbClr val="D4E5E9"/>
    <a:srgbClr val="57B94C"/>
    <a:srgbClr val="B7AA9D"/>
    <a:srgbClr val="DAD2C9"/>
    <a:srgbClr val="EED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38" autoAdjust="0"/>
    <p:restoredTop sz="91424"/>
  </p:normalViewPr>
  <p:slideViewPr>
    <p:cSldViewPr snapToGrid="0">
      <p:cViewPr>
        <p:scale>
          <a:sx n="90" d="100"/>
          <a:sy n="90" d="100"/>
        </p:scale>
        <p:origin x="208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076" y="52"/>
      </p:cViewPr>
      <p:guideLst/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8286784-16A0-4380-ACB4-8FF2196C03D0}" type="datetimeFigureOut">
              <a:rPr lang="en-US" smtClean="0"/>
              <a:t>3/26/25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BB371E8-B22A-4CB2-9A63-226FDDEC3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1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371E8-B22A-4CB2-9A63-226FDDEC3E2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89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371E8-B22A-4CB2-9A63-226FDDEC3E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09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371E8-B22A-4CB2-9A63-226FDDEC3E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7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371E8-B22A-4CB2-9A63-226FDDEC3E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37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E072C-C348-C644-B155-14DA8E1BF5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5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E072C-C348-C644-B155-14DA8E1BF5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371E8-B22A-4CB2-9A63-226FDDEC3E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7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371E8-B22A-4CB2-9A63-226FDDEC3E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17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371E8-B22A-4CB2-9A63-226FDDEC3E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64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www.nass.usda.gov</a:t>
            </a:r>
            <a:r>
              <a:rPr lang="en-US" dirty="0"/>
              <a:t>/Publications/</a:t>
            </a:r>
            <a:r>
              <a:rPr lang="en-US" dirty="0" err="1"/>
              <a:t>Todays_Reports</a:t>
            </a:r>
            <a:r>
              <a:rPr lang="en-US" dirty="0"/>
              <a:t>/reports/fnlo0222.pdf</a:t>
            </a:r>
          </a:p>
          <a:p>
            <a:r>
              <a:rPr lang="en-US" dirty="0"/>
              <a:t>USDA National Agricultural Statistics https://www.nass.usda.gov/Publications/AgCensus/2017/Full_Report/Volume_1,_Chapter_1_US/usv1.pdf</a:t>
            </a:r>
          </a:p>
        </p:txBody>
      </p:sp>
    </p:spTree>
    <p:extLst>
      <p:ext uri="{BB962C8B-B14F-4D97-AF65-F5344CB8AC3E}">
        <p14:creationId xmlns:p14="http://schemas.microsoft.com/office/powerpoint/2010/main" val="1501677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371E8-B22A-4CB2-9A63-226FDDEC3E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58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371E8-B22A-4CB2-9A63-226FDDEC3E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solidFill>
            <a:schemeClr val="tx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Drag picture to placeholder or select </a:t>
            </a:r>
            <a:br>
              <a:rPr lang="en-US" dirty="0"/>
            </a:br>
            <a:r>
              <a:rPr lang="en-US" dirty="0"/>
              <a:t>then choose Insert &gt; Picture</a:t>
            </a:r>
            <a:br>
              <a:rPr lang="en-US" dirty="0"/>
            </a:br>
            <a:r>
              <a:rPr lang="en-US" dirty="0"/>
              <a:t>Symbol must sit on top of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5325737" cy="2009660"/>
          </a:xfrm>
        </p:spPr>
        <p:txBody>
          <a:bodyPr wrap="square" anchor="t" anchorCtr="0">
            <a:normAutofit/>
          </a:bodyPr>
          <a:lstStyle>
            <a:lvl1pPr algn="ctr">
              <a:lnSpc>
                <a:spcPct val="90000"/>
              </a:lnSpc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450" y="2438107"/>
            <a:ext cx="5325737" cy="557445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400"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2450" y="3821347"/>
            <a:ext cx="2992437" cy="915122"/>
          </a:xfrm>
        </p:spPr>
        <p:txBody>
          <a:bodyPr/>
          <a:lstStyle>
            <a:lvl1pPr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66700" y="5657850"/>
            <a:ext cx="5544506" cy="914400"/>
            <a:chOff x="266700" y="5672758"/>
            <a:chExt cx="5544506" cy="914400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5772150"/>
              <a:ext cx="2000173" cy="715617"/>
            </a:xfrm>
            <a:prstGeom prst="rect">
              <a:avLst/>
            </a:prstGeom>
          </p:spPr>
        </p:pic>
        <p:pic>
          <p:nvPicPr>
            <p:cNvPr id="8" name="Picture 7" descr="cu white lrg.psd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" t="3827" r="73885" b="3892"/>
            <a:stretch/>
          </p:blipFill>
          <p:spPr>
            <a:xfrm>
              <a:off x="4895850" y="5672758"/>
              <a:ext cx="915356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8097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Name &amp; Date</a:t>
            </a:r>
          </a:p>
        </p:txBody>
      </p:sp>
    </p:spTree>
    <p:extLst>
      <p:ext uri="{BB962C8B-B14F-4D97-AF65-F5344CB8AC3E}">
        <p14:creationId xmlns:p14="http://schemas.microsoft.com/office/powerpoint/2010/main" val="289795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Name &amp; Date</a:t>
            </a:r>
          </a:p>
        </p:txBody>
      </p:sp>
    </p:spTree>
    <p:extLst>
      <p:ext uri="{BB962C8B-B14F-4D97-AF65-F5344CB8AC3E}">
        <p14:creationId xmlns:p14="http://schemas.microsoft.com/office/powerpoint/2010/main" val="345825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Name &amp; Date</a:t>
            </a:r>
          </a:p>
        </p:txBody>
      </p:sp>
    </p:spTree>
    <p:extLst>
      <p:ext uri="{BB962C8B-B14F-4D97-AF65-F5344CB8AC3E}">
        <p14:creationId xmlns:p14="http://schemas.microsoft.com/office/powerpoint/2010/main" val="140791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Name &amp; Date</a:t>
            </a:r>
          </a:p>
        </p:txBody>
      </p:sp>
    </p:spTree>
    <p:extLst>
      <p:ext uri="{BB962C8B-B14F-4D97-AF65-F5344CB8AC3E}">
        <p14:creationId xmlns:p14="http://schemas.microsoft.com/office/powerpoint/2010/main" val="3403957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 cmpd="sng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rgbClr val="00606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rgbClr val="302C7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rgbClr val="EA891C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rgbClr val="57B94C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980565"/>
            <a:ext cx="2438400" cy="1207964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56000" y="4980565"/>
            <a:ext cx="2438400" cy="1207964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197600" y="4980565"/>
            <a:ext cx="2438400" cy="1207964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8839200" y="4980565"/>
            <a:ext cx="2438400" cy="1207964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92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980564"/>
            <a:ext cx="3328416" cy="120700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431792" y="4980565"/>
            <a:ext cx="3328416" cy="120700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7949184" y="4980565"/>
            <a:ext cx="3328416" cy="120700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675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980564"/>
            <a:ext cx="5085589" cy="120700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192011" y="4980565"/>
            <a:ext cx="5085589" cy="120700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24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 hasCustomPrompt="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43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94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Event Name &amp; Date</a:t>
            </a:r>
          </a:p>
        </p:txBody>
      </p:sp>
    </p:spTree>
    <p:extLst>
      <p:ext uri="{BB962C8B-B14F-4D97-AF65-F5344CB8AC3E}">
        <p14:creationId xmlns:p14="http://schemas.microsoft.com/office/powerpoint/2010/main" val="3048085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 hasCustomPrompt="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85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13384" y="4717008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554984" y="4717008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96584" y="4717008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8838184" y="4717008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60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2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14400" y="472497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431792" y="472497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7949184" y="472497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49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06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14400" y="472497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6192011" y="472497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18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Name &amp; Date</a:t>
            </a:r>
          </a:p>
        </p:txBody>
      </p:sp>
    </p:spTree>
    <p:extLst>
      <p:ext uri="{BB962C8B-B14F-4D97-AF65-F5344CB8AC3E}">
        <p14:creationId xmlns:p14="http://schemas.microsoft.com/office/powerpoint/2010/main" val="3513325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71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91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6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Name &amp; Date</a:t>
            </a:r>
          </a:p>
        </p:txBody>
      </p:sp>
    </p:spTree>
    <p:extLst>
      <p:ext uri="{BB962C8B-B14F-4D97-AF65-F5344CB8AC3E}">
        <p14:creationId xmlns:p14="http://schemas.microsoft.com/office/powerpoint/2010/main" val="422739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gn Off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41" y="2528869"/>
            <a:ext cx="511155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53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solidFill>
          <a:srgbClr val="57B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389888"/>
            <a:ext cx="9438752" cy="2543015"/>
          </a:xfrm>
        </p:spPr>
        <p:txBody>
          <a:bodyPr wrap="square" anchor="t" anchorCtr="0">
            <a:normAutofit/>
          </a:bodyPr>
          <a:lstStyle>
            <a:lvl1pPr algn="ctr">
              <a:lnSpc>
                <a:spcPct val="90000"/>
              </a:lnSpc>
              <a:defRPr sz="40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761" y="4434840"/>
            <a:ext cx="10874478" cy="83525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99782" y="5944241"/>
            <a:ext cx="2992437" cy="341618"/>
          </a:xfrm>
        </p:spPr>
        <p:txBody>
          <a:bodyPr>
            <a:normAutofit/>
          </a:bodyPr>
          <a:lstStyle>
            <a:lvl1pPr marL="0" indent="0" algn="ctr">
              <a:spcBef>
                <a:spcPts val="200"/>
              </a:spcBef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atkinson.cornell.edu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757242"/>
            <a:ext cx="2000173" cy="715617"/>
          </a:xfrm>
          <a:prstGeom prst="rect">
            <a:avLst/>
          </a:prstGeom>
        </p:spPr>
      </p:pic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3827" r="73885" b="3892"/>
          <a:stretch/>
        </p:blipFill>
        <p:spPr>
          <a:xfrm>
            <a:off x="10998267" y="5657850"/>
            <a:ext cx="91535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90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69631" y="642555"/>
            <a:ext cx="3252738" cy="29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18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04960" y="4586679"/>
            <a:ext cx="9782078" cy="2687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41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0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Name &amp; Date</a:t>
            </a:r>
          </a:p>
        </p:txBody>
      </p:sp>
    </p:spTree>
    <p:extLst>
      <p:ext uri="{BB962C8B-B14F-4D97-AF65-F5344CB8AC3E}">
        <p14:creationId xmlns:p14="http://schemas.microsoft.com/office/powerpoint/2010/main" val="211897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line">
    <p:bg>
      <p:bgPr>
        <a:solidFill>
          <a:srgbClr val="57B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3" y="6370272"/>
            <a:ext cx="947882" cy="338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380" y="1591056"/>
            <a:ext cx="4805894" cy="2009660"/>
          </a:xfrm>
        </p:spPr>
        <p:txBody>
          <a:bodyPr wrap="square" anchor="t" anchorCtr="0">
            <a:normAutofit/>
          </a:bodyPr>
          <a:lstStyle>
            <a:lvl1pPr algn="ctr">
              <a:lnSpc>
                <a:spcPct val="90000"/>
              </a:lnSpc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565106" y="1033272"/>
            <a:ext cx="5157788" cy="4873625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  <a:lvl2pPr marL="971550" indent="-51435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2pPr>
            <a:lvl3pPr marL="1371600" indent="-457200">
              <a:buFont typeface="+mj-lt"/>
              <a:buAutoNum type="arabicPeriod"/>
              <a:defRPr sz="1600">
                <a:solidFill>
                  <a:schemeClr val="bg1"/>
                </a:solidFill>
              </a:defRPr>
            </a:lvl3pPr>
            <a:lvl4pPr marL="1828800" indent="-457200">
              <a:buFont typeface="+mj-lt"/>
              <a:buAutoNum type="arabicPeriod"/>
              <a:defRPr sz="1400">
                <a:solidFill>
                  <a:schemeClr val="bg1"/>
                </a:solidFill>
              </a:defRPr>
            </a:lvl4pPr>
            <a:lvl5pPr marL="2286000" indent="-457200">
              <a:buFont typeface="+mj-lt"/>
              <a:buAutoNum type="arabicPeriod"/>
              <a:defRPr sz="14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918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219074"/>
            <a:ext cx="6096000" cy="6638925"/>
          </a:xfrm>
          <a:noFill/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Drag picture to placeholder or select </a:t>
            </a:r>
            <a:br>
              <a:rPr lang="en-US" dirty="0"/>
            </a:br>
            <a:r>
              <a:rPr lang="en-US" dirty="0"/>
              <a:t>then choose Insert &gt; Picture</a:t>
            </a:r>
            <a:br>
              <a:rPr lang="en-US" dirty="0"/>
            </a:br>
            <a:r>
              <a:rPr lang="en-US" dirty="0"/>
              <a:t>Symbol must sit on top of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8872" y="594360"/>
            <a:ext cx="5325737" cy="904875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90000"/>
              </a:lnSpc>
              <a:defRPr sz="29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29184" y="1682496"/>
            <a:ext cx="5154287" cy="557445"/>
          </a:xfrm>
        </p:spPr>
        <p:txBody>
          <a:bodyPr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2450" y="2478321"/>
            <a:ext cx="5154287" cy="2236553"/>
          </a:xfrm>
        </p:spPr>
        <p:txBody>
          <a:bodyPr>
            <a:noAutofit/>
          </a:bodyPr>
          <a:lstStyle>
            <a:lvl1pPr>
              <a:spcBef>
                <a:spcPts val="200"/>
              </a:spcBef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00"/>
              </a:spcBef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00"/>
              </a:spcBef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00"/>
              </a:spcBef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00"/>
              </a:spcBef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77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842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38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0470"/>
            <a:ext cx="10515600" cy="22860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marL="0" indent="0">
              <a:buNone/>
            </a:pPr>
            <a:r>
              <a:rPr lang="en-US" b="1" dirty="0"/>
              <a:t>ORG1: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Name &amp; Date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838200" y="3795520"/>
            <a:ext cx="10515600" cy="22860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marL="0" indent="0">
              <a:buNone/>
            </a:pPr>
            <a:r>
              <a:rPr lang="en-US" b="1" dirty="0"/>
              <a:t>ORG2: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10096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8602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57243"/>
            <a:ext cx="8458200" cy="78524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1485900"/>
            <a:ext cx="8458200" cy="4397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72045"/>
            <a:ext cx="2659063" cy="126163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tabLst/>
              <a:defRPr sz="2600" b="1">
                <a:latin typeface="Georgia" panose="02040502050405020303" pitchFamily="18" charset="0"/>
              </a:defRPr>
            </a:lvl1pPr>
            <a:lvl2pPr marL="9525" indent="0">
              <a:spcBef>
                <a:spcPts val="0"/>
              </a:spcBef>
              <a:buFontTx/>
              <a:buNone/>
              <a:tabLst/>
              <a:defRPr sz="26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26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26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2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Event Name &amp; Date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486150" y="1009650"/>
            <a:ext cx="821055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="1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51422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21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Event Name &amp; Date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6370272"/>
            <a:ext cx="943771" cy="336861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0"/>
            <a:ext cx="12192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6000" y="-43956"/>
            <a:ext cx="25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Cornell University</a:t>
            </a:r>
          </a:p>
        </p:txBody>
      </p:sp>
    </p:spTree>
    <p:extLst>
      <p:ext uri="{BB962C8B-B14F-4D97-AF65-F5344CB8AC3E}">
        <p14:creationId xmlns:p14="http://schemas.microsoft.com/office/powerpoint/2010/main" val="62607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4" r:id="rId3"/>
    <p:sldLayoutId id="2147483651" r:id="rId4"/>
    <p:sldLayoutId id="2147483680" r:id="rId5"/>
    <p:sldLayoutId id="2147483679" r:id="rId6"/>
    <p:sldLayoutId id="2147483650" r:id="rId7"/>
    <p:sldLayoutId id="2147483674" r:id="rId8"/>
    <p:sldLayoutId id="2147483661" r:id="rId9"/>
    <p:sldLayoutId id="2147483652" r:id="rId10"/>
    <p:sldLayoutId id="2147483653" r:id="rId11"/>
    <p:sldLayoutId id="2147483656" r:id="rId12"/>
    <p:sldLayoutId id="2147483657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7" r:id="rId21"/>
    <p:sldLayoutId id="2147483669" r:id="rId22"/>
    <p:sldLayoutId id="2147483675" r:id="rId23"/>
    <p:sldLayoutId id="2147483670" r:id="rId24"/>
    <p:sldLayoutId id="2147483676" r:id="rId25"/>
    <p:sldLayoutId id="2147483655" r:id="rId26"/>
    <p:sldLayoutId id="2147483671" r:id="rId27"/>
    <p:sldLayoutId id="2147483672" r:id="rId28"/>
    <p:sldLayoutId id="2147483673" r:id="rId29"/>
    <p:sldLayoutId id="2147483682" r:id="rId30"/>
    <p:sldLayoutId id="2147483681" r:id="rId31"/>
    <p:sldLayoutId id="2147483683" r:id="rId3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council.noaa.gov/wp-content/uploads/2022/07/1.1-FINAL-SoS_Fact_Sheet_HAB-2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nutrientpollution/sources-and-solutions-agriculture" TargetMode="External"/><Relationship Id="rId7" Type="http://schemas.openxmlformats.org/officeDocument/2006/relationships/hyperlink" Target="https://www.epa.gov/nutrientpollution/sources-and-solutions-and-around-hom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pa.gov/nutrientpollution/sources-and-solutions-fossil-fuels" TargetMode="External"/><Relationship Id="rId5" Type="http://schemas.openxmlformats.org/officeDocument/2006/relationships/hyperlink" Target="https://www.epa.gov/nutrientpollution/sources-and-solutions-wastewater" TargetMode="External"/><Relationship Id="rId4" Type="http://schemas.openxmlformats.org/officeDocument/2006/relationships/hyperlink" Target="https://www.epa.gov/nutrientpollution/sources-and-solutions-stormwate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hyperlink" Target="https://freepngimg.com/png/55396-factory-free-download-image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svgsilh.com/2196f3/image/2027088.html" TargetMode="Externa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hyperlink" Target="https://www.publicdomainpictures.net/view-image.php?image=25508" TargetMode="External"/><Relationship Id="rId5" Type="http://schemas.openxmlformats.org/officeDocument/2006/relationships/image" Target="../media/image26.png"/><Relationship Id="rId15" Type="http://schemas.openxmlformats.org/officeDocument/2006/relationships/hyperlink" Target="https://pixabay.com/en/dollar-money-signs-business-42338/" TargetMode="External"/><Relationship Id="rId10" Type="http://schemas.openxmlformats.org/officeDocument/2006/relationships/image" Target="../media/image29.jpg"/><Relationship Id="rId4" Type="http://schemas.openxmlformats.org/officeDocument/2006/relationships/hyperlink" Target="https://pixabay.com/en/drinking-water-drinking-fountain-293926/" TargetMode="External"/><Relationship Id="rId9" Type="http://schemas.openxmlformats.org/officeDocument/2006/relationships/hyperlink" Target="https://pixabay.com/vectors/fishing-symbol-silhouette-icon-309564/" TargetMode="External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8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2.safelinks.protection.outlook.com/?url=https%3A%2F%2Fwww.nahb.org%2Fnews-and-economics%2Fhousing-economics%2Fhousings-economic-impact%2Fhousings-contribution-to-gross-domestic-product%23%3A~%3Atext%3DShare%253A%2Chomes%252C%2520and%2520brokers%2527%2520fees.&amp;data=05%7C01%7Cckling%40cornell.edu%7Cd392251930b345334a8c08dbd7255bd4%7C5d7e43661b9b45cf8e79b14b27df46e1%7C0%7C0%7C638340327671807835%7CUnknown%7CTWFpbGZsb3d8eyJWIjoiMC4wLjAwMDAiLCJQIjoiV2luMzIiLCJBTiI6Ik1haWwiLCJXVCI6Mn0%3D%7C3000%7C%7C%7C&amp;sdata=225jWQ8mw559DJj0ezhzn%2B%2BH%2BAFOxwosZ2XyX51EYQY%3D&amp;reserved=0" TargetMode="External"/><Relationship Id="rId2" Type="http://schemas.openxmlformats.org/officeDocument/2006/relationships/hyperlink" Target="https://nam12.safelinks.protection.outlook.com/?url=https%3A%2F%2Fwww.bea.gov%2Fdata%2Fspecial-topics%2Foutdoor-recreation&amp;data=05%7C01%7Cckling%40cornell.edu%7Cd392251930b345334a8c08dbd7255bd4%7C5d7e43661b9b45cf8e79b14b27df46e1%7C0%7C0%7C638340327671807835%7CUnknown%7CTWFpbGZsb3d8eyJWIjoiMC4wLjAwMDAiLCJQIjoiV2luMzIiLCJBTiI6Ik1haWwiLCJXVCI6Mn0%3D%7C3000%7C%7C%7C&amp;sdata=uiTn41AhLTF0%2BihSLQET3mfUXatVtpq60MU1OMgrXQ4%3D&amp;reserved=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am12.safelinks.protection.outlook.com/?url=https%3A%2F%2Fwww.statista.com%2Fstatistics%2F1011217%2Fpublic-spending-transportation-water-infrastructures-share-gdp%2F&amp;data=05%7C01%7Cckling%40cornell.edu%7Cd392251930b345334a8c08dbd7255bd4%7C5d7e43661b9b45cf8e79b14b27df46e1%7C0%7C0%7C638340327671807835%7CUnknown%7CTWFpbGZsb3d8eyJWIjoiMC4wLjAwMDAiLCJQIjoiV2luMzIiLCJBTiI6Ik1haWwiLCJXVCI6Mn0%3D%7C3000%7C%7C%7C&amp;sdata=E6nbfXnlrC%2BjYJu%2BpM5vwwnc0W7McOeWgeRuNgJNL2w%3D&amp;reserved=0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hyperlink" Target="https://www.epa.gov/national-aquatic-resource-surveys/nrs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0234" y="328061"/>
            <a:ext cx="11713065" cy="985732"/>
          </a:xfrm>
        </p:spPr>
        <p:txBody>
          <a:bodyPr>
            <a:normAutofit/>
          </a:bodyPr>
          <a:lstStyle/>
          <a:p>
            <a:r>
              <a:rPr lang="en-US" sz="4000" dirty="0"/>
              <a:t>Social Costs of Water Pollution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5876" y="5495146"/>
            <a:ext cx="5627930" cy="471638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March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21231-AEF0-9C9E-8CB5-698B3F24336A}"/>
              </a:ext>
            </a:extLst>
          </p:cNvPr>
          <p:cNvSpPr txBox="1"/>
          <p:nvPr/>
        </p:nvSpPr>
        <p:spPr>
          <a:xfrm>
            <a:off x="1228008" y="2006907"/>
            <a:ext cx="4463666" cy="279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" marR="17780">
              <a:lnSpc>
                <a:spcPct val="119900"/>
              </a:lnSpc>
              <a:spcBef>
                <a:spcPts val="95"/>
              </a:spcBef>
            </a:pPr>
            <a:r>
              <a:rPr lang="en-US" sz="1800" dirty="0">
                <a:latin typeface="Times New Roman"/>
                <a:cs typeface="Times New Roman"/>
              </a:rPr>
              <a:t>David</a:t>
            </a:r>
            <a:r>
              <a:rPr lang="en-US" sz="1800" spc="-2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Keiser,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University</a:t>
            </a:r>
            <a:r>
              <a:rPr lang="en-US" sz="1800" i="1" spc="-10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of</a:t>
            </a:r>
            <a:r>
              <a:rPr lang="en-US" sz="1800" i="1" spc="-30" dirty="0">
                <a:latin typeface="Times New Roman"/>
                <a:cs typeface="Times New Roman"/>
              </a:rPr>
              <a:t> </a:t>
            </a:r>
            <a:r>
              <a:rPr lang="en-US" sz="1800" i="1" spc="-10" dirty="0">
                <a:latin typeface="Times New Roman"/>
                <a:cs typeface="Times New Roman"/>
              </a:rPr>
              <a:t>Massachusetts </a:t>
            </a:r>
            <a:r>
              <a:rPr lang="en-US" sz="1800" dirty="0">
                <a:latin typeface="Times New Roman"/>
                <a:cs typeface="Times New Roman"/>
              </a:rPr>
              <a:t>Tina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Andarge</a:t>
            </a:r>
            <a:r>
              <a:rPr lang="en-US" sz="1800" dirty="0">
                <a:latin typeface="Times New Roman"/>
                <a:cs typeface="Times New Roman"/>
              </a:rPr>
              <a:t>,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University</a:t>
            </a:r>
            <a:r>
              <a:rPr lang="en-US" sz="1800" i="1" spc="-5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of</a:t>
            </a:r>
            <a:r>
              <a:rPr lang="en-US" sz="1800" i="1" spc="-25" dirty="0">
                <a:latin typeface="Times New Roman"/>
                <a:cs typeface="Times New Roman"/>
              </a:rPr>
              <a:t> </a:t>
            </a:r>
            <a:r>
              <a:rPr lang="en-US" sz="1800" i="1" spc="-10" dirty="0">
                <a:latin typeface="Times New Roman"/>
                <a:cs typeface="Times New Roman"/>
              </a:rPr>
              <a:t>Massachusetts </a:t>
            </a:r>
            <a:r>
              <a:rPr lang="en-US" sz="1800" dirty="0" err="1">
                <a:latin typeface="Times New Roman"/>
                <a:cs typeface="Times New Roman"/>
              </a:rPr>
              <a:t>Mainul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Hoque,</a:t>
            </a:r>
            <a:r>
              <a:rPr lang="en-US" sz="1800" spc="5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Cornell</a:t>
            </a:r>
            <a:r>
              <a:rPr lang="en-US" sz="1800" i="1" spc="-20" dirty="0">
                <a:latin typeface="Times New Roman"/>
                <a:cs typeface="Times New Roman"/>
              </a:rPr>
              <a:t> </a:t>
            </a:r>
            <a:r>
              <a:rPr lang="en-US" sz="1800" i="1" spc="-10" dirty="0">
                <a:latin typeface="Times New Roman"/>
                <a:cs typeface="Times New Roman"/>
              </a:rPr>
              <a:t>University</a:t>
            </a:r>
            <a:endParaRPr lang="en-US"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r>
              <a:rPr lang="en-US" sz="1800" dirty="0" err="1">
                <a:latin typeface="Times New Roman"/>
                <a:cs typeface="Times New Roman"/>
              </a:rPr>
              <a:t>Yongjie</a:t>
            </a:r>
            <a:r>
              <a:rPr lang="en-US" sz="1800" spc="-2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Ji,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Iowa</a:t>
            </a:r>
            <a:r>
              <a:rPr lang="en-US" sz="1800" i="1" spc="-20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State</a:t>
            </a:r>
            <a:r>
              <a:rPr lang="en-US" sz="1800" i="1" spc="-10" dirty="0">
                <a:latin typeface="Times New Roman"/>
                <a:cs typeface="Times New Roman"/>
              </a:rPr>
              <a:t> University</a:t>
            </a:r>
            <a:endParaRPr lang="en-US" i="1" spc="-1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r>
              <a:rPr lang="en-US" sz="1800" dirty="0">
                <a:latin typeface="Times New Roman"/>
                <a:cs typeface="Times New Roman"/>
              </a:rPr>
              <a:t>Catherine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Kling,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Cornell</a:t>
            </a:r>
            <a:r>
              <a:rPr lang="en-US" sz="1800" i="1" spc="-25" dirty="0">
                <a:latin typeface="Times New Roman"/>
                <a:cs typeface="Times New Roman"/>
              </a:rPr>
              <a:t> </a:t>
            </a:r>
            <a:r>
              <a:rPr lang="en-US" sz="1800" i="1" spc="-10" dirty="0">
                <a:latin typeface="Times New Roman"/>
                <a:cs typeface="Times New Roman"/>
              </a:rPr>
              <a:t>University </a:t>
            </a:r>
          </a:p>
          <a:p>
            <a:pPr>
              <a:lnSpc>
                <a:spcPct val="100000"/>
              </a:lnSpc>
              <a:spcBef>
                <a:spcPts val="475"/>
              </a:spcBef>
            </a:pPr>
            <a:r>
              <a:rPr lang="en-US" sz="1800" dirty="0">
                <a:latin typeface="Times New Roman"/>
                <a:cs typeface="Times New Roman"/>
              </a:rPr>
              <a:t>Daniel</a:t>
            </a:r>
            <a:r>
              <a:rPr lang="en-US" sz="1800" spc="-3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Phaneuf, </a:t>
            </a:r>
            <a:r>
              <a:rPr lang="en-US" sz="1800" i="1" dirty="0">
                <a:latin typeface="Times New Roman"/>
                <a:cs typeface="Times New Roman"/>
              </a:rPr>
              <a:t>University</a:t>
            </a:r>
            <a:r>
              <a:rPr lang="en-US" sz="1800" i="1" spc="-10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of</a:t>
            </a:r>
            <a:r>
              <a:rPr lang="en-US" sz="1800" i="1" spc="-25" dirty="0">
                <a:latin typeface="Times New Roman"/>
                <a:cs typeface="Times New Roman"/>
              </a:rPr>
              <a:t> </a:t>
            </a:r>
            <a:r>
              <a:rPr lang="en-US" sz="1800" i="1" spc="-10" dirty="0">
                <a:latin typeface="Times New Roman"/>
                <a:cs typeface="Times New Roman"/>
              </a:rPr>
              <a:t>Wisconsin </a:t>
            </a:r>
            <a:endParaRPr lang="en-US" i="1" spc="-1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r>
              <a:rPr lang="en-US" sz="1800" dirty="0">
                <a:latin typeface="Times New Roman"/>
                <a:cs typeface="Times New Roman"/>
              </a:rPr>
              <a:t>Nilesh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Shinde,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University</a:t>
            </a:r>
            <a:r>
              <a:rPr lang="en-US" sz="1800" i="1" spc="-5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of</a:t>
            </a:r>
            <a:r>
              <a:rPr lang="en-US" sz="1800" i="1" spc="-20" dirty="0">
                <a:latin typeface="Times New Roman"/>
                <a:cs typeface="Times New Roman"/>
              </a:rPr>
              <a:t> </a:t>
            </a:r>
            <a:r>
              <a:rPr lang="en-US" sz="1800" i="1" spc="-10" dirty="0">
                <a:latin typeface="Times New Roman"/>
                <a:cs typeface="Times New Roman"/>
              </a:rPr>
              <a:t>Massachusetts </a:t>
            </a:r>
          </a:p>
          <a:p>
            <a:pPr>
              <a:lnSpc>
                <a:spcPct val="100000"/>
              </a:lnSpc>
              <a:spcBef>
                <a:spcPts val="475"/>
              </a:spcBef>
            </a:pPr>
            <a:r>
              <a:rPr lang="en-US" sz="1800" dirty="0">
                <a:latin typeface="Times New Roman"/>
                <a:cs typeface="Times New Roman"/>
              </a:rPr>
              <a:t>Yau-Huo</a:t>
            </a:r>
            <a:r>
              <a:rPr lang="en-US" sz="1800" spc="-55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Shr</a:t>
            </a:r>
            <a:r>
              <a:rPr lang="en-US" sz="1800" dirty="0">
                <a:latin typeface="Times New Roman"/>
                <a:cs typeface="Times New Roman"/>
              </a:rPr>
              <a:t>,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National</a:t>
            </a:r>
            <a:r>
              <a:rPr lang="en-US" sz="1800" i="1" spc="-35" dirty="0">
                <a:latin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cs typeface="Times New Roman"/>
              </a:rPr>
              <a:t>Taiwan</a:t>
            </a:r>
            <a:r>
              <a:rPr lang="en-US" sz="1800" i="1" spc="-20" dirty="0">
                <a:latin typeface="Times New Roman"/>
                <a:cs typeface="Times New Roman"/>
              </a:rPr>
              <a:t> </a:t>
            </a:r>
            <a:r>
              <a:rPr lang="en-US" sz="1800" i="1" spc="-10" dirty="0">
                <a:latin typeface="Times New Roman"/>
                <a:cs typeface="Times New Roman"/>
              </a:rPr>
              <a:t>University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472F343B-D8A6-EA92-6F4A-BB7303B7A193}"/>
              </a:ext>
            </a:extLst>
          </p:cNvPr>
          <p:cNvSpPr txBox="1"/>
          <p:nvPr/>
        </p:nvSpPr>
        <p:spPr>
          <a:xfrm>
            <a:off x="6390967" y="5169515"/>
            <a:ext cx="5801033" cy="159453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3899"/>
              </a:lnSpc>
              <a:spcBef>
                <a:spcPts val="45"/>
              </a:spcBef>
            </a:pPr>
            <a:r>
              <a:rPr sz="1100" dirty="0">
                <a:latin typeface="Times New Roman"/>
                <a:cs typeface="Times New Roman"/>
              </a:rPr>
              <a:t>We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thank the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U.S.</a:t>
            </a:r>
            <a:r>
              <a:rPr sz="1100" b="1" spc="-1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Department</a:t>
            </a:r>
            <a:r>
              <a:rPr sz="1100" b="1" spc="-2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of</a:t>
            </a:r>
            <a:r>
              <a:rPr sz="1100" b="1" spc="-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Agriculture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National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Institute of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Food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Agriculture,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Agriculture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Food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Research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Initiative</a:t>
            </a:r>
            <a:r>
              <a:rPr sz="1100" spc="5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(grant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numbers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2022-67023-36377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2019-67023-29637),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 </a:t>
            </a:r>
            <a:r>
              <a:rPr sz="1100" b="1" dirty="0">
                <a:latin typeface="Times New Roman"/>
                <a:cs typeface="Times New Roman"/>
              </a:rPr>
              <a:t>U.S.</a:t>
            </a:r>
            <a:r>
              <a:rPr sz="1100" b="1" spc="-1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Environmental</a:t>
            </a:r>
            <a:r>
              <a:rPr sz="1100" b="1" spc="-2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Protection</a:t>
            </a:r>
            <a:r>
              <a:rPr sz="1100" b="1" spc="-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Agency</a:t>
            </a:r>
            <a:r>
              <a:rPr sz="1100" dirty="0">
                <a:latin typeface="Times New Roman"/>
                <a:cs typeface="Times New Roman"/>
              </a:rPr>
              <a:t>'s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Science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Achieve</a:t>
            </a:r>
            <a:r>
              <a:rPr sz="1100" spc="-10" dirty="0">
                <a:latin typeface="Times New Roman"/>
                <a:cs typeface="Times New Roman"/>
              </a:rPr>
              <a:t> Program </a:t>
            </a:r>
            <a:r>
              <a:rPr sz="1100" dirty="0">
                <a:latin typeface="Times New Roman"/>
                <a:cs typeface="Times New Roman"/>
              </a:rPr>
              <a:t>(grant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numbers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R84065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R836166),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Iowa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DNR,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National</a:t>
            </a:r>
            <a:r>
              <a:rPr sz="1100" b="1" spc="-1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Institutes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of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Health</a:t>
            </a:r>
            <a:r>
              <a:rPr sz="1100" b="1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(grant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number</a:t>
            </a:r>
            <a:r>
              <a:rPr sz="1100" spc="-10" dirty="0">
                <a:latin typeface="Times New Roman"/>
                <a:cs typeface="Times New Roman"/>
              </a:rPr>
              <a:t> R01AG079914A),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 Center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for </a:t>
            </a:r>
            <a:r>
              <a:rPr sz="1100" dirty="0">
                <a:latin typeface="Times New Roman"/>
                <a:cs typeface="Times New Roman"/>
              </a:rPr>
              <a:t>Agricultural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Rural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Development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Iowa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State,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Cornell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Atkinson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Center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funding.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content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solely the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responsibility </a:t>
            </a:r>
            <a:r>
              <a:rPr sz="1100" spc="-25" dirty="0">
                <a:latin typeface="Times New Roman"/>
                <a:cs typeface="Times New Roman"/>
              </a:rPr>
              <a:t>of </a:t>
            </a:r>
            <a:r>
              <a:rPr sz="1100" dirty="0">
                <a:latin typeface="Times New Roman"/>
                <a:cs typeface="Times New Roman"/>
              </a:rPr>
              <a:t>the authors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does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necessarily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represent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 official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views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National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Institutes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Health.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Further,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findings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conclusions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article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have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been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formally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disseminated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U.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S.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Department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Agriculture and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construed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represent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any </a:t>
            </a:r>
            <a:r>
              <a:rPr sz="1100" dirty="0">
                <a:latin typeface="Times New Roman"/>
                <a:cs typeface="Times New Roman"/>
              </a:rPr>
              <a:t>agency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determination or </a:t>
            </a:r>
            <a:r>
              <a:rPr sz="1100" spc="-10" dirty="0">
                <a:latin typeface="Times New Roman"/>
                <a:cs typeface="Times New Roman"/>
              </a:rPr>
              <a:t>policy</a:t>
            </a:r>
            <a:r>
              <a:rPr sz="1200" i="1" spc="-10" dirty="0">
                <a:solidFill>
                  <a:srgbClr val="006FC0"/>
                </a:solidFill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2" name="Picture 10" descr="Image result for fishing harmful algae blooms">
            <a:extLst>
              <a:ext uri="{FF2B5EF4-FFF2-40B4-BE49-F238E27FC236}">
                <a16:creationId xmlns:a16="http://schemas.microsoft.com/office/drawing/2014/main" id="{EC249C40-F344-A775-490C-89BBDEA7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529" y="977703"/>
            <a:ext cx="3299552" cy="21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ree men with control a netted california sealion on sand">
            <a:extLst>
              <a:ext uri="{FF2B5EF4-FFF2-40B4-BE49-F238E27FC236}">
                <a16:creationId xmlns:a16="http://schemas.microsoft.com/office/drawing/2014/main" id="{4E80CE42-4409-D013-473B-6D5CF615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779" y="3214513"/>
            <a:ext cx="3077282" cy="23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hild in a body of water&#10;&#10;Description automatically generated with low confidence">
            <a:extLst>
              <a:ext uri="{FF2B5EF4-FFF2-40B4-BE49-F238E27FC236}">
                <a16:creationId xmlns:a16="http://schemas.microsoft.com/office/drawing/2014/main" id="{6F3DE306-0F02-3712-BDA6-3CE6BCF5D2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3644" r="21795" b="26745"/>
          <a:stretch/>
        </p:blipFill>
        <p:spPr>
          <a:xfrm>
            <a:off x="6964693" y="998845"/>
            <a:ext cx="2139839" cy="2299773"/>
          </a:xfrm>
          <a:prstGeom prst="rect">
            <a:avLst/>
          </a:prstGeom>
        </p:spPr>
      </p:pic>
      <p:pic>
        <p:nvPicPr>
          <p:cNvPr id="8" name="Picture 4" descr="Saylorville Water Treatment Plant - Story Construction">
            <a:extLst>
              <a:ext uri="{FF2B5EF4-FFF2-40B4-BE49-F238E27FC236}">
                <a16:creationId xmlns:a16="http://schemas.microsoft.com/office/drawing/2014/main" id="{1117DBAB-6F26-CB90-1362-0BEF315B5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78" y="3399659"/>
            <a:ext cx="3104172" cy="21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517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>
            <a:extLst>
              <a:ext uri="{FF2B5EF4-FFF2-40B4-BE49-F238E27FC236}">
                <a16:creationId xmlns:a16="http://schemas.microsoft.com/office/drawing/2014/main" id="{768F136B-10D7-282C-9574-B845328E1084}"/>
              </a:ext>
            </a:extLst>
          </p:cNvPr>
          <p:cNvSpPr txBox="1">
            <a:spLocks/>
          </p:cNvSpPr>
          <p:nvPr/>
        </p:nvSpPr>
        <p:spPr>
          <a:xfrm>
            <a:off x="2853612" y="577350"/>
            <a:ext cx="103632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eorgia" panose="02040502050405020303" pitchFamily="18" charset="0"/>
              </a:rPr>
              <a:t>Harmful Algal Blooms (HABs)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6451D-1D3F-9B76-6239-7057A610440A}"/>
              </a:ext>
            </a:extLst>
          </p:cNvPr>
          <p:cNvSpPr txBox="1"/>
          <p:nvPr/>
        </p:nvSpPr>
        <p:spPr>
          <a:xfrm>
            <a:off x="4740126" y="6206738"/>
            <a:ext cx="7799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https://sciencecouncil.noaa.gov/wp-content/uploads/2022/07/1.1-FINAL-SoS_Fact_Sheet_HAB-2.pdf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D2D1B-818A-FD28-A79A-D8ECE967A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1" y="1554343"/>
            <a:ext cx="6489762" cy="4045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02AF38-B153-7027-31FC-5E587D049A07}"/>
              </a:ext>
            </a:extLst>
          </p:cNvPr>
          <p:cNvSpPr txBox="1"/>
          <p:nvPr/>
        </p:nvSpPr>
        <p:spPr>
          <a:xfrm>
            <a:off x="1083076" y="5599797"/>
            <a:ext cx="62881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MyriadPro"/>
              </a:rPr>
              <a:t>78% of coastal waters have excess algae 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911936A6-A41D-9416-FD87-83F452BB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0126" y="6272485"/>
            <a:ext cx="7799048" cy="791836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37005D-B0E2-65AF-7786-2BDDC77658B7}"/>
              </a:ext>
            </a:extLst>
          </p:cNvPr>
          <p:cNvSpPr txBox="1"/>
          <p:nvPr/>
        </p:nvSpPr>
        <p:spPr>
          <a:xfrm>
            <a:off x="7259216" y="2024045"/>
            <a:ext cx="50525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(HABS) contain poisonous toxins</a:t>
            </a:r>
          </a:p>
          <a:p>
            <a:r>
              <a:rPr lang="en-US" sz="2400" dirty="0">
                <a:cs typeface="Arial" panose="020B0604020202020204" pitchFamily="34" charset="0"/>
              </a:rPr>
              <a:t>“Effects of algal exposure …. range from neurological</a:t>
            </a:r>
            <a:r>
              <a:rPr lang="en-US" sz="2400" spc="135" dirty="0">
                <a:cs typeface="Arial"/>
              </a:rPr>
              <a:t> </a:t>
            </a:r>
            <a:r>
              <a:rPr lang="en-US" sz="2400" dirty="0">
                <a:cs typeface="Arial"/>
              </a:rPr>
              <a:t>impairment, to</a:t>
            </a:r>
            <a:r>
              <a:rPr lang="en-US" sz="2400" spc="14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gastrointestinal,</a:t>
            </a:r>
            <a:r>
              <a:rPr lang="en-US" sz="2400" spc="140" dirty="0">
                <a:cs typeface="Arial"/>
              </a:rPr>
              <a:t>  </a:t>
            </a:r>
            <a:r>
              <a:rPr lang="en-US" sz="2400" spc="-10" dirty="0">
                <a:cs typeface="Arial"/>
              </a:rPr>
              <a:t>respiratory </a:t>
            </a:r>
            <a:r>
              <a:rPr lang="en-US" sz="2400" dirty="0">
                <a:cs typeface="Arial"/>
              </a:rPr>
              <a:t>distress,</a:t>
            </a:r>
            <a:r>
              <a:rPr lang="en-US" sz="2400" spc="-35" dirty="0">
                <a:cs typeface="Arial"/>
              </a:rPr>
              <a:t> </a:t>
            </a:r>
            <a:r>
              <a:rPr lang="en-US" sz="2400" dirty="0">
                <a:cs typeface="Arial"/>
              </a:rPr>
              <a:t>or</a:t>
            </a:r>
            <a:r>
              <a:rPr lang="en-US" sz="2400" spc="-3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eye</a:t>
            </a:r>
            <a:r>
              <a:rPr lang="en-US" sz="2400" spc="-2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irritation.”</a:t>
            </a:r>
          </a:p>
          <a:p>
            <a:pPr marL="13335"/>
            <a:endParaRPr lang="en-US" sz="2400" dirty="0">
              <a:cs typeface="Arial"/>
            </a:endParaRPr>
          </a:p>
          <a:p>
            <a:pPr marL="13335"/>
            <a:r>
              <a:rPr lang="en-US" sz="2400" dirty="0">
                <a:cs typeface="Arial"/>
              </a:rPr>
              <a:t>"Potent</a:t>
            </a:r>
            <a:r>
              <a:rPr lang="en-US" sz="2400" spc="45" dirty="0">
                <a:cs typeface="Arial"/>
              </a:rPr>
              <a:t> </a:t>
            </a:r>
            <a:r>
              <a:rPr lang="en-US" sz="2400" dirty="0">
                <a:cs typeface="Arial"/>
              </a:rPr>
              <a:t>HAB</a:t>
            </a:r>
            <a:r>
              <a:rPr lang="en-US" sz="2400" spc="5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toxins</a:t>
            </a:r>
            <a:r>
              <a:rPr lang="en-US" sz="2400" spc="55" dirty="0">
                <a:cs typeface="Arial"/>
              </a:rPr>
              <a:t> </a:t>
            </a:r>
            <a:r>
              <a:rPr lang="en-US" sz="2400" dirty="0">
                <a:cs typeface="Arial"/>
              </a:rPr>
              <a:t>can</a:t>
            </a:r>
            <a:r>
              <a:rPr lang="en-US" sz="2400" spc="5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kill</a:t>
            </a:r>
            <a:r>
              <a:rPr lang="en-US" sz="2400" spc="5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or</a:t>
            </a:r>
            <a:r>
              <a:rPr lang="en-US" sz="2400" spc="50" dirty="0">
                <a:cs typeface="Arial"/>
              </a:rPr>
              <a:t> </a:t>
            </a:r>
            <a:r>
              <a:rPr lang="en-US" sz="2400" spc="-10" dirty="0">
                <a:cs typeface="Arial"/>
              </a:rPr>
              <a:t>sicken </a:t>
            </a:r>
            <a:r>
              <a:rPr lang="en-US" sz="2400" dirty="0">
                <a:cs typeface="Arial"/>
              </a:rPr>
              <a:t>fish,</a:t>
            </a:r>
            <a:r>
              <a:rPr lang="en-US" sz="2400" spc="-7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shellfish,</a:t>
            </a:r>
            <a:r>
              <a:rPr lang="en-US" sz="2400" spc="-55" dirty="0">
                <a:cs typeface="Arial"/>
              </a:rPr>
              <a:t> </a:t>
            </a:r>
            <a:r>
              <a:rPr lang="en-US" sz="2400" dirty="0">
                <a:cs typeface="Arial"/>
              </a:rPr>
              <a:t>marine</a:t>
            </a:r>
            <a:r>
              <a:rPr lang="en-US" sz="2400" spc="-5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mammals,</a:t>
            </a:r>
          </a:p>
          <a:p>
            <a:pPr marL="13335"/>
            <a:r>
              <a:rPr lang="en-US" sz="2400" dirty="0">
                <a:cs typeface="Arial"/>
              </a:rPr>
              <a:t>birds,</a:t>
            </a:r>
            <a:r>
              <a:rPr lang="en-US" sz="2400" spc="-5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wildlife,</a:t>
            </a:r>
            <a:r>
              <a:rPr lang="en-US" sz="2400" spc="-5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livestock,</a:t>
            </a:r>
            <a:r>
              <a:rPr lang="en-US" sz="2400" spc="-50" dirty="0">
                <a:cs typeface="Arial"/>
              </a:rPr>
              <a:t> </a:t>
            </a:r>
            <a:r>
              <a:rPr lang="en-US" sz="2400" spc="-25" dirty="0">
                <a:cs typeface="Arial"/>
              </a:rPr>
              <a:t>and </a:t>
            </a:r>
            <a:r>
              <a:rPr lang="en-US" sz="2400" spc="-10" dirty="0">
                <a:cs typeface="Arial"/>
              </a:rPr>
              <a:t>pets.”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57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>
            <a:extLst>
              <a:ext uri="{FF2B5EF4-FFF2-40B4-BE49-F238E27FC236}">
                <a16:creationId xmlns:a16="http://schemas.microsoft.com/office/drawing/2014/main" id="{768F136B-10D7-282C-9574-B845328E1084}"/>
              </a:ext>
            </a:extLst>
          </p:cNvPr>
          <p:cNvSpPr txBox="1">
            <a:spLocks/>
          </p:cNvSpPr>
          <p:nvPr/>
        </p:nvSpPr>
        <p:spPr>
          <a:xfrm>
            <a:off x="3654445" y="607276"/>
            <a:ext cx="7670104" cy="8175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eorgia" panose="02040502050405020303" pitchFamily="18" charset="0"/>
              </a:rPr>
              <a:t>Harmful Algal Blooms</a:t>
            </a:r>
          </a:p>
        </p:txBody>
      </p:sp>
      <p:grpSp>
        <p:nvGrpSpPr>
          <p:cNvPr id="6" name="object 9">
            <a:extLst>
              <a:ext uri="{FF2B5EF4-FFF2-40B4-BE49-F238E27FC236}">
                <a16:creationId xmlns:a16="http://schemas.microsoft.com/office/drawing/2014/main" id="{F4D2A995-7DA5-B4DE-65E8-2EDCDE72D880}"/>
              </a:ext>
            </a:extLst>
          </p:cNvPr>
          <p:cNvGrpSpPr/>
          <p:nvPr/>
        </p:nvGrpSpPr>
        <p:grpSpPr>
          <a:xfrm>
            <a:off x="1565753" y="1102291"/>
            <a:ext cx="8492647" cy="4972832"/>
            <a:chOff x="443053" y="3515976"/>
            <a:chExt cx="3394621" cy="2115176"/>
          </a:xfrm>
        </p:grpSpPr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050E703C-38BE-1F9C-4260-F2808D71B2B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053" y="3515976"/>
              <a:ext cx="2520551" cy="2115176"/>
            </a:xfrm>
            <a:prstGeom prst="rect">
              <a:avLst/>
            </a:prstGeom>
          </p:spPr>
        </p:pic>
        <p:pic>
          <p:nvPicPr>
            <p:cNvPr id="8" name="object 11">
              <a:extLst>
                <a:ext uri="{FF2B5EF4-FFF2-40B4-BE49-F238E27FC236}">
                  <a16:creationId xmlns:a16="http://schemas.microsoft.com/office/drawing/2014/main" id="{B2A58962-55B1-2339-F598-F0BB93B1DFC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0850" y="4138110"/>
              <a:ext cx="1026824" cy="133168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BBBB36-EF77-FBEF-1B4E-1E81542006BF}"/>
              </a:ext>
            </a:extLst>
          </p:cNvPr>
          <p:cNvSpPr txBox="1"/>
          <p:nvPr/>
        </p:nvSpPr>
        <p:spPr>
          <a:xfrm>
            <a:off x="2348631" y="6075123"/>
            <a:ext cx="9150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90" marR="33655" algn="just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latin typeface="Arial"/>
                <a:cs typeface="Arial"/>
              </a:rPr>
              <a:t>HABs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have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been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reported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in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every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U.S.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state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and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their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occurrence </a:t>
            </a:r>
            <a:r>
              <a:rPr lang="en-US" sz="1800" dirty="0">
                <a:latin typeface="Arial"/>
                <a:cs typeface="Arial"/>
              </a:rPr>
              <a:t>is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on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rise.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This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map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shows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types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HABs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found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in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spc="-20" dirty="0">
                <a:latin typeface="Arial"/>
                <a:cs typeface="Arial"/>
              </a:rPr>
              <a:t>U.S. </a:t>
            </a:r>
            <a:r>
              <a:rPr lang="en-US" sz="1800" dirty="0">
                <a:latin typeface="Arial"/>
                <a:cs typeface="Arial"/>
              </a:rPr>
              <a:t>and</a:t>
            </a:r>
            <a:r>
              <a:rPr lang="en-US" sz="1800" spc="-5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where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they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occur.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Credit:</a:t>
            </a:r>
            <a:r>
              <a:rPr lang="en-US" sz="1800" spc="-35" dirty="0">
                <a:latin typeface="Arial"/>
                <a:cs typeface="Arial"/>
              </a:rPr>
              <a:t> </a:t>
            </a:r>
            <a:r>
              <a:rPr lang="en-US" sz="1800" spc="-20" dirty="0">
                <a:latin typeface="Arial"/>
                <a:cs typeface="Arial"/>
              </a:rPr>
              <a:t>NOAA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187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B1AE-5E7E-3342-FCE0-62BA8CFBF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6038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0" i="0" u="none" strike="noStrike" dirty="0">
                <a:solidFill>
                  <a:srgbClr val="1B1B1B"/>
                </a:solidFill>
                <a:effectLst/>
                <a:latin typeface="Source Sans Pro Web"/>
              </a:rPr>
              <a:t>The primary sources of nutrient pollution are:</a:t>
            </a:r>
            <a:br>
              <a:rPr lang="en-US" b="0" i="0" u="none" strike="noStrike" dirty="0">
                <a:solidFill>
                  <a:srgbClr val="1B1B1B"/>
                </a:solidFill>
                <a:effectLst/>
                <a:latin typeface="Source Sans Pro Web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1268D-FAA0-F402-0F3F-22C716A95B7E}"/>
              </a:ext>
            </a:extLst>
          </p:cNvPr>
          <p:cNvSpPr txBox="1"/>
          <p:nvPr/>
        </p:nvSpPr>
        <p:spPr>
          <a:xfrm>
            <a:off x="925286" y="1371601"/>
            <a:ext cx="877592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strike="noStrike" dirty="0">
                <a:solidFill>
                  <a:srgbClr val="54278F"/>
                </a:solidFill>
                <a:effectLst/>
                <a:latin typeface="Source Sans Pro Web"/>
                <a:hlinkClick r:id="rId3"/>
              </a:rPr>
              <a:t>Agriculture</a:t>
            </a:r>
            <a:r>
              <a:rPr lang="en-US" sz="2400" b="0" i="0" strike="noStrike" dirty="0">
                <a:solidFill>
                  <a:srgbClr val="1B1B1B"/>
                </a:solidFill>
                <a:effectLst/>
                <a:latin typeface="Source Sans Pro Web"/>
              </a:rPr>
              <a:t>: The nitrogen and phosphorus in animal manure and chemical fertilizers are necessary to grow crops.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0" i="0" strike="noStrike" dirty="0">
              <a:solidFill>
                <a:srgbClr val="1B1B1B"/>
              </a:solidFill>
              <a:effectLst/>
              <a:latin typeface="Source Sans Pro We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strike="noStrike" dirty="0">
                <a:solidFill>
                  <a:srgbClr val="54278F"/>
                </a:solidFill>
                <a:effectLst/>
                <a:latin typeface="Source Sans Pro Web"/>
                <a:hlinkClick r:id="rId4"/>
              </a:rPr>
              <a:t>Stormwater</a:t>
            </a:r>
            <a:r>
              <a:rPr lang="en-US" sz="2400" b="0" i="0" strike="noStrike" dirty="0">
                <a:solidFill>
                  <a:srgbClr val="1B1B1B"/>
                </a:solidFill>
                <a:effectLst/>
                <a:latin typeface="Source Sans Pro Web"/>
              </a:rPr>
              <a:t>: When precipitation falls on our cities and towns it runs across hard surfaces into local waterways.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0" i="0" strike="noStrike" dirty="0">
              <a:solidFill>
                <a:srgbClr val="1B1B1B"/>
              </a:solidFill>
              <a:effectLst/>
              <a:latin typeface="Source Sans Pro We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strike="noStrike" dirty="0">
                <a:solidFill>
                  <a:srgbClr val="54278F"/>
                </a:solidFill>
                <a:effectLst/>
                <a:latin typeface="Source Sans Pro Web"/>
                <a:hlinkClick r:id="rId5"/>
              </a:rPr>
              <a:t>Wastewater</a:t>
            </a:r>
            <a:r>
              <a:rPr lang="en-US" sz="2400" b="0" i="0" strike="noStrike" dirty="0">
                <a:solidFill>
                  <a:srgbClr val="1B1B1B"/>
                </a:solidFill>
                <a:effectLst/>
                <a:latin typeface="Source Sans Pro Web"/>
              </a:rPr>
              <a:t>: sewer and septic not always operate properly or remove enough nitrogen and phosphorus before discharging into waterways.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0" i="0" strike="noStrike" dirty="0">
              <a:solidFill>
                <a:srgbClr val="1B1B1B"/>
              </a:solidFill>
              <a:effectLst/>
              <a:latin typeface="Source Sans Pro We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strike="noStrike" dirty="0">
                <a:solidFill>
                  <a:srgbClr val="54278F"/>
                </a:solidFill>
                <a:effectLst/>
                <a:latin typeface="Source Sans Pro Web"/>
                <a:hlinkClick r:id="rId6"/>
              </a:rPr>
              <a:t>Fossil Fuels</a:t>
            </a:r>
            <a:r>
              <a:rPr lang="en-US" sz="2400" b="0" i="0" strike="noStrike" dirty="0">
                <a:solidFill>
                  <a:srgbClr val="1B1B1B"/>
                </a:solidFill>
                <a:effectLst/>
                <a:latin typeface="Source Sans Pro Web"/>
              </a:rPr>
              <a:t>: Air deposition of nitrogen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0" i="0" strike="noStrike" dirty="0">
              <a:solidFill>
                <a:srgbClr val="1B1B1B"/>
              </a:solidFill>
              <a:effectLst/>
              <a:latin typeface="Source Sans Pro We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strike="noStrike" dirty="0">
                <a:solidFill>
                  <a:srgbClr val="54278F"/>
                </a:solidFill>
                <a:effectLst/>
                <a:latin typeface="Source Sans Pro Web"/>
                <a:hlinkClick r:id="rId7"/>
              </a:rPr>
              <a:t>In and Around the Home</a:t>
            </a:r>
            <a:r>
              <a:rPr lang="en-US" sz="2400" b="0" i="0" strike="noStrike" dirty="0">
                <a:solidFill>
                  <a:srgbClr val="1B1B1B"/>
                </a:solidFill>
                <a:effectLst/>
                <a:latin typeface="Source Sans Pro Web"/>
              </a:rPr>
              <a:t>: Fertilizers, yard and pet waste and certain soaps and detergents</a:t>
            </a:r>
          </a:p>
        </p:txBody>
      </p:sp>
    </p:spTree>
    <p:extLst>
      <p:ext uri="{BB962C8B-B14F-4D97-AF65-F5344CB8AC3E}">
        <p14:creationId xmlns:p14="http://schemas.microsoft.com/office/powerpoint/2010/main" val="3115769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E7ED6B8-43F8-49F1-AEB1-E2650C091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120"/>
            <a:ext cx="8426968" cy="650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C243BE-C5E8-41C4-AE6C-AA7173843D73}"/>
              </a:ext>
            </a:extLst>
          </p:cNvPr>
          <p:cNvSpPr txBox="1"/>
          <p:nvPr/>
        </p:nvSpPr>
        <p:spPr>
          <a:xfrm>
            <a:off x="8633242" y="2013228"/>
            <a:ext cx="3294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900,000,000 acres of farmland (44% of total)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~1 million farms*</a:t>
            </a:r>
          </a:p>
          <a:p>
            <a:pPr algn="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-2017 Ag Census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14400" y="655931"/>
            <a:ext cx="10363200" cy="817561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Georgia" panose="02040502050405020303" pitchFamily="18" charset="0"/>
              </a:rPr>
              <a:t>Scale of the Agricultural Footprint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93E20-A1CA-6D17-1515-CA543364CE7B}"/>
              </a:ext>
            </a:extLst>
          </p:cNvPr>
          <p:cNvSpPr txBox="1"/>
          <p:nvPr/>
        </p:nvSpPr>
        <p:spPr>
          <a:xfrm>
            <a:off x="8514633" y="6063569"/>
            <a:ext cx="6092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*over $10K in sale</a:t>
            </a:r>
          </a:p>
        </p:txBody>
      </p:sp>
    </p:spTree>
    <p:extLst>
      <p:ext uri="{BB962C8B-B14F-4D97-AF65-F5344CB8AC3E}">
        <p14:creationId xmlns:p14="http://schemas.microsoft.com/office/powerpoint/2010/main" val="30064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212B9-4D08-1FA0-D8E3-39314B29F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9267"/>
          </a:xfrm>
        </p:spPr>
        <p:txBody>
          <a:bodyPr>
            <a:normAutofit/>
          </a:bodyPr>
          <a:lstStyle/>
          <a:p>
            <a:r>
              <a:rPr lang="en-US" b="1">
                <a:latin typeface="Georgia" panose="02040502050405020303" pitchFamily="18" charset="0"/>
              </a:rPr>
              <a:t>Economic value 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E6E64-7AF1-619E-0AF1-7238410BC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996" y="1584392"/>
            <a:ext cx="10352314" cy="527360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Hiking in a neighborhood park, fishing off a bridge on a public lake, watching birds in my backyard, all free…. So no economic value right……?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800" b="1" dirty="0"/>
              <a:t>Economic Value, how much of other goods and services you’re willing to give up to something</a:t>
            </a:r>
            <a:endParaRPr lang="en-US" sz="27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Getting something of value for FREE is super valuable!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why do we need to measure that value?</a:t>
            </a:r>
            <a:endParaRPr lang="en-US" sz="3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3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1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212B9-4D08-1FA0-D8E3-39314B29F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31" y="376848"/>
            <a:ext cx="10515600" cy="1219267"/>
          </a:xfrm>
        </p:spPr>
        <p:txBody>
          <a:bodyPr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Why it Matters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E6E64-7AF1-619E-0AF1-7238410BC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905" y="1766528"/>
            <a:ext cx="10352314" cy="527360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200" dirty="0"/>
              <a:t>Better Measures of our Quality of Life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3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 information for Government spending decision of taxpayer money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3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Reagan Executive Order #12866, signed 1986, requires cost-benefit analysis for all federal regulations with impact  &gt; $100million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3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59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23202" y="1476206"/>
            <a:ext cx="8684899" cy="4839786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cs typeface="Arial" panose="020B0604020202020204" pitchFamily="34" charset="0"/>
              </a:rPr>
              <a:t>Build model of nutrient water pollution and fate and transport 2270 watersheds)</a:t>
            </a:r>
          </a:p>
          <a:p>
            <a:pPr marL="457200" indent="-457200">
              <a:buAutoNum type="arabicPeriod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cs typeface="Arial" panose="020B0604020202020204" pitchFamily="34" charset="0"/>
              </a:rPr>
              <a:t>Connect the biophysical model to people (Census tracts) </a:t>
            </a:r>
          </a:p>
          <a:p>
            <a:pPr marL="457200" indent="-457200">
              <a:buAutoNum type="arabicPeriod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uFill>
                  <a:solidFill>
                    <a:srgbClr val="000000"/>
                  </a:solidFill>
                </a:uFill>
                <a:cs typeface="Arial" panose="020B0604020202020204" pitchFamily="34" charset="0"/>
              </a:rPr>
              <a:t>Estimate economic damages from pollution</a:t>
            </a:r>
          </a:p>
          <a:p>
            <a:r>
              <a:rPr lang="en-US" sz="2400" spc="-9" dirty="0">
                <a:cs typeface="Arial" panose="020B0604020202020204" pitchFamily="34" charset="0"/>
              </a:rPr>
              <a:t>        R</a:t>
            </a:r>
            <a:r>
              <a:rPr sz="2400" dirty="0">
                <a:cs typeface="Arial" panose="020B0604020202020204" pitchFamily="34" charset="0"/>
              </a:rPr>
              <a:t>ecreation,</a:t>
            </a:r>
            <a:r>
              <a:rPr sz="2400" spc="-62" dirty="0">
                <a:cs typeface="Arial" panose="020B0604020202020204" pitchFamily="34" charset="0"/>
              </a:rPr>
              <a:t> </a:t>
            </a:r>
            <a:r>
              <a:rPr sz="2400" dirty="0">
                <a:cs typeface="Arial" panose="020B0604020202020204" pitchFamily="34" charset="0"/>
              </a:rPr>
              <a:t>amenity,</a:t>
            </a:r>
            <a:r>
              <a:rPr sz="2400" spc="-66" dirty="0">
                <a:cs typeface="Arial" panose="020B0604020202020204" pitchFamily="34" charset="0"/>
              </a:rPr>
              <a:t> </a:t>
            </a:r>
            <a:r>
              <a:rPr lang="en-US" sz="2400" dirty="0">
                <a:cs typeface="Arial" panose="020B0604020202020204" pitchFamily="34" charset="0"/>
              </a:rPr>
              <a:t>GHG emissions and</a:t>
            </a:r>
            <a:r>
              <a:rPr sz="2400" dirty="0">
                <a:cs typeface="Arial" panose="020B0604020202020204" pitchFamily="34" charset="0"/>
              </a:rPr>
              <a:t>,</a:t>
            </a:r>
            <a:r>
              <a:rPr sz="2400" spc="-66" dirty="0">
                <a:cs typeface="Arial" panose="020B0604020202020204" pitchFamily="34" charset="0"/>
              </a:rPr>
              <a:t> </a:t>
            </a:r>
            <a:r>
              <a:rPr sz="2400" dirty="0">
                <a:cs typeface="Arial" panose="020B0604020202020204" pitchFamily="34" charset="0"/>
              </a:rPr>
              <a:t>drinking</a:t>
            </a:r>
            <a:r>
              <a:rPr sz="2400" spc="-66" dirty="0">
                <a:cs typeface="Arial" panose="020B0604020202020204" pitchFamily="34" charset="0"/>
              </a:rPr>
              <a:t> </a:t>
            </a:r>
            <a:r>
              <a:rPr sz="2400" dirty="0">
                <a:cs typeface="Arial" panose="020B0604020202020204" pitchFamily="34" charset="0"/>
              </a:rPr>
              <a:t>water</a:t>
            </a:r>
            <a:r>
              <a:rPr lang="en-US" sz="2400" spc="-18" dirty="0">
                <a:cs typeface="Arial" panose="020B0604020202020204" pitchFamily="34" charset="0"/>
              </a:rPr>
              <a:t>. </a:t>
            </a:r>
          </a:p>
          <a:p>
            <a:endParaRPr lang="en-US" sz="2400" spc="-18" dirty="0"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>
                <a:cs typeface="Arial" panose="020B0604020202020204" pitchFamily="34" charset="0"/>
              </a:rPr>
              <a:t>Compute estimates of marginal damages attributable to each watershed in the US based on local and downstream damages its pollution causes</a:t>
            </a:r>
          </a:p>
          <a:p>
            <a:pPr marL="457200" indent="-457200">
              <a:buAutoNum type="arabicPeriod" startAt="4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>
                <a:cs typeface="Arial" panose="020B0604020202020204" pitchFamily="34" charset="0"/>
              </a:rPr>
              <a:t>Identify contribution of industry contributions</a:t>
            </a:r>
          </a:p>
        </p:txBody>
      </p:sp>
      <p:sp>
        <p:nvSpPr>
          <p:cNvPr id="20" name="Down Arrow Callout 19">
            <a:extLst>
              <a:ext uri="{FF2B5EF4-FFF2-40B4-BE49-F238E27FC236}">
                <a16:creationId xmlns:a16="http://schemas.microsoft.com/office/drawing/2014/main" id="{2278549D-A646-C4D8-F37D-3D6F8AECDB4B}"/>
              </a:ext>
            </a:extLst>
          </p:cNvPr>
          <p:cNvSpPr/>
          <p:nvPr/>
        </p:nvSpPr>
        <p:spPr>
          <a:xfrm>
            <a:off x="9448800" y="4024981"/>
            <a:ext cx="2557255" cy="1683068"/>
          </a:xfrm>
          <a:prstGeom prst="downArrowCallout">
            <a:avLst>
              <a:gd name="adj1" fmla="val 18567"/>
              <a:gd name="adj2" fmla="val 16958"/>
              <a:gd name="adj3" fmla="val 12670"/>
              <a:gd name="adj4" fmla="val 815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A8FB0F-A9CC-0F04-4198-401D521959EE}"/>
              </a:ext>
            </a:extLst>
          </p:cNvPr>
          <p:cNvGrpSpPr/>
          <p:nvPr/>
        </p:nvGrpSpPr>
        <p:grpSpPr>
          <a:xfrm>
            <a:off x="9504464" y="4049627"/>
            <a:ext cx="2520906" cy="1272650"/>
            <a:chOff x="9284228" y="3653294"/>
            <a:chExt cx="2695327" cy="931304"/>
          </a:xfrm>
        </p:grpSpPr>
        <p:pic>
          <p:nvPicPr>
            <p:cNvPr id="10" name="Picture 9" descr="A green and blue sign&#10;&#10;Description automatically generated">
              <a:extLst>
                <a:ext uri="{FF2B5EF4-FFF2-40B4-BE49-F238E27FC236}">
                  <a16:creationId xmlns:a16="http://schemas.microsoft.com/office/drawing/2014/main" id="{6B8F669A-88EC-7FE0-FCDF-D43C47A54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1287437" y="3653294"/>
              <a:ext cx="692118" cy="84034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8D71FA1-0290-5D40-9963-57462FFAD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284228" y="3653294"/>
              <a:ext cx="929594" cy="681218"/>
            </a:xfrm>
            <a:prstGeom prst="rect">
              <a:avLst/>
            </a:prstGeom>
          </p:spPr>
        </p:pic>
        <p:pic>
          <p:nvPicPr>
            <p:cNvPr id="16" name="Picture 15" descr="A blue pictogram of a person fishing&#10;&#10;Description automatically generated">
              <a:extLst>
                <a:ext uri="{FF2B5EF4-FFF2-40B4-BE49-F238E27FC236}">
                  <a16:creationId xmlns:a16="http://schemas.microsoft.com/office/drawing/2014/main" id="{A5CF36DD-9D3D-0645-BF66-E50FB7886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flipH="1">
              <a:off x="10228724" y="3653294"/>
              <a:ext cx="946826" cy="931304"/>
            </a:xfrm>
            <a:prstGeom prst="rect">
              <a:avLst/>
            </a:prstGeom>
          </p:spPr>
        </p:pic>
      </p:grpSp>
      <p:sp>
        <p:nvSpPr>
          <p:cNvPr id="24" name="Down Arrow Callout 23">
            <a:extLst>
              <a:ext uri="{FF2B5EF4-FFF2-40B4-BE49-F238E27FC236}">
                <a16:creationId xmlns:a16="http://schemas.microsoft.com/office/drawing/2014/main" id="{FDA7BA32-D85D-EC54-FEA7-17259F923DAA}"/>
              </a:ext>
            </a:extLst>
          </p:cNvPr>
          <p:cNvSpPr/>
          <p:nvPr/>
        </p:nvSpPr>
        <p:spPr>
          <a:xfrm>
            <a:off x="9504464" y="2204266"/>
            <a:ext cx="2557255" cy="1683068"/>
          </a:xfrm>
          <a:prstGeom prst="downArrowCallout">
            <a:avLst>
              <a:gd name="adj1" fmla="val 18567"/>
              <a:gd name="adj2" fmla="val 16958"/>
              <a:gd name="adj3" fmla="val 12670"/>
              <a:gd name="adj4" fmla="val 815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5" name="Down Arrow Callout 24">
            <a:extLst>
              <a:ext uri="{FF2B5EF4-FFF2-40B4-BE49-F238E27FC236}">
                <a16:creationId xmlns:a16="http://schemas.microsoft.com/office/drawing/2014/main" id="{21BE4CDC-3EB4-9277-9374-819F3FB4919B}"/>
              </a:ext>
            </a:extLst>
          </p:cNvPr>
          <p:cNvSpPr/>
          <p:nvPr/>
        </p:nvSpPr>
        <p:spPr>
          <a:xfrm>
            <a:off x="9468115" y="442142"/>
            <a:ext cx="2557255" cy="1683068"/>
          </a:xfrm>
          <a:prstGeom prst="downArrowCallout">
            <a:avLst>
              <a:gd name="adj1" fmla="val 18567"/>
              <a:gd name="adj2" fmla="val 16958"/>
              <a:gd name="adj3" fmla="val 12670"/>
              <a:gd name="adj4" fmla="val 815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8" name="Picture 7" descr="A cartoon of a river&#10;&#10;Description automatically generated">
            <a:extLst>
              <a:ext uri="{FF2B5EF4-FFF2-40B4-BE49-F238E27FC236}">
                <a16:creationId xmlns:a16="http://schemas.microsoft.com/office/drawing/2014/main" id="{1777E3E2-4FF1-40FC-A3B8-C9E480715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924853" y="2244467"/>
            <a:ext cx="1776852" cy="1298468"/>
          </a:xfrm>
          <a:prstGeom prst="rect">
            <a:avLst/>
          </a:prstGeom>
        </p:spPr>
      </p:pic>
      <p:pic>
        <p:nvPicPr>
          <p:cNvPr id="2" name="Picture 1" descr="A factory with trees and plants&#10;&#10;Description automatically generated">
            <a:extLst>
              <a:ext uri="{FF2B5EF4-FFF2-40B4-BE49-F238E27FC236}">
                <a16:creationId xmlns:a16="http://schemas.microsoft.com/office/drawing/2014/main" id="{CA081C2B-BEDF-293D-A717-9A9C2EDB64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565985" y="261997"/>
            <a:ext cx="2361514" cy="156223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94F065A-195A-5D60-0D17-22940157F50B}"/>
              </a:ext>
            </a:extLst>
          </p:cNvPr>
          <p:cNvGrpSpPr/>
          <p:nvPr/>
        </p:nvGrpSpPr>
        <p:grpSpPr>
          <a:xfrm>
            <a:off x="9924853" y="5787105"/>
            <a:ext cx="1680993" cy="701008"/>
            <a:chOff x="9691785" y="5860754"/>
            <a:chExt cx="2009920" cy="829355"/>
          </a:xfrm>
        </p:grpSpPr>
        <p:pic>
          <p:nvPicPr>
            <p:cNvPr id="18" name="Picture 17" descr="A green dollar sign on a black background&#10;&#10;Description automatically generated">
              <a:extLst>
                <a:ext uri="{FF2B5EF4-FFF2-40B4-BE49-F238E27FC236}">
                  <a16:creationId xmlns:a16="http://schemas.microsoft.com/office/drawing/2014/main" id="{78FFC90B-8BC3-FEAC-C1A3-E94B15A85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9691785" y="5888194"/>
              <a:ext cx="539269" cy="801915"/>
            </a:xfrm>
            <a:prstGeom prst="rect">
              <a:avLst/>
            </a:prstGeom>
          </p:spPr>
        </p:pic>
        <p:pic>
          <p:nvPicPr>
            <p:cNvPr id="26" name="Picture 25" descr="A green dollar sign on a black background&#10;&#10;Description automatically generated">
              <a:extLst>
                <a:ext uri="{FF2B5EF4-FFF2-40B4-BE49-F238E27FC236}">
                  <a16:creationId xmlns:a16="http://schemas.microsoft.com/office/drawing/2014/main" id="{318A600F-1C81-163D-B914-06FAFB77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10431496" y="5888194"/>
              <a:ext cx="539269" cy="801915"/>
            </a:xfrm>
            <a:prstGeom prst="rect">
              <a:avLst/>
            </a:prstGeom>
          </p:spPr>
        </p:pic>
        <p:pic>
          <p:nvPicPr>
            <p:cNvPr id="27" name="Picture 26" descr="A green dollar sign on a black background&#10;&#10;Description automatically generated">
              <a:extLst>
                <a:ext uri="{FF2B5EF4-FFF2-40B4-BE49-F238E27FC236}">
                  <a16:creationId xmlns:a16="http://schemas.microsoft.com/office/drawing/2014/main" id="{F8B1085A-3A25-4C73-251C-65031ED1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11162436" y="5860754"/>
              <a:ext cx="539269" cy="801915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C082D0B-82DD-2DF0-5DC2-00249E5B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14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II. IAM for Water Pollution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A2B1-32A7-4734-BA76-ECB2DA4B7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7264"/>
            <a:ext cx="12192000" cy="727158"/>
          </a:xfrm>
        </p:spPr>
        <p:txBody>
          <a:bodyPr anchor="b">
            <a:noAutofit/>
          </a:bodyPr>
          <a:lstStyle/>
          <a:p>
            <a:pPr algn="ctr"/>
            <a:r>
              <a:rPr lang="en-US" sz="4000" dirty="0"/>
              <a:t>Waterbodies and Hydrography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05072A-A8F5-DA4C-D786-3AD75DC82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29" y="1637414"/>
            <a:ext cx="5234097" cy="4720856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National Hydrology Dataset (NHD)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     - 3 million digitized reaches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-17,000 Lakes/Reservoirs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/>
              <a:t>18 Major Watersheds       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~175,000 sq miles (average)</a:t>
            </a:r>
          </a:p>
          <a:p>
            <a:endParaRPr lang="en-US" sz="2400" dirty="0"/>
          </a:p>
          <a:p>
            <a:r>
              <a:rPr lang="en-US" sz="2400" dirty="0"/>
              <a:t>2270 Smaller, Nested Watersheds</a:t>
            </a:r>
            <a:endParaRPr lang="en-US" sz="2200" baseline="30000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5FC90D6-7115-416C-A36F-B83E0A69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742" y="1492755"/>
            <a:ext cx="6545258" cy="4980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57DE9A-041E-4562-9B9D-A33B28A0D04A}"/>
              </a:ext>
            </a:extLst>
          </p:cNvPr>
          <p:cNvSpPr txBox="1"/>
          <p:nvPr/>
        </p:nvSpPr>
        <p:spPr>
          <a:xfrm flipH="1">
            <a:off x="9478977" y="6247027"/>
            <a:ext cx="24907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 Source: USGS</a:t>
            </a:r>
          </a:p>
        </p:txBody>
      </p:sp>
    </p:spTree>
    <p:extLst>
      <p:ext uri="{BB962C8B-B14F-4D97-AF65-F5344CB8AC3E}">
        <p14:creationId xmlns:p14="http://schemas.microsoft.com/office/powerpoint/2010/main" val="111943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1722" y="841291"/>
            <a:ext cx="7908491" cy="51754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3029" y="5847048"/>
            <a:ext cx="7287184" cy="64456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635968" marR="26896" indent="-602909">
              <a:lnSpc>
                <a:spcPct val="109800"/>
              </a:lnSpc>
              <a:spcBef>
                <a:spcPts val="88"/>
              </a:spcBef>
            </a:pP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~64,000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lakes</a:t>
            </a:r>
            <a:r>
              <a:rPr sz="1941" b="1" i="1" spc="-3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&gt;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0.1km</a:t>
            </a:r>
            <a:r>
              <a:rPr sz="1919" b="1" i="1" baseline="28735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1919" b="1" i="1" spc="238" baseline="287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(~25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acres)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lower</a:t>
            </a:r>
            <a:r>
              <a:rPr sz="1941" b="1" i="1" spc="-3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48</a:t>
            </a:r>
            <a:r>
              <a:rPr sz="1941" b="1" i="1" spc="-1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(excluding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Great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Lakes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and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Salt</a:t>
            </a:r>
            <a:r>
              <a:rPr sz="1941" b="1" i="1" spc="-4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Lake)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from</a:t>
            </a:r>
            <a:r>
              <a:rPr sz="1941" b="1" i="1" spc="-4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National</a:t>
            </a:r>
            <a:r>
              <a:rPr sz="1941" b="1" i="1" spc="-4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Hydrography</a:t>
            </a:r>
            <a:r>
              <a:rPr sz="1941" b="1" i="1" spc="-3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Dataset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(NHD)</a:t>
            </a:r>
            <a:endParaRPr sz="1941" dirty="0">
              <a:latin typeface="Times New Roman"/>
              <a:cs typeface="Times New Roman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375ADF-7DA5-130A-D75F-86B32D932B74}"/>
              </a:ext>
            </a:extLst>
          </p:cNvPr>
          <p:cNvSpPr txBox="1">
            <a:spLocks/>
          </p:cNvSpPr>
          <p:nvPr/>
        </p:nvSpPr>
        <p:spPr>
          <a:xfrm>
            <a:off x="-278296" y="477712"/>
            <a:ext cx="12192000" cy="7271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Lakes</a:t>
            </a:r>
          </a:p>
        </p:txBody>
      </p:sp>
    </p:spTree>
    <p:extLst>
      <p:ext uri="{BB962C8B-B14F-4D97-AF65-F5344CB8AC3E}">
        <p14:creationId xmlns:p14="http://schemas.microsoft.com/office/powerpoint/2010/main" val="837114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9165" y="930290"/>
            <a:ext cx="7754534" cy="49974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96733" y="6047211"/>
            <a:ext cx="6198534" cy="64456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57749" marR="26896" indent="-224130">
              <a:lnSpc>
                <a:spcPct val="109900"/>
              </a:lnSpc>
              <a:spcBef>
                <a:spcPts val="88"/>
              </a:spcBef>
            </a:pP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2200+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8-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digit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hydrological</a:t>
            </a:r>
            <a:r>
              <a:rPr sz="1941" b="1" i="1" spc="-1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unit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code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(HUC)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watersheds </a:t>
            </a:r>
            <a:r>
              <a:rPr sz="1941" b="1" i="1" spc="-18" dirty="0">
                <a:solidFill>
                  <a:srgbClr val="C00000"/>
                </a:solidFill>
                <a:latin typeface="Times New Roman"/>
                <a:cs typeface="Times New Roman"/>
              </a:rPr>
              <a:t>with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directional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flow</a:t>
            </a:r>
            <a:r>
              <a:rPr sz="1941" b="1" i="1" spc="-3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connections.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Measure</a:t>
            </a:r>
            <a:r>
              <a:rPr sz="1941" b="1" i="1" spc="-3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919" b="1" i="1" baseline="-5747" dirty="0">
                <a:solidFill>
                  <a:srgbClr val="C00000"/>
                </a:solidFill>
                <a:latin typeface="Times New Roman"/>
                <a:cs typeface="Times New Roman"/>
              </a:rPr>
              <a:t>k</a:t>
            </a:r>
            <a:r>
              <a:rPr sz="1919" b="1" i="1" spc="238" baseline="-5747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watershed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spc="-44" dirty="0">
                <a:solidFill>
                  <a:srgbClr val="C00000"/>
                </a:solidFill>
                <a:latin typeface="Times New Roman"/>
                <a:cs typeface="Times New Roman"/>
              </a:rPr>
              <a:t>k</a:t>
            </a:r>
            <a:endParaRPr sz="1941" dirty="0">
              <a:latin typeface="Times New Roman"/>
              <a:cs typeface="Times New Roman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83ED97-5EC9-AF48-805B-3C5DF49C28D2}"/>
              </a:ext>
            </a:extLst>
          </p:cNvPr>
          <p:cNvSpPr txBox="1">
            <a:spLocks/>
          </p:cNvSpPr>
          <p:nvPr/>
        </p:nvSpPr>
        <p:spPr>
          <a:xfrm>
            <a:off x="0" y="166223"/>
            <a:ext cx="12192000" cy="72715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8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sz="4000" dirty="0"/>
              <a:t>HUC8 Watersheds</a:t>
            </a:r>
          </a:p>
        </p:txBody>
      </p:sp>
    </p:spTree>
    <p:extLst>
      <p:ext uri="{BB962C8B-B14F-4D97-AF65-F5344CB8AC3E}">
        <p14:creationId xmlns:p14="http://schemas.microsoft.com/office/powerpoint/2010/main" val="130804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0C432-7365-266A-793A-FBAA9AD0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25A6E-1CA0-777C-5148-A0C78D2F2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>
                <a:latin typeface="+mn-lt"/>
              </a:rPr>
              <a:t>Overview of Water quality in the US and Clean Water Act</a:t>
            </a:r>
          </a:p>
          <a:p>
            <a:pPr marL="571500" indent="-571500">
              <a:buFont typeface="+mj-lt"/>
              <a:buAutoNum type="romanUcPeriod"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Aside: What do we mean by the Economic Value of the Environment?</a:t>
            </a:r>
          </a:p>
          <a:p>
            <a:pPr marL="571500" indent="-571500">
              <a:buFont typeface="+mj-lt"/>
              <a:buAutoNum type="romanUcPeriod"/>
            </a:pPr>
            <a:endParaRPr lang="en-US" dirty="0"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dirty="0">
                <a:latin typeface="+mn-lt"/>
              </a:rPr>
              <a:t>Overview of an Integrated Assessment Model of Surface Water Pollution across the United States</a:t>
            </a:r>
          </a:p>
          <a:p>
            <a:pPr marL="571500" indent="-571500">
              <a:buFont typeface="+mj-lt"/>
              <a:buAutoNum type="romanUcPeriod"/>
            </a:pPr>
            <a:endParaRPr lang="en-US" dirty="0"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dirty="0">
                <a:latin typeface="+mn-lt"/>
              </a:rPr>
              <a:t>Results showing monetized damages across the US from Nutrient Pollution  </a:t>
            </a:r>
          </a:p>
        </p:txBody>
      </p:sp>
    </p:spTree>
    <p:extLst>
      <p:ext uri="{BB962C8B-B14F-4D97-AF65-F5344CB8AC3E}">
        <p14:creationId xmlns:p14="http://schemas.microsoft.com/office/powerpoint/2010/main" val="881083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F4A67F2-4552-809A-1E85-76C0AEF1B5BB}"/>
              </a:ext>
            </a:extLst>
          </p:cNvPr>
          <p:cNvGrpSpPr/>
          <p:nvPr/>
        </p:nvGrpSpPr>
        <p:grpSpPr>
          <a:xfrm>
            <a:off x="1556658" y="1062770"/>
            <a:ext cx="8109858" cy="5523087"/>
            <a:chOff x="2424954" y="1143099"/>
            <a:chExt cx="7103681" cy="4932386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2802" y="1143099"/>
              <a:ext cx="3093630" cy="2085832"/>
            </a:xfrm>
            <a:prstGeom prst="rect">
              <a:avLst/>
            </a:prstGeom>
          </p:spPr>
        </p:pic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5470" y="1143099"/>
              <a:ext cx="3093630" cy="2085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4954" y="3489422"/>
              <a:ext cx="3309657" cy="23397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5543" y="3613906"/>
              <a:ext cx="3093092" cy="2085832"/>
            </a:xfrm>
            <a:prstGeom prst="rect">
              <a:avLst/>
            </a:prstGeom>
          </p:spPr>
        </p:pic>
        <p:sp>
          <p:nvSpPr>
            <p:cNvPr id="7" name="object 7"/>
            <p:cNvSpPr txBox="1"/>
            <p:nvPr/>
          </p:nvSpPr>
          <p:spPr>
            <a:xfrm>
              <a:off x="2857723" y="3136189"/>
              <a:ext cx="1667996" cy="21508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324" dirty="0">
                  <a:latin typeface="Times New Roman"/>
                  <a:cs typeface="Times New Roman"/>
                </a:rPr>
                <a:t>TN</a:t>
              </a:r>
              <a:r>
                <a:rPr sz="1324" spc="-18" dirty="0">
                  <a:latin typeface="Times New Roman"/>
                  <a:cs typeface="Times New Roman"/>
                </a:rPr>
                <a:t> </a:t>
              </a:r>
              <a:r>
                <a:rPr sz="1324" dirty="0">
                  <a:latin typeface="Times New Roman"/>
                  <a:cs typeface="Times New Roman"/>
                </a:rPr>
                <a:t>concentration</a:t>
              </a:r>
              <a:r>
                <a:rPr sz="1324" spc="4" dirty="0">
                  <a:latin typeface="Times New Roman"/>
                  <a:cs typeface="Times New Roman"/>
                </a:rPr>
                <a:t> </a:t>
              </a:r>
              <a:r>
                <a:rPr sz="1324" spc="-9" dirty="0">
                  <a:latin typeface="Times New Roman"/>
                  <a:cs typeface="Times New Roman"/>
                </a:rPr>
                <a:t>(mg/l)</a:t>
              </a:r>
              <a:endParaRPr sz="1324">
                <a:latin typeface="Times New Roman"/>
                <a:cs typeface="Times New Roman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7296710" y="3136189"/>
              <a:ext cx="1606363" cy="21508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324" dirty="0">
                  <a:latin typeface="Times New Roman"/>
                  <a:cs typeface="Times New Roman"/>
                </a:rPr>
                <a:t>TN</a:t>
              </a:r>
              <a:r>
                <a:rPr sz="1324" spc="-4" dirty="0">
                  <a:latin typeface="Times New Roman"/>
                  <a:cs typeface="Times New Roman"/>
                </a:rPr>
                <a:t> </a:t>
              </a:r>
              <a:r>
                <a:rPr sz="1324" dirty="0">
                  <a:latin typeface="Times New Roman"/>
                  <a:cs typeface="Times New Roman"/>
                </a:rPr>
                <a:t>load</a:t>
              </a:r>
              <a:r>
                <a:rPr sz="1324" spc="4" dirty="0">
                  <a:latin typeface="Times New Roman"/>
                  <a:cs typeface="Times New Roman"/>
                </a:rPr>
                <a:t> </a:t>
              </a:r>
              <a:r>
                <a:rPr sz="1324" dirty="0">
                  <a:latin typeface="Times New Roman"/>
                  <a:cs typeface="Times New Roman"/>
                </a:rPr>
                <a:t>(metric</a:t>
              </a:r>
              <a:r>
                <a:rPr sz="1324" spc="-18" dirty="0">
                  <a:latin typeface="Times New Roman"/>
                  <a:cs typeface="Times New Roman"/>
                </a:rPr>
                <a:t> </a:t>
              </a:r>
              <a:r>
                <a:rPr sz="1324" spc="-9" dirty="0">
                  <a:latin typeface="Times New Roman"/>
                  <a:cs typeface="Times New Roman"/>
                </a:rPr>
                <a:t>ton/yr)</a:t>
              </a:r>
              <a:endParaRPr sz="1324">
                <a:latin typeface="Times New Roman"/>
                <a:cs typeface="Times New Roman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2857723" y="5860396"/>
              <a:ext cx="1639421" cy="21508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324" dirty="0">
                  <a:latin typeface="Times New Roman"/>
                  <a:cs typeface="Times New Roman"/>
                </a:rPr>
                <a:t>TP</a:t>
              </a:r>
              <a:r>
                <a:rPr sz="1324" spc="-9" dirty="0">
                  <a:latin typeface="Times New Roman"/>
                  <a:cs typeface="Times New Roman"/>
                </a:rPr>
                <a:t> </a:t>
              </a:r>
              <a:r>
                <a:rPr sz="1324" dirty="0">
                  <a:latin typeface="Times New Roman"/>
                  <a:cs typeface="Times New Roman"/>
                </a:rPr>
                <a:t>concentration</a:t>
              </a:r>
              <a:r>
                <a:rPr sz="1324" spc="4" dirty="0">
                  <a:latin typeface="Times New Roman"/>
                  <a:cs typeface="Times New Roman"/>
                </a:rPr>
                <a:t> </a:t>
              </a:r>
              <a:r>
                <a:rPr sz="1324" spc="-9" dirty="0">
                  <a:latin typeface="Times New Roman"/>
                  <a:cs typeface="Times New Roman"/>
                </a:rPr>
                <a:t>(mg/l)</a:t>
              </a:r>
              <a:endParaRPr sz="1324">
                <a:latin typeface="Times New Roman"/>
                <a:cs typeface="Times New Roman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7296710" y="5860396"/>
              <a:ext cx="1578349" cy="21508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324" dirty="0">
                  <a:latin typeface="Times New Roman"/>
                  <a:cs typeface="Times New Roman"/>
                </a:rPr>
                <a:t>TP</a:t>
              </a:r>
              <a:r>
                <a:rPr sz="1324" spc="-9" dirty="0">
                  <a:latin typeface="Times New Roman"/>
                  <a:cs typeface="Times New Roman"/>
                </a:rPr>
                <a:t> </a:t>
              </a:r>
              <a:r>
                <a:rPr sz="1324" dirty="0">
                  <a:latin typeface="Times New Roman"/>
                  <a:cs typeface="Times New Roman"/>
                </a:rPr>
                <a:t>load</a:t>
              </a:r>
              <a:r>
                <a:rPr sz="1324" spc="4" dirty="0">
                  <a:latin typeface="Times New Roman"/>
                  <a:cs typeface="Times New Roman"/>
                </a:rPr>
                <a:t> </a:t>
              </a:r>
              <a:r>
                <a:rPr sz="1324" dirty="0">
                  <a:latin typeface="Times New Roman"/>
                  <a:cs typeface="Times New Roman"/>
                </a:rPr>
                <a:t>(metric</a:t>
              </a:r>
              <a:r>
                <a:rPr sz="1324" spc="-18" dirty="0">
                  <a:latin typeface="Times New Roman"/>
                  <a:cs typeface="Times New Roman"/>
                </a:rPr>
                <a:t> </a:t>
              </a:r>
              <a:r>
                <a:rPr sz="1324" spc="-9" dirty="0">
                  <a:latin typeface="Times New Roman"/>
                  <a:cs typeface="Times New Roman"/>
                </a:rPr>
                <a:t>ton/yr)</a:t>
              </a:r>
              <a:endParaRPr sz="1324">
                <a:latin typeface="Times New Roman"/>
                <a:cs typeface="Times New Roman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A0FBA04B-86FE-E70A-062F-120F39C1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5519"/>
            <a:ext cx="12192000" cy="727158"/>
          </a:xfrm>
        </p:spPr>
        <p:txBody>
          <a:bodyPr anchor="b">
            <a:noAutofit/>
          </a:bodyPr>
          <a:lstStyle/>
          <a:p>
            <a:pPr algn="ctr"/>
            <a:r>
              <a:rPr lang="en-US" sz="4000" dirty="0"/>
              <a:t>Nutrient Loads and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3178446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50A5-A6DE-4BAE-8D8C-D7ABFB2DC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54" y="347564"/>
            <a:ext cx="11561545" cy="1236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Fate and Transport </a:t>
            </a:r>
            <a:br>
              <a:rPr lang="en-US" sz="4000" dirty="0"/>
            </a:br>
            <a:endParaRPr lang="en-US"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CA858-A319-4F6D-9801-C9E817FFD92B}"/>
              </a:ext>
            </a:extLst>
          </p:cNvPr>
          <p:cNvSpPr txBox="1"/>
          <p:nvPr/>
        </p:nvSpPr>
        <p:spPr>
          <a:xfrm>
            <a:off x="540930" y="2582765"/>
            <a:ext cx="7442422" cy="1765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1"/>
            <a:endParaRPr lang="en-US" sz="7200" dirty="0">
              <a:solidFill>
                <a:srgbClr val="1C3775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0F556A-3C5E-4C50-8635-53D4142E1C1F}"/>
              </a:ext>
            </a:extLst>
          </p:cNvPr>
          <p:cNvGrpSpPr/>
          <p:nvPr/>
        </p:nvGrpSpPr>
        <p:grpSpPr>
          <a:xfrm>
            <a:off x="7685552" y="2049641"/>
            <a:ext cx="4606831" cy="3552897"/>
            <a:chOff x="1564844" y="1334004"/>
            <a:chExt cx="6894449" cy="55239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7CB1C1-26E5-4292-9368-9133DE2D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4844" y="1334004"/>
              <a:ext cx="6429464" cy="552399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CD388D7-F192-4FB1-AFD7-51E98FDE95BF}"/>
                </a:ext>
              </a:extLst>
            </p:cNvPr>
            <p:cNvGrpSpPr/>
            <p:nvPr/>
          </p:nvGrpSpPr>
          <p:grpSpPr>
            <a:xfrm>
              <a:off x="1676400" y="4572001"/>
              <a:ext cx="6782893" cy="2198846"/>
              <a:chOff x="1676400" y="4572001"/>
              <a:chExt cx="6782893" cy="219884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97E858-178D-4DED-9FDC-D57F028A11F9}"/>
                  </a:ext>
                </a:extLst>
              </p:cNvPr>
              <p:cNvSpPr txBox="1"/>
              <p:nvPr/>
            </p:nvSpPr>
            <p:spPr>
              <a:xfrm>
                <a:off x="1676400" y="4572001"/>
                <a:ext cx="1143000" cy="758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2,210 Channels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E5F1E4-355E-4004-B05A-2E4010AEFB75}"/>
                  </a:ext>
                </a:extLst>
              </p:cNvPr>
              <p:cNvSpPr txBox="1"/>
              <p:nvPr/>
            </p:nvSpPr>
            <p:spPr>
              <a:xfrm>
                <a:off x="4191000" y="5714999"/>
                <a:ext cx="1752599" cy="1055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282</a:t>
                </a:r>
              </a:p>
              <a:p>
                <a:pPr algn="ctr"/>
                <a:r>
                  <a:rPr lang="en-US" sz="1100" dirty="0"/>
                  <a:t> Connected Impoundments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E6F548-7AE2-4F5A-9DFD-2998C55312CD}"/>
                  </a:ext>
                </a:extLst>
              </p:cNvPr>
              <p:cNvSpPr txBox="1"/>
              <p:nvPr/>
            </p:nvSpPr>
            <p:spPr>
              <a:xfrm>
                <a:off x="7316293" y="5853499"/>
                <a:ext cx="1143000" cy="758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1 of 2,120 HUC 8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D84D462-F5D6-4674-BE08-0B53FD8D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14" y="1785157"/>
            <a:ext cx="6399431" cy="40407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CB4833-8B34-4CAC-8420-E6E046B3BBA1}"/>
              </a:ext>
            </a:extLst>
          </p:cNvPr>
          <p:cNvSpPr txBox="1"/>
          <p:nvPr/>
        </p:nvSpPr>
        <p:spPr>
          <a:xfrm>
            <a:off x="8121316" y="5600899"/>
            <a:ext cx="5153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 River Network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E0E797-8751-4895-94E8-E76CF5242063}"/>
              </a:ext>
            </a:extLst>
          </p:cNvPr>
          <p:cNvSpPr txBox="1"/>
          <p:nvPr/>
        </p:nvSpPr>
        <p:spPr>
          <a:xfrm>
            <a:off x="1743332" y="5787767"/>
            <a:ext cx="2094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Sub-basin map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A9211DF-56B7-4682-908D-A2F8E96D6EDB}"/>
              </a:ext>
            </a:extLst>
          </p:cNvPr>
          <p:cNvSpPr/>
          <p:nvPr/>
        </p:nvSpPr>
        <p:spPr>
          <a:xfrm>
            <a:off x="7716671" y="1884076"/>
            <a:ext cx="4368237" cy="3552898"/>
          </a:xfrm>
          <a:prstGeom prst="wedgeRoundRectCallout">
            <a:avLst>
              <a:gd name="adj1" fmla="val -124078"/>
              <a:gd name="adj2" fmla="val 24209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7276F-A2C7-4827-83A8-1E56B1BEFBA1}"/>
              </a:ext>
            </a:extLst>
          </p:cNvPr>
          <p:cNvSpPr txBox="1"/>
          <p:nvPr/>
        </p:nvSpPr>
        <p:spPr>
          <a:xfrm>
            <a:off x="8523839" y="6325770"/>
            <a:ext cx="621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National Hydrology Data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4144E53-C71E-49DD-7D1A-770D79A01968}"/>
              </a:ext>
            </a:extLst>
          </p:cNvPr>
          <p:cNvSpPr txBox="1"/>
          <p:nvPr/>
        </p:nvSpPr>
        <p:spPr>
          <a:xfrm>
            <a:off x="3013306" y="965579"/>
            <a:ext cx="6975662" cy="598399"/>
          </a:xfrm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marR="4483" indent="109263">
              <a:lnSpc>
                <a:spcPct val="103200"/>
              </a:lnSpc>
              <a:spcBef>
                <a:spcPts val="13"/>
              </a:spcBef>
            </a:pP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We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use</a:t>
            </a:r>
            <a:r>
              <a:rPr sz="1941" b="1" i="1" spc="-3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USGS</a:t>
            </a:r>
            <a:r>
              <a:rPr sz="1941" b="1" i="1" u="heavy" spc="-26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41" b="1"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SPARROW</a:t>
            </a:r>
            <a:r>
              <a:rPr sz="1941" b="1" i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model</a:t>
            </a:r>
            <a:r>
              <a:rPr sz="1941" b="1" i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for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(a)</a:t>
            </a:r>
            <a:r>
              <a:rPr sz="1941" b="1" i="1" spc="-1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moving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pollution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through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hydrological</a:t>
            </a:r>
            <a:r>
              <a:rPr sz="1941" b="1" i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system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and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(b)</a:t>
            </a:r>
            <a:r>
              <a:rPr sz="1941" b="1" i="1" spc="-1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assigning</a:t>
            </a:r>
            <a:r>
              <a:rPr sz="1941" b="1" i="1" spc="-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loads-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by-source</a:t>
            </a:r>
            <a:r>
              <a:rPr sz="1941" b="1" i="1" spc="-1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watersheds</a:t>
            </a:r>
            <a:endParaRPr sz="194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0270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4165" y="476171"/>
            <a:ext cx="9278471" cy="688424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2883988">
              <a:lnSpc>
                <a:spcPct val="100000"/>
              </a:lnSpc>
              <a:spcBef>
                <a:spcPts val="88"/>
              </a:spcBef>
            </a:pPr>
            <a:r>
              <a:rPr b="0" spc="-9" dirty="0">
                <a:latin typeface="Times New Roman"/>
                <a:cs typeface="Times New Roman"/>
              </a:rPr>
              <a:t>SPARROW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80550" y="1338019"/>
            <a:ext cx="9612086" cy="432749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25215">
              <a:lnSpc>
                <a:spcPct val="110900"/>
              </a:lnSpc>
              <a:spcBef>
                <a:spcPts val="88"/>
              </a:spcBef>
            </a:pPr>
            <a:r>
              <a:rPr sz="24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cs typeface="Times New Roman"/>
              </a:rPr>
              <a:t>SPA</a:t>
            </a:r>
            <a:r>
              <a:rPr sz="2400" dirty="0">
                <a:cs typeface="Times New Roman"/>
              </a:rPr>
              <a:t>tially</a:t>
            </a:r>
            <a:r>
              <a:rPr sz="2400" spc="-35" dirty="0">
                <a:cs typeface="Times New Roman"/>
              </a:rPr>
              <a:t> </a:t>
            </a:r>
            <a:r>
              <a:rPr sz="24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cs typeface="Times New Roman"/>
              </a:rPr>
              <a:t>R</a:t>
            </a:r>
            <a:r>
              <a:rPr sz="2400" dirty="0">
                <a:cs typeface="Times New Roman"/>
              </a:rPr>
              <a:t>eferenced</a:t>
            </a:r>
            <a:r>
              <a:rPr sz="2400" spc="-44" dirty="0">
                <a:cs typeface="Times New Roman"/>
              </a:rPr>
              <a:t> </a:t>
            </a:r>
            <a:r>
              <a:rPr sz="24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cs typeface="Times New Roman"/>
              </a:rPr>
              <a:t>R</a:t>
            </a:r>
            <a:r>
              <a:rPr sz="2400" dirty="0">
                <a:cs typeface="Times New Roman"/>
              </a:rPr>
              <a:t>egressions</a:t>
            </a:r>
            <a:r>
              <a:rPr sz="2400" spc="-35" dirty="0">
                <a:cs typeface="Times New Roman"/>
              </a:rPr>
              <a:t> </a:t>
            </a:r>
            <a:r>
              <a:rPr sz="24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cs typeface="Times New Roman"/>
              </a:rPr>
              <a:t>O</a:t>
            </a:r>
            <a:r>
              <a:rPr sz="2400" dirty="0">
                <a:cs typeface="Times New Roman"/>
              </a:rPr>
              <a:t>n</a:t>
            </a:r>
            <a:r>
              <a:rPr sz="2400" spc="-35" dirty="0">
                <a:cs typeface="Times New Roman"/>
              </a:rPr>
              <a:t> </a:t>
            </a:r>
            <a:r>
              <a:rPr sz="24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cs typeface="Times New Roman"/>
              </a:rPr>
              <a:t>W</a:t>
            </a:r>
            <a:r>
              <a:rPr sz="2400" dirty="0">
                <a:cs typeface="Times New Roman"/>
              </a:rPr>
              <a:t>atershed</a:t>
            </a:r>
            <a:r>
              <a:rPr sz="2400" spc="-35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attributes</a:t>
            </a:r>
            <a:r>
              <a:rPr sz="2400" spc="-44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(Smith</a:t>
            </a:r>
            <a:r>
              <a:rPr sz="2400" spc="-31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et</a:t>
            </a:r>
            <a:r>
              <a:rPr sz="2400" spc="-49" dirty="0">
                <a:cs typeface="Times New Roman"/>
              </a:rPr>
              <a:t> </a:t>
            </a:r>
            <a:r>
              <a:rPr sz="2400" spc="-22" dirty="0">
                <a:cs typeface="Times New Roman"/>
              </a:rPr>
              <a:t>al. </a:t>
            </a:r>
            <a:r>
              <a:rPr sz="2400" spc="-9" dirty="0">
                <a:cs typeface="Times New Roman"/>
              </a:rPr>
              <a:t>1997):</a:t>
            </a:r>
            <a:endParaRPr sz="2400" dirty="0">
              <a:cs typeface="Times New Roman"/>
            </a:endParaRPr>
          </a:p>
          <a:p>
            <a:pPr marL="414079" marR="708810" indent="-201717">
              <a:lnSpc>
                <a:spcPct val="109900"/>
              </a:lnSpc>
              <a:spcBef>
                <a:spcPts val="855"/>
              </a:spcBef>
              <a:buFont typeface="Apple Symbols"/>
              <a:buChar char="•"/>
              <a:tabLst>
                <a:tab pos="414079" algn="l"/>
              </a:tabLst>
            </a:pPr>
            <a:r>
              <a:rPr sz="2400" dirty="0">
                <a:cs typeface="Times New Roman"/>
              </a:rPr>
              <a:t>a</a:t>
            </a:r>
            <a:r>
              <a:rPr sz="2400" spc="-22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hybrid</a:t>
            </a:r>
            <a:r>
              <a:rPr sz="2400" spc="-22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model</a:t>
            </a:r>
            <a:r>
              <a:rPr sz="2400" spc="-31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combining</a:t>
            </a:r>
            <a:r>
              <a:rPr sz="2400" spc="-22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(a)</a:t>
            </a:r>
            <a:r>
              <a:rPr sz="2400" spc="-26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biophysical</a:t>
            </a:r>
            <a:r>
              <a:rPr sz="2400" spc="-40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model</a:t>
            </a:r>
            <a:r>
              <a:rPr sz="2400" spc="-31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of</a:t>
            </a:r>
            <a:r>
              <a:rPr sz="2400" spc="-31" dirty="0">
                <a:cs typeface="Times New Roman"/>
              </a:rPr>
              <a:t> </a:t>
            </a:r>
            <a:r>
              <a:rPr sz="2400" spc="-9" dirty="0">
                <a:cs typeface="Times New Roman"/>
              </a:rPr>
              <a:t>pollution </a:t>
            </a:r>
            <a:r>
              <a:rPr sz="2400" dirty="0">
                <a:cs typeface="Times New Roman"/>
              </a:rPr>
              <a:t>routing/decay</a:t>
            </a:r>
            <a:r>
              <a:rPr sz="2400" spc="-35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+</a:t>
            </a:r>
            <a:r>
              <a:rPr sz="2400" spc="-35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(b)</a:t>
            </a:r>
            <a:r>
              <a:rPr sz="2400" spc="-44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statistical</a:t>
            </a:r>
            <a:r>
              <a:rPr sz="2400" spc="-49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model</a:t>
            </a:r>
            <a:r>
              <a:rPr sz="2400" spc="-31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to</a:t>
            </a:r>
            <a:r>
              <a:rPr sz="2400" spc="-13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estimate</a:t>
            </a:r>
            <a:r>
              <a:rPr sz="2400" spc="-18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lump</a:t>
            </a:r>
            <a:r>
              <a:rPr sz="2400" spc="-31" dirty="0">
                <a:cs typeface="Times New Roman"/>
              </a:rPr>
              <a:t> </a:t>
            </a:r>
            <a:r>
              <a:rPr sz="2400" spc="-22" dirty="0">
                <a:cs typeface="Times New Roman"/>
              </a:rPr>
              <a:t>sum </a:t>
            </a:r>
            <a:r>
              <a:rPr sz="2400" spc="-9" dirty="0">
                <a:cs typeface="Times New Roman"/>
              </a:rPr>
              <a:t>parameters</a:t>
            </a:r>
            <a:endParaRPr sz="2400" dirty="0">
              <a:cs typeface="Times New Roman"/>
            </a:endParaRPr>
          </a:p>
          <a:p>
            <a:pPr marL="414640" indent="-201717">
              <a:spcBef>
                <a:spcPts val="388"/>
              </a:spcBef>
              <a:buFont typeface="Apple Symbols"/>
              <a:buChar char="•"/>
              <a:tabLst>
                <a:tab pos="414640" algn="l"/>
              </a:tabLst>
            </a:pPr>
            <a:r>
              <a:rPr sz="2400" dirty="0">
                <a:cs typeface="Times New Roman"/>
              </a:rPr>
              <a:t>predicts</a:t>
            </a:r>
            <a:r>
              <a:rPr sz="2400" spc="-49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long</a:t>
            </a:r>
            <a:r>
              <a:rPr sz="2400" spc="-40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run</a:t>
            </a:r>
            <a:r>
              <a:rPr sz="2400" spc="-40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average</a:t>
            </a:r>
            <a:r>
              <a:rPr sz="2400" spc="-40" dirty="0">
                <a:cs typeface="Times New Roman"/>
              </a:rPr>
              <a:t> </a:t>
            </a:r>
            <a:r>
              <a:rPr sz="2400" b="1" i="1" dirty="0">
                <a:solidFill>
                  <a:srgbClr val="006FC0"/>
                </a:solidFill>
                <a:cs typeface="Times New Roman"/>
              </a:rPr>
              <a:t>concentrations/loadings/yields</a:t>
            </a:r>
            <a:r>
              <a:rPr sz="2400" b="1" i="1" spc="-22" dirty="0">
                <a:solidFill>
                  <a:srgbClr val="006FC0"/>
                </a:solidFill>
                <a:cs typeface="Times New Roman"/>
              </a:rPr>
              <a:t> </a:t>
            </a:r>
            <a:r>
              <a:rPr sz="2400" dirty="0">
                <a:cs typeface="Times New Roman"/>
              </a:rPr>
              <a:t>for</a:t>
            </a:r>
            <a:r>
              <a:rPr sz="2400" spc="-44" dirty="0">
                <a:cs typeface="Times New Roman"/>
              </a:rPr>
              <a:t> </a:t>
            </a:r>
            <a:r>
              <a:rPr sz="2400" spc="-9" dirty="0">
                <a:cs typeface="Times New Roman"/>
              </a:rPr>
              <a:t>TN/TP</a:t>
            </a:r>
            <a:endParaRPr sz="2400" dirty="0">
              <a:cs typeface="Times New Roman"/>
            </a:endParaRPr>
          </a:p>
          <a:p>
            <a:pPr>
              <a:spcBef>
                <a:spcPts val="534"/>
              </a:spcBef>
              <a:buFont typeface="Apple Symbols"/>
              <a:buChar char="•"/>
            </a:pPr>
            <a:endParaRPr sz="2400" dirty="0">
              <a:cs typeface="Times New Roman"/>
            </a:endParaRPr>
          </a:p>
          <a:p>
            <a:pPr marL="11206">
              <a:spcBef>
                <a:spcPts val="4"/>
              </a:spcBef>
            </a:pPr>
            <a:r>
              <a:rPr sz="2400" dirty="0">
                <a:cs typeface="Times New Roman"/>
              </a:rPr>
              <a:t>Our</a:t>
            </a:r>
            <a:r>
              <a:rPr sz="2400" spc="-22" dirty="0">
                <a:cs typeface="Times New Roman"/>
              </a:rPr>
              <a:t> </a:t>
            </a:r>
            <a:r>
              <a:rPr sz="2400" spc="-18" dirty="0">
                <a:cs typeface="Times New Roman"/>
              </a:rPr>
              <a:t>use:</a:t>
            </a:r>
            <a:endParaRPr sz="2400" dirty="0">
              <a:cs typeface="Times New Roman"/>
            </a:endParaRPr>
          </a:p>
          <a:p>
            <a:pPr marL="414079" marR="4483" indent="-201717">
              <a:lnSpc>
                <a:spcPct val="109900"/>
              </a:lnSpc>
              <a:spcBef>
                <a:spcPts val="855"/>
              </a:spcBef>
              <a:buFont typeface="Apple Symbols"/>
              <a:buChar char="•"/>
              <a:tabLst>
                <a:tab pos="414079" algn="l"/>
              </a:tabLst>
            </a:pPr>
            <a:r>
              <a:rPr sz="2400" dirty="0">
                <a:cs typeface="Times New Roman"/>
              </a:rPr>
              <a:t>estimates</a:t>
            </a:r>
            <a:r>
              <a:rPr sz="2400" spc="-26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of</a:t>
            </a:r>
            <a:r>
              <a:rPr sz="2400" spc="-26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concentrations</a:t>
            </a:r>
            <a:r>
              <a:rPr sz="2400" spc="-9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and</a:t>
            </a:r>
            <a:r>
              <a:rPr sz="2400" spc="-13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baseline loadings</a:t>
            </a:r>
            <a:r>
              <a:rPr sz="2400" spc="-18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by</a:t>
            </a:r>
            <a:r>
              <a:rPr sz="2400" spc="-18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source</a:t>
            </a:r>
            <a:r>
              <a:rPr sz="2400" spc="-13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for</a:t>
            </a:r>
            <a:r>
              <a:rPr sz="2400" spc="-26" dirty="0">
                <a:cs typeface="Times New Roman"/>
              </a:rPr>
              <a:t> </a:t>
            </a:r>
            <a:r>
              <a:rPr sz="2400" spc="-18" dirty="0">
                <a:cs typeface="Times New Roman"/>
              </a:rPr>
              <a:t>each </a:t>
            </a:r>
            <a:r>
              <a:rPr sz="2400" spc="-9" dirty="0">
                <a:cs typeface="Times New Roman"/>
              </a:rPr>
              <a:t>watershed</a:t>
            </a:r>
            <a:endParaRPr sz="2400" dirty="0">
              <a:cs typeface="Times New Roman"/>
            </a:endParaRPr>
          </a:p>
          <a:p>
            <a:pPr marL="414640" indent="-201717">
              <a:spcBef>
                <a:spcPts val="361"/>
              </a:spcBef>
              <a:buFont typeface="Apple Symbols"/>
              <a:buChar char="•"/>
              <a:tabLst>
                <a:tab pos="414640" algn="l"/>
              </a:tabLst>
            </a:pPr>
            <a:r>
              <a:rPr sz="2400" dirty="0">
                <a:cs typeface="Times New Roman"/>
              </a:rPr>
              <a:t>pull</a:t>
            </a:r>
            <a:r>
              <a:rPr sz="2400" spc="-40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out</a:t>
            </a:r>
            <a:r>
              <a:rPr sz="2400" spc="-35" dirty="0">
                <a:cs typeface="Times New Roman"/>
              </a:rPr>
              <a:t> </a:t>
            </a:r>
            <a:r>
              <a:rPr sz="2400" b="1" i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cs typeface="Times New Roman"/>
              </a:rPr>
              <a:t>decay</a:t>
            </a:r>
            <a:r>
              <a:rPr sz="2400" b="1" i="1" u="heavy" spc="-22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cs typeface="Times New Roman"/>
              </a:rPr>
              <a:t> </a:t>
            </a:r>
            <a:r>
              <a:rPr sz="2400" b="1" i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cs typeface="Times New Roman"/>
              </a:rPr>
              <a:t>coefficients</a:t>
            </a:r>
            <a:r>
              <a:rPr sz="2400" b="1" i="1" spc="-22" dirty="0">
                <a:solidFill>
                  <a:srgbClr val="006FC0"/>
                </a:solidFill>
                <a:cs typeface="Times New Roman"/>
              </a:rPr>
              <a:t> </a:t>
            </a:r>
            <a:r>
              <a:rPr sz="2400" dirty="0">
                <a:cs typeface="Times New Roman"/>
              </a:rPr>
              <a:t>to</a:t>
            </a:r>
            <a:r>
              <a:rPr sz="2400" spc="-26" dirty="0">
                <a:cs typeface="Times New Roman"/>
              </a:rPr>
              <a:t> </a:t>
            </a:r>
            <a:r>
              <a:rPr sz="2400" spc="-9" dirty="0">
                <a:cs typeface="Times New Roman"/>
              </a:rPr>
              <a:t>quantify</a:t>
            </a:r>
            <a:endParaRPr sz="2400" dirty="0">
              <a:cs typeface="Times New Roman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27CC2F-0126-04C9-BFB0-5E41BDF6B20D}"/>
              </a:ext>
            </a:extLst>
          </p:cNvPr>
          <p:cNvGrpSpPr/>
          <p:nvPr/>
        </p:nvGrpSpPr>
        <p:grpSpPr>
          <a:xfrm>
            <a:off x="4129299" y="5838940"/>
            <a:ext cx="2840935" cy="767608"/>
            <a:chOff x="4618101" y="5431510"/>
            <a:chExt cx="2840935" cy="767608"/>
          </a:xfrm>
        </p:grpSpPr>
        <p:sp>
          <p:nvSpPr>
            <p:cNvPr id="8" name="object 8"/>
            <p:cNvSpPr txBox="1"/>
            <p:nvPr/>
          </p:nvSpPr>
          <p:spPr>
            <a:xfrm>
              <a:off x="6079582" y="6014116"/>
              <a:ext cx="86846" cy="185002"/>
            </a:xfrm>
            <a:prstGeom prst="rect">
              <a:avLst/>
            </a:prstGeom>
          </p:spPr>
          <p:txBody>
            <a:bodyPr vert="horz" wrap="square" lIns="0" tIns="15128" rIns="0" bIns="0" rtlCol="0">
              <a:spAutoFit/>
            </a:bodyPr>
            <a:lstStyle/>
            <a:p>
              <a:pPr marL="11206">
                <a:spcBef>
                  <a:spcPts val="119"/>
                </a:spcBef>
              </a:pPr>
              <a:r>
                <a:rPr sz="1103" i="1" spc="-44" dirty="0">
                  <a:latin typeface="Times New Roman"/>
                  <a:cs typeface="Times New Roman"/>
                </a:rPr>
                <a:t>k</a:t>
              </a:r>
              <a:endParaRPr sz="1103" dirty="0">
                <a:latin typeface="Times New Roman"/>
                <a:cs typeface="Times New Roman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DA3B72-EDE5-B746-2137-752FDC168E2E}"/>
                </a:ext>
              </a:extLst>
            </p:cNvPr>
            <p:cNvGrpSpPr/>
            <p:nvPr/>
          </p:nvGrpSpPr>
          <p:grpSpPr>
            <a:xfrm>
              <a:off x="4618101" y="5431510"/>
              <a:ext cx="2840935" cy="767608"/>
              <a:chOff x="4662088" y="5190755"/>
              <a:chExt cx="2840935" cy="767608"/>
            </a:xfrm>
          </p:grpSpPr>
          <p:sp>
            <p:nvSpPr>
              <p:cNvPr id="4" name="object 4"/>
              <p:cNvSpPr txBox="1"/>
              <p:nvPr/>
            </p:nvSpPr>
            <p:spPr>
              <a:xfrm>
                <a:off x="4662088" y="5190755"/>
                <a:ext cx="2417669" cy="406709"/>
              </a:xfrm>
              <a:prstGeom prst="rect">
                <a:avLst/>
              </a:prstGeom>
            </p:spPr>
            <p:txBody>
              <a:bodyPr vert="horz" wrap="square" lIns="0" tIns="12886" rIns="0" bIns="0" rtlCol="0">
                <a:spAutoFit/>
              </a:bodyPr>
              <a:lstStyle/>
              <a:p>
                <a:pPr marL="33619">
                  <a:spcBef>
                    <a:spcPts val="101"/>
                  </a:spcBef>
                  <a:tabLst>
                    <a:tab pos="442096" algn="l"/>
                  </a:tabLst>
                </a:pPr>
                <a:r>
                  <a:rPr sz="2912" spc="106" baseline="-41666" dirty="0">
                    <a:latin typeface="Apple Symbols"/>
                    <a:cs typeface="Apple Symbols"/>
                  </a:rPr>
                  <a:t>Δ</a:t>
                </a:r>
                <a:r>
                  <a:rPr sz="2912" i="1" spc="106" baseline="-41666" dirty="0">
                    <a:latin typeface="Times New Roman"/>
                    <a:cs typeface="Times New Roman"/>
                  </a:rPr>
                  <a:t>c</a:t>
                </a:r>
                <a:r>
                  <a:rPr sz="2912" i="1" baseline="-41666" dirty="0">
                    <a:latin typeface="Times New Roman"/>
                    <a:cs typeface="Times New Roman"/>
                  </a:rPr>
                  <a:t>	</a:t>
                </a:r>
                <a:r>
                  <a:rPr sz="2912" spc="231" baseline="-41666" dirty="0">
                    <a:latin typeface="Apple Symbols"/>
                    <a:cs typeface="Apple Symbols"/>
                  </a:rPr>
                  <a:t>=</a:t>
                </a:r>
                <a:r>
                  <a:rPr sz="2912" spc="-86" baseline="-41666" dirty="0">
                    <a:latin typeface="Apple Symbols"/>
                    <a:cs typeface="Apple Symbols"/>
                  </a:rPr>
                  <a:t> </a:t>
                </a:r>
                <a:r>
                  <a:rPr sz="1941" spc="44" dirty="0">
                    <a:latin typeface="Apple Symbols"/>
                    <a:cs typeface="Apple Symbols"/>
                  </a:rPr>
                  <a:t>∂</a:t>
                </a:r>
                <a:r>
                  <a:rPr sz="1941" i="1" spc="44" dirty="0">
                    <a:latin typeface="Times New Roman"/>
                    <a:cs typeface="Times New Roman"/>
                  </a:rPr>
                  <a:t>c</a:t>
                </a:r>
                <a:r>
                  <a:rPr sz="1655" i="1" spc="66" baseline="-24444" dirty="0">
                    <a:latin typeface="Times New Roman"/>
                    <a:cs typeface="Times New Roman"/>
                  </a:rPr>
                  <a:t>j</a:t>
                </a:r>
                <a:r>
                  <a:rPr sz="1655" i="1" spc="244" baseline="-24444" dirty="0">
                    <a:latin typeface="Times New Roman"/>
                    <a:cs typeface="Times New Roman"/>
                  </a:rPr>
                  <a:t> </a:t>
                </a:r>
                <a:r>
                  <a:rPr sz="3838" baseline="-2873" dirty="0">
                    <a:latin typeface="Apple Symbols"/>
                    <a:cs typeface="Apple Symbols"/>
                  </a:rPr>
                  <a:t>(</a:t>
                </a:r>
                <a:r>
                  <a:rPr sz="1941" i="1" dirty="0">
                    <a:latin typeface="Times New Roman"/>
                    <a:cs typeface="Times New Roman"/>
                  </a:rPr>
                  <a:t>E</a:t>
                </a:r>
                <a:r>
                  <a:rPr sz="1655" baseline="-24444" dirty="0">
                    <a:latin typeface="Times New Roman"/>
                    <a:cs typeface="Times New Roman"/>
                  </a:rPr>
                  <a:t>1</a:t>
                </a:r>
                <a:r>
                  <a:rPr sz="1941" dirty="0">
                    <a:latin typeface="Times New Roman"/>
                    <a:cs typeface="Times New Roman"/>
                  </a:rPr>
                  <a:t>,...,</a:t>
                </a:r>
                <a:r>
                  <a:rPr sz="1941" spc="-212" dirty="0">
                    <a:latin typeface="Times New Roman"/>
                    <a:cs typeface="Times New Roman"/>
                  </a:rPr>
                  <a:t> </a:t>
                </a:r>
                <a:r>
                  <a:rPr sz="1941" i="1" dirty="0">
                    <a:latin typeface="Times New Roman"/>
                    <a:cs typeface="Times New Roman"/>
                  </a:rPr>
                  <a:t>E</a:t>
                </a:r>
                <a:r>
                  <a:rPr sz="1655" i="1" baseline="-24444" dirty="0">
                    <a:latin typeface="Times New Roman"/>
                    <a:cs typeface="Times New Roman"/>
                  </a:rPr>
                  <a:t>J</a:t>
                </a:r>
                <a:r>
                  <a:rPr sz="1655" i="1" spc="304" baseline="-24444" dirty="0">
                    <a:latin typeface="Times New Roman"/>
                    <a:cs typeface="Times New Roman"/>
                  </a:rPr>
                  <a:t> </a:t>
                </a:r>
                <a:r>
                  <a:rPr sz="3838" spc="-278" baseline="-2873" dirty="0">
                    <a:latin typeface="Apple Symbols"/>
                    <a:cs typeface="Apple Symbols"/>
                  </a:rPr>
                  <a:t>)</a:t>
                </a:r>
                <a:r>
                  <a:rPr sz="3838" spc="-701" baseline="-2873" dirty="0">
                    <a:latin typeface="Apple Symbols"/>
                    <a:cs typeface="Apple Symbols"/>
                  </a:rPr>
                  <a:t> </a:t>
                </a:r>
                <a:r>
                  <a:rPr sz="2912" spc="99" baseline="-41666" dirty="0">
                    <a:latin typeface="Apple Symbols"/>
                    <a:cs typeface="Apple Symbols"/>
                  </a:rPr>
                  <a:t>Δ</a:t>
                </a:r>
                <a:r>
                  <a:rPr sz="2912" i="1" spc="99" baseline="-41666" dirty="0">
                    <a:latin typeface="Times New Roman"/>
                    <a:cs typeface="Times New Roman"/>
                  </a:rPr>
                  <a:t>E</a:t>
                </a:r>
                <a:endParaRPr sz="2912" baseline="-41666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5299452" y="5584011"/>
                <a:ext cx="140633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93850">
                    <a:moveTo>
                      <a:pt x="0" y="0"/>
                    </a:moveTo>
                    <a:lnTo>
                      <a:pt x="1593396" y="0"/>
                    </a:lnTo>
                  </a:path>
                </a:pathLst>
              </a:custGeom>
              <a:ln w="1378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6" name="object 6"/>
              <p:cNvSpPr txBox="1"/>
              <p:nvPr/>
            </p:nvSpPr>
            <p:spPr>
              <a:xfrm>
                <a:off x="4979778" y="5554179"/>
                <a:ext cx="62753" cy="185002"/>
              </a:xfrm>
              <a:prstGeom prst="rect">
                <a:avLst/>
              </a:prstGeom>
            </p:spPr>
            <p:txBody>
              <a:bodyPr vert="horz" wrap="square" lIns="0" tIns="15128" rIns="0" bIns="0" rtlCol="0">
                <a:spAutoFit/>
              </a:bodyPr>
              <a:lstStyle/>
              <a:p>
                <a:pPr marL="11206">
                  <a:spcBef>
                    <a:spcPts val="119"/>
                  </a:spcBef>
                </a:pPr>
                <a:r>
                  <a:rPr sz="1103" i="1" spc="-44" dirty="0">
                    <a:latin typeface="Times New Roman"/>
                    <a:cs typeface="Times New Roman"/>
                  </a:rPr>
                  <a:t>j</a:t>
                </a:r>
                <a:endParaRPr sz="1103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7" name="object 7"/>
              <p:cNvSpPr txBox="1"/>
              <p:nvPr/>
            </p:nvSpPr>
            <p:spPr>
              <a:xfrm>
                <a:off x="7033735" y="5554179"/>
                <a:ext cx="86846" cy="185002"/>
              </a:xfrm>
              <a:prstGeom prst="rect">
                <a:avLst/>
              </a:prstGeom>
            </p:spPr>
            <p:txBody>
              <a:bodyPr vert="horz" wrap="square" lIns="0" tIns="15128" rIns="0" bIns="0" rtlCol="0">
                <a:spAutoFit/>
              </a:bodyPr>
              <a:lstStyle/>
              <a:p>
                <a:pPr marL="11206">
                  <a:spcBef>
                    <a:spcPts val="119"/>
                  </a:spcBef>
                </a:pPr>
                <a:r>
                  <a:rPr sz="1103" i="1" spc="-44" dirty="0">
                    <a:latin typeface="Times New Roman"/>
                    <a:cs typeface="Times New Roman"/>
                  </a:rPr>
                  <a:t>k</a:t>
                </a:r>
                <a:endParaRPr sz="1103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object 9"/>
              <p:cNvSpPr txBox="1"/>
              <p:nvPr/>
            </p:nvSpPr>
            <p:spPr>
              <a:xfrm>
                <a:off x="7237444" y="5454139"/>
                <a:ext cx="265579" cy="311683"/>
              </a:xfrm>
              <a:prstGeom prst="rect">
                <a:avLst/>
              </a:prstGeom>
            </p:spPr>
            <p:txBody>
              <a:bodyPr vert="horz" wrap="square" lIns="0" tIns="12886" rIns="0" bIns="0" rtlCol="0">
                <a:spAutoFit/>
              </a:bodyPr>
              <a:lstStyle/>
              <a:p>
                <a:pPr marL="11206">
                  <a:spcBef>
                    <a:spcPts val="101"/>
                  </a:spcBef>
                </a:pPr>
                <a:r>
                  <a:rPr sz="1941" spc="44" dirty="0">
                    <a:latin typeface="Apple Symbols"/>
                    <a:cs typeface="Apple Symbols"/>
                  </a:rPr>
                  <a:t>∀</a:t>
                </a:r>
                <a:r>
                  <a:rPr sz="1941" i="1" spc="44" dirty="0">
                    <a:latin typeface="Times New Roman"/>
                    <a:cs typeface="Times New Roman"/>
                  </a:rPr>
                  <a:t>j</a:t>
                </a:r>
                <a:endParaRPr sz="1941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object 10"/>
              <p:cNvSpPr txBox="1"/>
              <p:nvPr/>
            </p:nvSpPr>
            <p:spPr>
              <a:xfrm>
                <a:off x="5807141" y="5646680"/>
                <a:ext cx="294154" cy="311683"/>
              </a:xfrm>
              <a:prstGeom prst="rect">
                <a:avLst/>
              </a:prstGeom>
            </p:spPr>
            <p:txBody>
              <a:bodyPr vert="horz" wrap="square" lIns="0" tIns="12886" rIns="0" bIns="0" rtlCol="0">
                <a:spAutoFit/>
              </a:bodyPr>
              <a:lstStyle/>
              <a:p>
                <a:pPr marL="11206">
                  <a:spcBef>
                    <a:spcPts val="101"/>
                  </a:spcBef>
                </a:pPr>
                <a:r>
                  <a:rPr sz="1941" spc="-22" dirty="0">
                    <a:latin typeface="Apple Symbols"/>
                    <a:cs typeface="Apple Symbols"/>
                  </a:rPr>
                  <a:t>∂</a:t>
                </a:r>
                <a:r>
                  <a:rPr sz="1941" i="1" spc="-22" dirty="0">
                    <a:latin typeface="Times New Roman"/>
                    <a:cs typeface="Times New Roman"/>
                  </a:rPr>
                  <a:t>E</a:t>
                </a:r>
                <a:endParaRPr sz="1941">
                  <a:latin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3096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8EE3E333-13CE-38C5-5DC0-F4BA24865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22" y="1590261"/>
            <a:ext cx="7451277" cy="5267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20E20-36FF-5085-6052-7AF8B105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7264"/>
            <a:ext cx="12192000" cy="727158"/>
          </a:xfrm>
        </p:spPr>
        <p:txBody>
          <a:bodyPr anchor="b">
            <a:noAutofit/>
          </a:bodyPr>
          <a:lstStyle/>
          <a:p>
            <a:pPr algn="ctr"/>
            <a:r>
              <a:rPr lang="en-US" sz="4000" dirty="0"/>
              <a:t>Fate and Transport: </a:t>
            </a:r>
            <a:r>
              <a:rPr lang="en-US" sz="4000" dirty="0" err="1"/>
              <a:t>Mississipi</a:t>
            </a:r>
            <a:r>
              <a:rPr lang="en-US" sz="4000" dirty="0"/>
              <a:t> Headwaters</a:t>
            </a:r>
          </a:p>
        </p:txBody>
      </p:sp>
    </p:spTree>
    <p:extLst>
      <p:ext uri="{BB962C8B-B14F-4D97-AF65-F5344CB8AC3E}">
        <p14:creationId xmlns:p14="http://schemas.microsoft.com/office/powerpoint/2010/main" val="1884709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2EC19-B3D4-5C10-B75E-29FCBEC86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FB200C86-92C5-FEC6-A5A7-80F309FDFA5A}"/>
              </a:ext>
            </a:extLst>
          </p:cNvPr>
          <p:cNvSpPr txBox="1">
            <a:spLocks/>
          </p:cNvSpPr>
          <p:nvPr/>
        </p:nvSpPr>
        <p:spPr>
          <a:xfrm>
            <a:off x="128270" y="292237"/>
            <a:ext cx="1206373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eorgia" panose="02040502050405020303" pitchFamily="18" charset="0"/>
                <a:cs typeface="Arial" panose="020B0604020202020204" pitchFamily="34" charset="0"/>
              </a:rPr>
              <a:t>Drinking Water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BDB247-886A-AB27-EB3E-DB7ED543D365}"/>
              </a:ext>
            </a:extLst>
          </p:cNvPr>
          <p:cNvGrpSpPr/>
          <p:nvPr/>
        </p:nvGrpSpPr>
        <p:grpSpPr>
          <a:xfrm>
            <a:off x="269001" y="2129741"/>
            <a:ext cx="6536533" cy="4436022"/>
            <a:chOff x="4713920" y="1206074"/>
            <a:chExt cx="4699910" cy="2410683"/>
          </a:xfrm>
        </p:grpSpPr>
        <p:pic>
          <p:nvPicPr>
            <p:cNvPr id="28" name="Picture 64" descr="http://www.dispatch.com/content/graphics/2014/08/04/algae-follow-art0-g31tkm83-1toledo-water-problems-jpeg-049ff-jpg.jpg">
              <a:extLst>
                <a:ext uri="{FF2B5EF4-FFF2-40B4-BE49-F238E27FC236}">
                  <a16:creationId xmlns:a16="http://schemas.microsoft.com/office/drawing/2014/main" id="{9ED56A75-7266-2AFD-E0FD-DF6B02B40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735" y="1206074"/>
              <a:ext cx="1828473" cy="212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9DD104E-BB2A-B549-AE7A-145F12863376}"/>
                </a:ext>
              </a:extLst>
            </p:cNvPr>
            <p:cNvGrpSpPr/>
            <p:nvPr/>
          </p:nvGrpSpPr>
          <p:grpSpPr>
            <a:xfrm>
              <a:off x="4713920" y="1525555"/>
              <a:ext cx="4699910" cy="2091202"/>
              <a:chOff x="5103219" y="2321864"/>
              <a:chExt cx="6367565" cy="212605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C0A0BC7-533A-8ED6-17C4-F592A3FF1A66}"/>
                  </a:ext>
                </a:extLst>
              </p:cNvPr>
              <p:cNvSpPr txBox="1"/>
              <p:nvPr/>
            </p:nvSpPr>
            <p:spPr>
              <a:xfrm>
                <a:off x="5103219" y="2321864"/>
                <a:ext cx="3970704" cy="765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HAB Contamination</a:t>
                </a:r>
                <a:endParaRPr lang="en-US" sz="2400" b="1" i="0" dirty="0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“Toxin leaves 500,000 in northwest Ohio without  drinking water</a:t>
                </a:r>
                <a:r>
                  <a:rPr lang="en-US" sz="2000" dirty="0">
                    <a:latin typeface="Georgia" panose="02040502050405020303" pitchFamily="18" charset="0"/>
                  </a:rPr>
                  <a:t>”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C984083-3B25-DC4B-BFE6-8E2741A5E0BA}"/>
                  </a:ext>
                </a:extLst>
              </p:cNvPr>
              <p:cNvSpPr txBox="1"/>
              <p:nvPr/>
            </p:nvSpPr>
            <p:spPr>
              <a:xfrm>
                <a:off x="8594858" y="4178191"/>
                <a:ext cx="2875926" cy="269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REUTERS</a:t>
                </a: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 August 2, 2014</a:t>
                </a:r>
              </a:p>
            </p:txBody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A5677C7-44FD-70A7-CD20-C34C09FB37D0}"/>
              </a:ext>
            </a:extLst>
          </p:cNvPr>
          <p:cNvSpPr/>
          <p:nvPr/>
        </p:nvSpPr>
        <p:spPr>
          <a:xfrm>
            <a:off x="736950" y="895875"/>
            <a:ext cx="10718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Damages: Abatement costs to meet health standards and avoid shutdowns, residual health damages, health risks from untreated private wells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31291-618B-8898-027B-B850B425B1E4}"/>
              </a:ext>
            </a:extLst>
          </p:cNvPr>
          <p:cNvSpPr txBox="1"/>
          <p:nvPr/>
        </p:nvSpPr>
        <p:spPr>
          <a:xfrm>
            <a:off x="6660081" y="2025451"/>
            <a:ext cx="553191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Nitrate Contamination</a:t>
            </a:r>
          </a:p>
          <a:p>
            <a:endParaRPr lang="en-US" sz="2400" b="1" i="0" dirty="0">
              <a:solidFill>
                <a:srgbClr val="1B1B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64%(84,347) of Public Water Systems detected positive levels of Nitrate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2.3% of the PWS reported detected Maximum Contaminant Level of Nitrate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10.4 million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people (4% of population)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6447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D46D8C-C867-42C6-8DA4-FFE1089BC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3"/>
          <a:stretch/>
        </p:blipFill>
        <p:spPr>
          <a:xfrm>
            <a:off x="561474" y="1751856"/>
            <a:ext cx="8745643" cy="47818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87F23B-216D-44D8-A819-9301FC92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74" y="594576"/>
            <a:ext cx="12192000" cy="633003"/>
          </a:xfrm>
        </p:spPr>
        <p:txBody>
          <a:bodyPr>
            <a:noAutofit/>
          </a:bodyPr>
          <a:lstStyle/>
          <a:p>
            <a:r>
              <a:rPr lang="en-US" sz="4000" dirty="0"/>
              <a:t> Drinking Water Community Water Systems</a:t>
            </a:r>
            <a:endParaRPr lang="en-US" sz="4000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92FFAB-36D1-43F3-BCA0-61890EA2C796}"/>
              </a:ext>
            </a:extLst>
          </p:cNvPr>
          <p:cNvSpPr txBox="1"/>
          <p:nvPr/>
        </p:nvSpPr>
        <p:spPr>
          <a:xfrm>
            <a:off x="9312442" y="1763213"/>
            <a:ext cx="287955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EPA: (SDWIS)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~50,000 CWS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Plant location (county)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Population 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Water Source: Surface or Ground</a:t>
            </a:r>
          </a:p>
          <a:p>
            <a:pPr lvl="1"/>
            <a:endParaRPr lang="en-US" sz="2000" dirty="0">
              <a:latin typeface="Georgia" panose="02040502050405020303" pitchFamily="18" charset="0"/>
            </a:endParaRP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0378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3BE19202-74CF-4CAB-AB0E-9123F0C3B49A}"/>
              </a:ext>
            </a:extLst>
          </p:cNvPr>
          <p:cNvSpPr txBox="1">
            <a:spLocks/>
          </p:cNvSpPr>
          <p:nvPr/>
        </p:nvSpPr>
        <p:spPr>
          <a:xfrm>
            <a:off x="64135" y="495313"/>
            <a:ext cx="1206373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eorgia" panose="02040502050405020303" pitchFamily="18" charset="0"/>
                <a:cs typeface="Arial" panose="020B0604020202020204" pitchFamily="34" charset="0"/>
              </a:rPr>
              <a:t>Drinking Water Private Wells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3E012-EE52-479E-A11D-22CD208B70B5}"/>
              </a:ext>
            </a:extLst>
          </p:cNvPr>
          <p:cNvSpPr txBox="1"/>
          <p:nvPr/>
        </p:nvSpPr>
        <p:spPr>
          <a:xfrm>
            <a:off x="6715125" y="1877346"/>
            <a:ext cx="448252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Private wells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water source for 40 million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About 14% of US Population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Little is known about overall water quality, but some evidence suggests inadequate testing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BAE998-608E-420E-9201-68C80C5D99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95"/>
          <a:stretch/>
        </p:blipFill>
        <p:spPr>
          <a:xfrm>
            <a:off x="994348" y="1533000"/>
            <a:ext cx="5333666" cy="448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63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3BE19202-74CF-4CAB-AB0E-9123F0C3B49A}"/>
              </a:ext>
            </a:extLst>
          </p:cNvPr>
          <p:cNvSpPr txBox="1">
            <a:spLocks/>
          </p:cNvSpPr>
          <p:nvPr/>
        </p:nvSpPr>
        <p:spPr>
          <a:xfrm>
            <a:off x="136634" y="361063"/>
            <a:ext cx="1222251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eorgia" panose="02040502050405020303" pitchFamily="18" charset="0"/>
                <a:cs typeface="Arial" panose="020B0604020202020204" pitchFamily="34" charset="0"/>
              </a:rPr>
              <a:t>Outdoor Recreation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0195ACB-EC2A-47D7-9624-7909EC92A9ED}"/>
              </a:ext>
            </a:extLst>
          </p:cNvPr>
          <p:cNvSpPr/>
          <p:nvPr/>
        </p:nvSpPr>
        <p:spPr>
          <a:xfrm>
            <a:off x="692262" y="1160766"/>
            <a:ext cx="10630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Damages: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Recreational fishing, boating, wildlife viewing: Lakes, Rivers, and Streams</a:t>
            </a:r>
          </a:p>
        </p:txBody>
      </p:sp>
      <p:pic>
        <p:nvPicPr>
          <p:cNvPr id="14" name="Picture 10" descr="Image result for fishing harmful algae blooms">
            <a:extLst>
              <a:ext uri="{FF2B5EF4-FFF2-40B4-BE49-F238E27FC236}">
                <a16:creationId xmlns:a16="http://schemas.microsoft.com/office/drawing/2014/main" id="{2BD8D209-45D0-4251-B1C4-4B93E929D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19" y="2172204"/>
            <a:ext cx="5390581" cy="35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A9C6B4-DFA0-448A-95FB-8074BF169909}"/>
              </a:ext>
            </a:extLst>
          </p:cNvPr>
          <p:cNvSpPr/>
          <p:nvPr/>
        </p:nvSpPr>
        <p:spPr>
          <a:xfrm>
            <a:off x="3188752" y="5989667"/>
            <a:ext cx="6698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2020 Outdoor Participation Report by the Outdoor Foundation: About 13% of people in 2019 participated in freshwater fishing activities</a:t>
            </a:r>
            <a:endParaRPr lang="en-US" dirty="0"/>
          </a:p>
        </p:txBody>
      </p:sp>
      <p:pic>
        <p:nvPicPr>
          <p:cNvPr id="5" name="40AAE35A-6E86-46CE-86EE-77FD74F6B862">
            <a:extLst>
              <a:ext uri="{FF2B5EF4-FFF2-40B4-BE49-F238E27FC236}">
                <a16:creationId xmlns:a16="http://schemas.microsoft.com/office/drawing/2014/main" id="{83D42E76-3920-1695-B7FA-9D34CC460CC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9685" r="19446" b="18354"/>
          <a:stretch/>
        </p:blipFill>
        <p:spPr bwMode="auto">
          <a:xfrm>
            <a:off x="136634" y="2172204"/>
            <a:ext cx="3725934" cy="358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6A0A7D64-5220-4E39-9B8D-11245A4EBB3C">
            <a:extLst>
              <a:ext uri="{FF2B5EF4-FFF2-40B4-BE49-F238E27FC236}">
                <a16:creationId xmlns:a16="http://schemas.microsoft.com/office/drawing/2014/main" id="{3FF589F5-D834-E71D-5AF4-76A253787DE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15591" r="8250" b="21559"/>
          <a:stretch/>
        </p:blipFill>
        <p:spPr bwMode="auto">
          <a:xfrm>
            <a:off x="3862568" y="2172204"/>
            <a:ext cx="2938851" cy="3525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26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3BE19202-74CF-4CAB-AB0E-9123F0C3B49A}"/>
              </a:ext>
            </a:extLst>
          </p:cNvPr>
          <p:cNvSpPr txBox="1">
            <a:spLocks/>
          </p:cNvSpPr>
          <p:nvPr/>
        </p:nvSpPr>
        <p:spPr>
          <a:xfrm>
            <a:off x="128270" y="292237"/>
            <a:ext cx="1206373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eorgia" panose="02040502050405020303" pitchFamily="18" charset="0"/>
                <a:cs typeface="Arial" panose="020B0604020202020204" pitchFamily="34" charset="0"/>
              </a:rPr>
              <a:t>Outdoor Recreation: Contact</a:t>
            </a:r>
          </a:p>
        </p:txBody>
      </p:sp>
      <p:pic>
        <p:nvPicPr>
          <p:cNvPr id="8" name="Picture 4" descr="Beach polluted with blue-green algae bloom">
            <a:extLst>
              <a:ext uri="{FF2B5EF4-FFF2-40B4-BE49-F238E27FC236}">
                <a16:creationId xmlns:a16="http://schemas.microsoft.com/office/drawing/2014/main" id="{D53288CF-4D90-493B-838D-DA65E46AE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730"/>
            <a:ext cx="12283807" cy="588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0195ACB-EC2A-47D7-9624-7909EC92A9ED}"/>
              </a:ext>
            </a:extLst>
          </p:cNvPr>
          <p:cNvSpPr/>
          <p:nvPr/>
        </p:nvSpPr>
        <p:spPr>
          <a:xfrm>
            <a:off x="932707" y="1261461"/>
            <a:ext cx="113854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recreation, swimming, wading, pets, Cathy paddle  boarding: Lakes, Rivers, and Streams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9BA336-F021-4057-BAA5-3E77BAD5A5E4}"/>
              </a:ext>
            </a:extLst>
          </p:cNvPr>
          <p:cNvSpPr/>
          <p:nvPr/>
        </p:nvSpPr>
        <p:spPr>
          <a:xfrm>
            <a:off x="0" y="3164440"/>
            <a:ext cx="49315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CDC: Illness and symptoms from harmful algal blooms: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Skin, eye, nose or throat irritation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Abdominal pain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Neurological symptoms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Vomiting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Diarrhea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endParaRPr lang="en-US" sz="2400" dirty="0">
              <a:highlight>
                <a:srgbClr val="FFFF00"/>
              </a:highlight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32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46F715E-650C-00F0-1C38-F7ED1939A65B}"/>
              </a:ext>
            </a:extLst>
          </p:cNvPr>
          <p:cNvGrpSpPr/>
          <p:nvPr/>
        </p:nvGrpSpPr>
        <p:grpSpPr>
          <a:xfrm>
            <a:off x="756478" y="785473"/>
            <a:ext cx="10475402" cy="5615308"/>
            <a:chOff x="4203530" y="998818"/>
            <a:chExt cx="6175632" cy="2619639"/>
          </a:xfrm>
        </p:grpSpPr>
        <p:sp>
          <p:nvSpPr>
            <p:cNvPr id="13" name="object 13"/>
            <p:cNvSpPr txBox="1"/>
            <p:nvPr/>
          </p:nvSpPr>
          <p:spPr>
            <a:xfrm>
              <a:off x="4408598" y="998818"/>
              <a:ext cx="5970564" cy="347028"/>
            </a:xfrm>
            <a:prstGeom prst="rect">
              <a:avLst/>
            </a:prstGeom>
          </p:spPr>
          <p:txBody>
            <a:bodyPr vert="horz" wrap="square" lIns="0" tIns="66115" rIns="0" bIns="0" rtlCol="0">
              <a:spAutoFit/>
            </a:bodyPr>
            <a:lstStyle/>
            <a:p>
              <a:pPr marL="11206">
                <a:spcBef>
                  <a:spcPts val="521"/>
                </a:spcBef>
              </a:pPr>
              <a:r>
                <a:rPr lang="en-US" sz="4400" b="1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Outdoor Recreation Participation</a:t>
              </a:r>
              <a:endParaRPr lang="en-US" sz="4400" b="1" dirty="0">
                <a:latin typeface="Georgia" panose="02040502050405020303" pitchFamily="18" charset="0"/>
                <a:cs typeface="Helvetica"/>
              </a:endParaRPr>
            </a:p>
          </p:txBody>
        </p:sp>
        <p:grpSp>
          <p:nvGrpSpPr>
            <p:cNvPr id="15" name="object 15"/>
            <p:cNvGrpSpPr/>
            <p:nvPr/>
          </p:nvGrpSpPr>
          <p:grpSpPr>
            <a:xfrm>
              <a:off x="4458844" y="1822516"/>
              <a:ext cx="5123329" cy="1326216"/>
              <a:chOff x="3173756" y="2065517"/>
              <a:chExt cx="5806440" cy="150304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173756" y="3563503"/>
                <a:ext cx="58064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806440">
                    <a:moveTo>
                      <a:pt x="0" y="0"/>
                    </a:moveTo>
                    <a:lnTo>
                      <a:pt x="5806135" y="0"/>
                    </a:lnTo>
                  </a:path>
                  <a:path w="5806440">
                    <a:moveTo>
                      <a:pt x="0" y="0"/>
                    </a:moveTo>
                    <a:lnTo>
                      <a:pt x="5806135" y="0"/>
                    </a:lnTo>
                  </a:path>
                </a:pathLst>
              </a:custGeom>
              <a:ln w="9372">
                <a:solidFill>
                  <a:srgbClr val="D7D8D6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3173756" y="2283533"/>
                <a:ext cx="5806440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5806440" h="1066800">
                    <a:moveTo>
                      <a:pt x="0" y="1066641"/>
                    </a:moveTo>
                    <a:lnTo>
                      <a:pt x="47026" y="1066641"/>
                    </a:lnTo>
                  </a:path>
                  <a:path w="5806440" h="1066800">
                    <a:moveTo>
                      <a:pt x="252525" y="1066641"/>
                    </a:moveTo>
                    <a:lnTo>
                      <a:pt x="440358" y="1066641"/>
                    </a:lnTo>
                  </a:path>
                  <a:path w="5806440" h="1066800">
                    <a:moveTo>
                      <a:pt x="645857" y="1066641"/>
                    </a:moveTo>
                    <a:lnTo>
                      <a:pt x="833690" y="1066641"/>
                    </a:lnTo>
                  </a:path>
                  <a:path w="5806440" h="1066800">
                    <a:moveTo>
                      <a:pt x="1039188" y="1066641"/>
                    </a:moveTo>
                    <a:lnTo>
                      <a:pt x="1227009" y="1066641"/>
                    </a:lnTo>
                  </a:path>
                  <a:path w="5806440" h="1066800">
                    <a:moveTo>
                      <a:pt x="1432507" y="1066641"/>
                    </a:moveTo>
                    <a:lnTo>
                      <a:pt x="1620340" y="1066641"/>
                    </a:lnTo>
                  </a:path>
                  <a:path w="5806440" h="1066800">
                    <a:moveTo>
                      <a:pt x="1825839" y="1066641"/>
                    </a:moveTo>
                    <a:lnTo>
                      <a:pt x="2013672" y="1066641"/>
                    </a:lnTo>
                  </a:path>
                  <a:path w="5806440" h="1066800">
                    <a:moveTo>
                      <a:pt x="2219171" y="1066641"/>
                    </a:moveTo>
                    <a:lnTo>
                      <a:pt x="2406991" y="1066641"/>
                    </a:lnTo>
                  </a:path>
                  <a:path w="5806440" h="1066800">
                    <a:moveTo>
                      <a:pt x="2612490" y="1066641"/>
                    </a:moveTo>
                    <a:lnTo>
                      <a:pt x="3586974" y="1066641"/>
                    </a:lnTo>
                  </a:path>
                  <a:path w="5806440" h="1066800">
                    <a:moveTo>
                      <a:pt x="3792472" y="1066641"/>
                    </a:moveTo>
                    <a:lnTo>
                      <a:pt x="3980305" y="1066641"/>
                    </a:lnTo>
                  </a:path>
                  <a:path w="5806440" h="1066800">
                    <a:moveTo>
                      <a:pt x="4185804" y="1066641"/>
                    </a:moveTo>
                    <a:lnTo>
                      <a:pt x="4373624" y="1066641"/>
                    </a:lnTo>
                  </a:path>
                  <a:path w="5806440" h="1066800">
                    <a:moveTo>
                      <a:pt x="4579123" y="1066641"/>
                    </a:moveTo>
                    <a:lnTo>
                      <a:pt x="4766956" y="1066641"/>
                    </a:lnTo>
                  </a:path>
                  <a:path w="5806440" h="1066800">
                    <a:moveTo>
                      <a:pt x="4972455" y="1066641"/>
                    </a:moveTo>
                    <a:lnTo>
                      <a:pt x="5160288" y="1066641"/>
                    </a:lnTo>
                  </a:path>
                  <a:path w="5806440" h="1066800">
                    <a:moveTo>
                      <a:pt x="5365786" y="1066641"/>
                    </a:moveTo>
                    <a:lnTo>
                      <a:pt x="5553607" y="1066641"/>
                    </a:lnTo>
                  </a:path>
                  <a:path w="5806440" h="1066800">
                    <a:moveTo>
                      <a:pt x="5759105" y="1066641"/>
                    </a:moveTo>
                    <a:lnTo>
                      <a:pt x="5806135" y="1066641"/>
                    </a:lnTo>
                  </a:path>
                  <a:path w="5806440" h="1066800">
                    <a:moveTo>
                      <a:pt x="4579123" y="853313"/>
                    </a:moveTo>
                    <a:lnTo>
                      <a:pt x="4766956" y="853313"/>
                    </a:lnTo>
                  </a:path>
                  <a:path w="5806440" h="1066800">
                    <a:moveTo>
                      <a:pt x="252525" y="853313"/>
                    </a:moveTo>
                    <a:lnTo>
                      <a:pt x="4373624" y="853313"/>
                    </a:lnTo>
                  </a:path>
                  <a:path w="5806440" h="1066800">
                    <a:moveTo>
                      <a:pt x="4972455" y="853313"/>
                    </a:moveTo>
                    <a:lnTo>
                      <a:pt x="5160288" y="853313"/>
                    </a:lnTo>
                  </a:path>
                  <a:path w="5806440" h="1066800">
                    <a:moveTo>
                      <a:pt x="5365786" y="853313"/>
                    </a:moveTo>
                    <a:lnTo>
                      <a:pt x="5553607" y="853313"/>
                    </a:lnTo>
                  </a:path>
                  <a:path w="5806440" h="1066800">
                    <a:moveTo>
                      <a:pt x="0" y="853313"/>
                    </a:moveTo>
                    <a:lnTo>
                      <a:pt x="47026" y="853313"/>
                    </a:lnTo>
                  </a:path>
                  <a:path w="5806440" h="1066800">
                    <a:moveTo>
                      <a:pt x="5759105" y="853313"/>
                    </a:moveTo>
                    <a:lnTo>
                      <a:pt x="5806135" y="853313"/>
                    </a:lnTo>
                  </a:path>
                  <a:path w="5806440" h="1066800">
                    <a:moveTo>
                      <a:pt x="0" y="639984"/>
                    </a:moveTo>
                    <a:lnTo>
                      <a:pt x="4766956" y="639984"/>
                    </a:lnTo>
                  </a:path>
                  <a:path w="5806440" h="1066800">
                    <a:moveTo>
                      <a:pt x="4972455" y="639984"/>
                    </a:moveTo>
                    <a:lnTo>
                      <a:pt x="5160288" y="639984"/>
                    </a:lnTo>
                  </a:path>
                  <a:path w="5806440" h="1066800">
                    <a:moveTo>
                      <a:pt x="5365786" y="639984"/>
                    </a:moveTo>
                    <a:lnTo>
                      <a:pt x="5553607" y="639984"/>
                    </a:lnTo>
                  </a:path>
                  <a:path w="5806440" h="1066800">
                    <a:moveTo>
                      <a:pt x="5759105" y="639984"/>
                    </a:moveTo>
                    <a:lnTo>
                      <a:pt x="5806135" y="639984"/>
                    </a:lnTo>
                  </a:path>
                  <a:path w="5806440" h="1066800">
                    <a:moveTo>
                      <a:pt x="0" y="426656"/>
                    </a:moveTo>
                    <a:lnTo>
                      <a:pt x="5160288" y="426656"/>
                    </a:lnTo>
                  </a:path>
                  <a:path w="5806440" h="1066800">
                    <a:moveTo>
                      <a:pt x="5365786" y="426656"/>
                    </a:moveTo>
                    <a:lnTo>
                      <a:pt x="5553607" y="426656"/>
                    </a:lnTo>
                  </a:path>
                  <a:path w="5806440" h="1066800">
                    <a:moveTo>
                      <a:pt x="5759105" y="426656"/>
                    </a:moveTo>
                    <a:lnTo>
                      <a:pt x="5806135" y="426656"/>
                    </a:lnTo>
                  </a:path>
                  <a:path w="5806440" h="1066800">
                    <a:moveTo>
                      <a:pt x="5365786" y="213328"/>
                    </a:moveTo>
                    <a:lnTo>
                      <a:pt x="5553607" y="213328"/>
                    </a:lnTo>
                  </a:path>
                  <a:path w="5806440" h="1066800">
                    <a:moveTo>
                      <a:pt x="0" y="213328"/>
                    </a:moveTo>
                    <a:lnTo>
                      <a:pt x="5160288" y="213328"/>
                    </a:lnTo>
                  </a:path>
                  <a:path w="5806440" h="1066800">
                    <a:moveTo>
                      <a:pt x="5759105" y="213328"/>
                    </a:moveTo>
                    <a:lnTo>
                      <a:pt x="5806135" y="213328"/>
                    </a:lnTo>
                  </a:path>
                  <a:path w="5806440" h="1066800">
                    <a:moveTo>
                      <a:pt x="0" y="0"/>
                    </a:moveTo>
                    <a:lnTo>
                      <a:pt x="5553607" y="0"/>
                    </a:lnTo>
                  </a:path>
                  <a:path w="5806440" h="1066800">
                    <a:moveTo>
                      <a:pt x="5759105" y="0"/>
                    </a:moveTo>
                    <a:lnTo>
                      <a:pt x="5806135" y="0"/>
                    </a:lnTo>
                  </a:path>
                </a:pathLst>
              </a:custGeom>
              <a:ln w="9372">
                <a:solidFill>
                  <a:srgbClr val="D7D8D6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3173756" y="2070204"/>
                <a:ext cx="58064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806440">
                    <a:moveTo>
                      <a:pt x="0" y="0"/>
                    </a:moveTo>
                    <a:lnTo>
                      <a:pt x="5806135" y="0"/>
                    </a:lnTo>
                  </a:path>
                </a:pathLst>
              </a:custGeom>
              <a:ln w="9372">
                <a:solidFill>
                  <a:srgbClr val="D7D8D6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3220783" y="2070214"/>
                <a:ext cx="5712460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5712459" h="1493520">
                    <a:moveTo>
                      <a:pt x="205498" y="853313"/>
                    </a:moveTo>
                    <a:lnTo>
                      <a:pt x="0" y="853313"/>
                    </a:lnTo>
                    <a:lnTo>
                      <a:pt x="0" y="1493304"/>
                    </a:lnTo>
                    <a:lnTo>
                      <a:pt x="205498" y="1493304"/>
                    </a:lnTo>
                    <a:lnTo>
                      <a:pt x="205498" y="853313"/>
                    </a:lnTo>
                    <a:close/>
                  </a:path>
                  <a:path w="5712459" h="1493520">
                    <a:moveTo>
                      <a:pt x="598830" y="1066634"/>
                    </a:moveTo>
                    <a:lnTo>
                      <a:pt x="393331" y="1066634"/>
                    </a:lnTo>
                    <a:lnTo>
                      <a:pt x="393331" y="1493291"/>
                    </a:lnTo>
                    <a:lnTo>
                      <a:pt x="598830" y="1493291"/>
                    </a:lnTo>
                    <a:lnTo>
                      <a:pt x="598830" y="1066634"/>
                    </a:lnTo>
                    <a:close/>
                  </a:path>
                  <a:path w="5712459" h="1493520">
                    <a:moveTo>
                      <a:pt x="992162" y="1066634"/>
                    </a:moveTo>
                    <a:lnTo>
                      <a:pt x="786663" y="1066634"/>
                    </a:lnTo>
                    <a:lnTo>
                      <a:pt x="786663" y="1493291"/>
                    </a:lnTo>
                    <a:lnTo>
                      <a:pt x="992162" y="1493291"/>
                    </a:lnTo>
                    <a:lnTo>
                      <a:pt x="992162" y="1066634"/>
                    </a:lnTo>
                    <a:close/>
                  </a:path>
                  <a:path w="5712459" h="1493520">
                    <a:moveTo>
                      <a:pt x="1385481" y="1066634"/>
                    </a:moveTo>
                    <a:lnTo>
                      <a:pt x="1179982" y="1066634"/>
                    </a:lnTo>
                    <a:lnTo>
                      <a:pt x="1179982" y="1493291"/>
                    </a:lnTo>
                    <a:lnTo>
                      <a:pt x="1385481" y="1493291"/>
                    </a:lnTo>
                    <a:lnTo>
                      <a:pt x="1385481" y="1066634"/>
                    </a:lnTo>
                    <a:close/>
                  </a:path>
                  <a:path w="5712459" h="1493520">
                    <a:moveTo>
                      <a:pt x="1778812" y="1066634"/>
                    </a:moveTo>
                    <a:lnTo>
                      <a:pt x="1573314" y="1066634"/>
                    </a:lnTo>
                    <a:lnTo>
                      <a:pt x="1573314" y="1493291"/>
                    </a:lnTo>
                    <a:lnTo>
                      <a:pt x="1778812" y="1493291"/>
                    </a:lnTo>
                    <a:lnTo>
                      <a:pt x="1778812" y="1066634"/>
                    </a:lnTo>
                    <a:close/>
                  </a:path>
                  <a:path w="5712459" h="1493520">
                    <a:moveTo>
                      <a:pt x="2172144" y="1066634"/>
                    </a:moveTo>
                    <a:lnTo>
                      <a:pt x="1966645" y="1066634"/>
                    </a:lnTo>
                    <a:lnTo>
                      <a:pt x="1966645" y="1493291"/>
                    </a:lnTo>
                    <a:lnTo>
                      <a:pt x="2172144" y="1493291"/>
                    </a:lnTo>
                    <a:lnTo>
                      <a:pt x="2172144" y="1066634"/>
                    </a:lnTo>
                    <a:close/>
                  </a:path>
                  <a:path w="5712459" h="1493520">
                    <a:moveTo>
                      <a:pt x="2565450" y="1066634"/>
                    </a:moveTo>
                    <a:lnTo>
                      <a:pt x="2359964" y="1066634"/>
                    </a:lnTo>
                    <a:lnTo>
                      <a:pt x="2359964" y="1493291"/>
                    </a:lnTo>
                    <a:lnTo>
                      <a:pt x="2565450" y="1493291"/>
                    </a:lnTo>
                    <a:lnTo>
                      <a:pt x="2565450" y="1066634"/>
                    </a:lnTo>
                    <a:close/>
                  </a:path>
                  <a:path w="5712459" h="1493520">
                    <a:moveTo>
                      <a:pt x="2958782" y="1279969"/>
                    </a:moveTo>
                    <a:lnTo>
                      <a:pt x="2753296" y="1279969"/>
                    </a:lnTo>
                    <a:lnTo>
                      <a:pt x="2753296" y="1493304"/>
                    </a:lnTo>
                    <a:lnTo>
                      <a:pt x="2958782" y="1493304"/>
                    </a:lnTo>
                    <a:lnTo>
                      <a:pt x="2958782" y="1279969"/>
                    </a:lnTo>
                    <a:close/>
                  </a:path>
                  <a:path w="5712459" h="1493520">
                    <a:moveTo>
                      <a:pt x="3352127" y="1279969"/>
                    </a:moveTo>
                    <a:lnTo>
                      <a:pt x="3146628" y="1279969"/>
                    </a:lnTo>
                    <a:lnTo>
                      <a:pt x="3146628" y="1493304"/>
                    </a:lnTo>
                    <a:lnTo>
                      <a:pt x="3352127" y="1493304"/>
                    </a:lnTo>
                    <a:lnTo>
                      <a:pt x="3352127" y="1279969"/>
                    </a:lnTo>
                    <a:close/>
                  </a:path>
                  <a:path w="5712459" h="1493520">
                    <a:moveTo>
                      <a:pt x="3745446" y="1066634"/>
                    </a:moveTo>
                    <a:lnTo>
                      <a:pt x="3539947" y="1066634"/>
                    </a:lnTo>
                    <a:lnTo>
                      <a:pt x="3539947" y="1493291"/>
                    </a:lnTo>
                    <a:lnTo>
                      <a:pt x="3745446" y="1493291"/>
                    </a:lnTo>
                    <a:lnTo>
                      <a:pt x="3745446" y="1066634"/>
                    </a:lnTo>
                    <a:close/>
                  </a:path>
                  <a:path w="5712459" h="1493520">
                    <a:moveTo>
                      <a:pt x="4138777" y="1066634"/>
                    </a:moveTo>
                    <a:lnTo>
                      <a:pt x="3933279" y="1066634"/>
                    </a:lnTo>
                    <a:lnTo>
                      <a:pt x="3933279" y="1493291"/>
                    </a:lnTo>
                    <a:lnTo>
                      <a:pt x="4138777" y="1493291"/>
                    </a:lnTo>
                    <a:lnTo>
                      <a:pt x="4138777" y="1066634"/>
                    </a:lnTo>
                    <a:close/>
                  </a:path>
                  <a:path w="5712459" h="1493520">
                    <a:moveTo>
                      <a:pt x="4532096" y="853313"/>
                    </a:moveTo>
                    <a:lnTo>
                      <a:pt x="4326598" y="853313"/>
                    </a:lnTo>
                    <a:lnTo>
                      <a:pt x="4326598" y="1493304"/>
                    </a:lnTo>
                    <a:lnTo>
                      <a:pt x="4532096" y="1493304"/>
                    </a:lnTo>
                    <a:lnTo>
                      <a:pt x="4532096" y="853313"/>
                    </a:lnTo>
                    <a:close/>
                  </a:path>
                  <a:path w="5712459" h="1493520">
                    <a:moveTo>
                      <a:pt x="4925428" y="639978"/>
                    </a:moveTo>
                    <a:lnTo>
                      <a:pt x="4719929" y="639978"/>
                    </a:lnTo>
                    <a:lnTo>
                      <a:pt x="4719929" y="1493291"/>
                    </a:lnTo>
                    <a:lnTo>
                      <a:pt x="4925428" y="1493291"/>
                    </a:lnTo>
                    <a:lnTo>
                      <a:pt x="4925428" y="639978"/>
                    </a:lnTo>
                    <a:close/>
                  </a:path>
                  <a:path w="5712459" h="1493520">
                    <a:moveTo>
                      <a:pt x="5318760" y="213321"/>
                    </a:moveTo>
                    <a:lnTo>
                      <a:pt x="5113261" y="213321"/>
                    </a:lnTo>
                    <a:lnTo>
                      <a:pt x="5113261" y="1493291"/>
                    </a:lnTo>
                    <a:lnTo>
                      <a:pt x="5318760" y="1493291"/>
                    </a:lnTo>
                    <a:lnTo>
                      <a:pt x="5318760" y="213321"/>
                    </a:lnTo>
                    <a:close/>
                  </a:path>
                  <a:path w="5712459" h="1493520">
                    <a:moveTo>
                      <a:pt x="5712079" y="0"/>
                    </a:moveTo>
                    <a:lnTo>
                      <a:pt x="5506580" y="0"/>
                    </a:lnTo>
                    <a:lnTo>
                      <a:pt x="5506580" y="1493304"/>
                    </a:lnTo>
                    <a:lnTo>
                      <a:pt x="5712079" y="1493304"/>
                    </a:lnTo>
                    <a:lnTo>
                      <a:pt x="5712079" y="0"/>
                    </a:lnTo>
                    <a:close/>
                  </a:path>
                </a:pathLst>
              </a:custGeom>
              <a:solidFill>
                <a:srgbClr val="F9A370"/>
              </a:solidFill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3321710" y="3452350"/>
                <a:ext cx="403225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403225" h="97154">
                    <a:moveTo>
                      <a:pt x="402831" y="96989"/>
                    </a:moveTo>
                    <a:lnTo>
                      <a:pt x="0" y="0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3724549" y="3452355"/>
                <a:ext cx="39370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97154">
                    <a:moveTo>
                      <a:pt x="393446" y="0"/>
                    </a:moveTo>
                    <a:lnTo>
                      <a:pt x="0" y="96989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4117991" y="3452355"/>
                <a:ext cx="3937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93700">
                    <a:moveTo>
                      <a:pt x="393458" y="0"/>
                    </a:moveTo>
                    <a:lnTo>
                      <a:pt x="0" y="0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4511445" y="3306876"/>
                <a:ext cx="39370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146050">
                    <a:moveTo>
                      <a:pt x="393458" y="0"/>
                    </a:moveTo>
                    <a:lnTo>
                      <a:pt x="0" y="145478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4904898" y="3263233"/>
                <a:ext cx="39370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43814">
                    <a:moveTo>
                      <a:pt x="393458" y="0"/>
                    </a:moveTo>
                    <a:lnTo>
                      <a:pt x="0" y="43637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5298352" y="3209890"/>
                <a:ext cx="393700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53339">
                    <a:moveTo>
                      <a:pt x="393458" y="0"/>
                    </a:moveTo>
                    <a:lnTo>
                      <a:pt x="0" y="53340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5691806" y="3209887"/>
                <a:ext cx="39370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97154">
                    <a:moveTo>
                      <a:pt x="393458" y="96989"/>
                    </a:moveTo>
                    <a:lnTo>
                      <a:pt x="0" y="0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6085259" y="3258383"/>
                <a:ext cx="39370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48895">
                    <a:moveTo>
                      <a:pt x="393458" y="0"/>
                    </a:moveTo>
                    <a:lnTo>
                      <a:pt x="0" y="48488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6478724" y="3161398"/>
                <a:ext cx="39370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97154">
                    <a:moveTo>
                      <a:pt x="393446" y="0"/>
                    </a:moveTo>
                    <a:lnTo>
                      <a:pt x="0" y="96989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6872180" y="3064412"/>
                <a:ext cx="39370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97155">
                    <a:moveTo>
                      <a:pt x="393446" y="0"/>
                    </a:moveTo>
                    <a:lnTo>
                      <a:pt x="0" y="96989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7265620" y="2773455"/>
                <a:ext cx="393700" cy="291465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291464">
                    <a:moveTo>
                      <a:pt x="393458" y="0"/>
                    </a:moveTo>
                    <a:lnTo>
                      <a:pt x="0" y="290957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7659073" y="2676469"/>
                <a:ext cx="39370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97155">
                    <a:moveTo>
                      <a:pt x="393458" y="0"/>
                    </a:moveTo>
                    <a:lnTo>
                      <a:pt x="0" y="96989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8052540" y="2337018"/>
                <a:ext cx="39370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39725">
                    <a:moveTo>
                      <a:pt x="393446" y="0"/>
                    </a:moveTo>
                    <a:lnTo>
                      <a:pt x="0" y="339445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8445986" y="2191540"/>
                <a:ext cx="40322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403225" h="146050">
                    <a:moveTo>
                      <a:pt x="402831" y="0"/>
                    </a:moveTo>
                    <a:lnTo>
                      <a:pt x="0" y="145478"/>
                    </a:lnTo>
                  </a:path>
                </a:pathLst>
              </a:custGeom>
              <a:ln w="18757">
                <a:solidFill>
                  <a:srgbClr val="F36E24"/>
                </a:solidFill>
              </a:ln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</p:grpSp>
        <p:sp>
          <p:nvSpPr>
            <p:cNvPr id="34" name="object 34"/>
            <p:cNvSpPr txBox="1"/>
            <p:nvPr/>
          </p:nvSpPr>
          <p:spPr>
            <a:xfrm>
              <a:off x="9643562" y="3094987"/>
              <a:ext cx="25045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9" dirty="0">
                  <a:solidFill>
                    <a:srgbClr val="AAA7AA"/>
                  </a:solidFill>
                  <a:latin typeface="Helvetica Light"/>
                  <a:cs typeface="Helvetica Light"/>
                </a:rPr>
                <a:t>135.0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9643562" y="2906772"/>
              <a:ext cx="25045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9" dirty="0">
                  <a:solidFill>
                    <a:srgbClr val="AAA7AA"/>
                  </a:solidFill>
                  <a:latin typeface="Helvetica Light"/>
                  <a:cs typeface="Helvetica Light"/>
                </a:rPr>
                <a:t>139.4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9643562" y="2718557"/>
              <a:ext cx="25045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9" dirty="0">
                  <a:solidFill>
                    <a:srgbClr val="AAA7AA"/>
                  </a:solidFill>
                  <a:latin typeface="Helvetica Light"/>
                  <a:cs typeface="Helvetica Light"/>
                </a:rPr>
                <a:t>143.8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9643562" y="2530342"/>
              <a:ext cx="25045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9" dirty="0">
                  <a:solidFill>
                    <a:srgbClr val="AAA7AA"/>
                  </a:solidFill>
                  <a:latin typeface="Helvetica Light"/>
                  <a:cs typeface="Helvetica Light"/>
                </a:rPr>
                <a:t>148.1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9643562" y="2342127"/>
              <a:ext cx="25045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9" dirty="0">
                  <a:solidFill>
                    <a:srgbClr val="AAA7AA"/>
                  </a:solidFill>
                  <a:latin typeface="Helvetica Light"/>
                  <a:cs typeface="Helvetica Light"/>
                </a:rPr>
                <a:t>152.5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9643562" y="2153912"/>
              <a:ext cx="25045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9" dirty="0">
                  <a:solidFill>
                    <a:srgbClr val="AAA7AA"/>
                  </a:solidFill>
                  <a:latin typeface="Helvetica Light"/>
                  <a:cs typeface="Helvetica Light"/>
                </a:rPr>
                <a:t>156.9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9643562" y="1965697"/>
              <a:ext cx="25045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9" dirty="0">
                  <a:solidFill>
                    <a:srgbClr val="AAA7AA"/>
                  </a:solidFill>
                  <a:latin typeface="Helvetica Light"/>
                  <a:cs typeface="Helvetica Light"/>
                </a:rPr>
                <a:t>161.3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9643562" y="1777481"/>
              <a:ext cx="25045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9" dirty="0">
                  <a:solidFill>
                    <a:srgbClr val="AAA7AA"/>
                  </a:solidFill>
                  <a:latin typeface="Helvetica Light"/>
                  <a:cs typeface="Helvetica Light"/>
                </a:rPr>
                <a:t>165.6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9643562" y="1589267"/>
              <a:ext cx="25045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9" dirty="0">
                  <a:solidFill>
                    <a:srgbClr val="AAA7AA"/>
                  </a:solidFill>
                  <a:latin typeface="Helvetica Light"/>
                  <a:cs typeface="Helvetica Light"/>
                </a:rPr>
                <a:t>170.0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4203530" y="3095078"/>
              <a:ext cx="205068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22" dirty="0">
                  <a:solidFill>
                    <a:srgbClr val="AAA7AA"/>
                  </a:solidFill>
                  <a:latin typeface="Helvetica Light"/>
                  <a:cs typeface="Helvetica Light"/>
                </a:rPr>
                <a:t>47%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4203530" y="2906863"/>
              <a:ext cx="205068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22" dirty="0">
                  <a:solidFill>
                    <a:srgbClr val="AAA7AA"/>
                  </a:solidFill>
                  <a:latin typeface="Helvetica Light"/>
                  <a:cs typeface="Helvetica Light"/>
                </a:rPr>
                <a:t>48%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4203530" y="2718647"/>
              <a:ext cx="205068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22" dirty="0">
                  <a:solidFill>
                    <a:srgbClr val="AAA7AA"/>
                  </a:solidFill>
                  <a:latin typeface="Helvetica Light"/>
                  <a:cs typeface="Helvetica Light"/>
                </a:rPr>
                <a:t>49%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4203530" y="2530433"/>
              <a:ext cx="205068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22" dirty="0">
                  <a:solidFill>
                    <a:srgbClr val="AAA7AA"/>
                  </a:solidFill>
                  <a:latin typeface="Helvetica Light"/>
                  <a:cs typeface="Helvetica Light"/>
                </a:rPr>
                <a:t>50%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4203530" y="2342218"/>
              <a:ext cx="205068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22" dirty="0">
                  <a:solidFill>
                    <a:srgbClr val="AAA7AA"/>
                  </a:solidFill>
                  <a:latin typeface="Helvetica Light"/>
                  <a:cs typeface="Helvetica Light"/>
                </a:rPr>
                <a:t>51%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4203530" y="2154002"/>
              <a:ext cx="205068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22" dirty="0">
                  <a:solidFill>
                    <a:srgbClr val="AAA7AA"/>
                  </a:solidFill>
                  <a:latin typeface="Helvetica Light"/>
                  <a:cs typeface="Helvetica Light"/>
                </a:rPr>
                <a:t>52%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4203530" y="1965788"/>
              <a:ext cx="205068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22" dirty="0">
                  <a:solidFill>
                    <a:srgbClr val="AAA7AA"/>
                  </a:solidFill>
                  <a:latin typeface="Helvetica Light"/>
                  <a:cs typeface="Helvetica Light"/>
                </a:rPr>
                <a:t>53%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4203530" y="1777573"/>
              <a:ext cx="205068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22" dirty="0">
                  <a:solidFill>
                    <a:srgbClr val="AAA7AA"/>
                  </a:solidFill>
                  <a:latin typeface="Helvetica Light"/>
                  <a:cs typeface="Helvetica Light"/>
                </a:rPr>
                <a:t>54%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4203530" y="1589357"/>
              <a:ext cx="205068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spc="-22" dirty="0">
                  <a:solidFill>
                    <a:srgbClr val="AAA7AA"/>
                  </a:solidFill>
                  <a:latin typeface="Helvetica Light"/>
                  <a:cs typeface="Helvetica Light"/>
                </a:rPr>
                <a:t>55%</a:t>
              </a:r>
              <a:endParaRPr sz="706">
                <a:latin typeface="Helvetica Light"/>
                <a:cs typeface="Helvetica Light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458844" y="1638419"/>
              <a:ext cx="5123329" cy="0"/>
            </a:xfrm>
            <a:custGeom>
              <a:avLst/>
              <a:gdLst/>
              <a:ahLst/>
              <a:cxnLst/>
              <a:rect l="l" t="t" r="r" b="b"/>
              <a:pathLst>
                <a:path w="5806440">
                  <a:moveTo>
                    <a:pt x="0" y="0"/>
                  </a:moveTo>
                  <a:lnTo>
                    <a:pt x="5806135" y="0"/>
                  </a:lnTo>
                </a:path>
              </a:pathLst>
            </a:custGeom>
            <a:ln w="9372">
              <a:solidFill>
                <a:srgbClr val="D7D8D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4478753" y="3171456"/>
              <a:ext cx="5083549" cy="56479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  <a:tabLst>
                  <a:tab pos="358047" algn="l"/>
                  <a:tab pos="704888" algn="l"/>
                  <a:tab pos="1052288" algn="l"/>
                  <a:tab pos="1401370" algn="l"/>
                  <a:tab pos="1745970" algn="l"/>
                  <a:tab pos="2093370" algn="l"/>
                  <a:tab pos="2440211" algn="l"/>
                  <a:tab pos="2787612" algn="l"/>
                  <a:tab pos="3134452" algn="l"/>
                  <a:tab pos="3481292" algn="l"/>
                  <a:tab pos="3828694" algn="l"/>
                  <a:tab pos="4175534" algn="l"/>
                  <a:tab pos="4522375" algn="l"/>
                  <a:tab pos="4869776" algn="l"/>
                </a:tabLst>
              </a:pP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2007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2008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2009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2010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2011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2012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2013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2014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2015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2016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2017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2018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2019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2020</a:t>
              </a:r>
              <a:r>
                <a:rPr sz="706" b="1" dirty="0">
                  <a:solidFill>
                    <a:srgbClr val="89878B"/>
                  </a:solidFill>
                  <a:latin typeface="Helvetica"/>
                  <a:cs typeface="Helvetica"/>
                </a:rPr>
                <a:t>	</a:t>
              </a:r>
              <a:r>
                <a:rPr sz="706" b="1" spc="-18" dirty="0">
                  <a:solidFill>
                    <a:srgbClr val="89878B"/>
                  </a:solidFill>
                  <a:latin typeface="Helvetica"/>
                  <a:cs typeface="Helvetica"/>
                </a:rPr>
                <a:t>2021</a:t>
              </a:r>
              <a:endParaRPr sz="706" dirty="0">
                <a:latin typeface="Helvetica"/>
                <a:cs typeface="Helvetica"/>
              </a:endParaRPr>
            </a:p>
          </p:txBody>
        </p:sp>
        <p:sp>
          <p:nvSpPr>
            <p:cNvPr id="54" name="object 54"/>
            <p:cNvSpPr txBox="1"/>
            <p:nvPr/>
          </p:nvSpPr>
          <p:spPr>
            <a:xfrm>
              <a:off x="4708835" y="3458602"/>
              <a:ext cx="164054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b="1" dirty="0">
                  <a:solidFill>
                    <a:srgbClr val="AAA7AA"/>
                  </a:solidFill>
                  <a:latin typeface="Helvetica"/>
                  <a:cs typeface="Helvetica"/>
                </a:rPr>
                <a:t>%</a:t>
              </a:r>
              <a:r>
                <a:rPr sz="706" b="1" spc="4" dirty="0">
                  <a:solidFill>
                    <a:srgbClr val="AAA7AA"/>
                  </a:solidFill>
                  <a:latin typeface="Helvetica"/>
                  <a:cs typeface="Helvetica"/>
                </a:rPr>
                <a:t> </a:t>
              </a:r>
              <a:r>
                <a:rPr sz="706" b="1" spc="-9" dirty="0">
                  <a:solidFill>
                    <a:srgbClr val="AAA7AA"/>
                  </a:solidFill>
                  <a:latin typeface="Helvetica"/>
                  <a:cs typeface="Helvetica"/>
                </a:rPr>
                <a:t>PARTICIPATING</a:t>
              </a:r>
              <a:r>
                <a:rPr sz="706" b="1" spc="9" dirty="0">
                  <a:solidFill>
                    <a:srgbClr val="AAA7AA"/>
                  </a:solidFill>
                  <a:latin typeface="Helvetica"/>
                  <a:cs typeface="Helvetica"/>
                </a:rPr>
                <a:t> </a:t>
              </a:r>
              <a:r>
                <a:rPr sz="706" b="1" dirty="0">
                  <a:solidFill>
                    <a:srgbClr val="AAA7AA"/>
                  </a:solidFill>
                  <a:latin typeface="Helvetica"/>
                  <a:cs typeface="Helvetica"/>
                </a:rPr>
                <a:t>IN</a:t>
              </a:r>
              <a:r>
                <a:rPr sz="706" b="1" spc="9" dirty="0">
                  <a:solidFill>
                    <a:srgbClr val="AAA7AA"/>
                  </a:solidFill>
                  <a:latin typeface="Helvetica"/>
                  <a:cs typeface="Helvetica"/>
                </a:rPr>
                <a:t> </a:t>
              </a:r>
              <a:r>
                <a:rPr sz="706" b="1" dirty="0">
                  <a:solidFill>
                    <a:srgbClr val="AAA7AA"/>
                  </a:solidFill>
                  <a:latin typeface="Helvetica"/>
                  <a:cs typeface="Helvetica"/>
                </a:rPr>
                <a:t>OUTDOOR</a:t>
              </a:r>
              <a:r>
                <a:rPr sz="706" b="1" spc="4" dirty="0">
                  <a:solidFill>
                    <a:srgbClr val="AAA7AA"/>
                  </a:solidFill>
                  <a:latin typeface="Helvetica"/>
                  <a:cs typeface="Helvetica"/>
                </a:rPr>
                <a:t> </a:t>
              </a:r>
              <a:r>
                <a:rPr sz="706" b="1" spc="-22" dirty="0">
                  <a:solidFill>
                    <a:srgbClr val="AAA7AA"/>
                  </a:solidFill>
                  <a:latin typeface="Helvetica"/>
                  <a:cs typeface="Helvetica"/>
                </a:rPr>
                <a:t>REC</a:t>
              </a:r>
              <a:endParaRPr sz="706">
                <a:latin typeface="Helvetica"/>
                <a:cs typeface="Helvetica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500349" y="3438042"/>
              <a:ext cx="180415" cy="180415"/>
            </a:xfrm>
            <a:custGeom>
              <a:avLst/>
              <a:gdLst/>
              <a:ahLst/>
              <a:cxnLst/>
              <a:rect l="l" t="t" r="r" b="b"/>
              <a:pathLst>
                <a:path w="204470" h="204470">
                  <a:moveTo>
                    <a:pt x="204076" y="0"/>
                  </a:moveTo>
                  <a:lnTo>
                    <a:pt x="0" y="0"/>
                  </a:lnTo>
                  <a:lnTo>
                    <a:pt x="0" y="204088"/>
                  </a:lnTo>
                  <a:lnTo>
                    <a:pt x="204076" y="204088"/>
                  </a:lnTo>
                  <a:lnTo>
                    <a:pt x="204076" y="0"/>
                  </a:lnTo>
                  <a:close/>
                </a:path>
              </a:pathLst>
            </a:custGeom>
            <a:solidFill>
              <a:srgbClr val="F9A37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" name="object 56"/>
            <p:cNvSpPr/>
            <p:nvPr/>
          </p:nvSpPr>
          <p:spPr>
            <a:xfrm>
              <a:off x="6510896" y="3528079"/>
              <a:ext cx="180415" cy="0"/>
            </a:xfrm>
            <a:custGeom>
              <a:avLst/>
              <a:gdLst/>
              <a:ahLst/>
              <a:cxnLst/>
              <a:rect l="l" t="t" r="r" b="b"/>
              <a:pathLst>
                <a:path w="204470">
                  <a:moveTo>
                    <a:pt x="0" y="0"/>
                  </a:moveTo>
                  <a:lnTo>
                    <a:pt x="204089" y="0"/>
                  </a:lnTo>
                </a:path>
              </a:pathLst>
            </a:custGeom>
            <a:ln w="18757">
              <a:solidFill>
                <a:srgbClr val="F36E24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6717563" y="3458560"/>
              <a:ext cx="1278591" cy="121066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06" b="1" dirty="0">
                  <a:solidFill>
                    <a:srgbClr val="AAA7AA"/>
                  </a:solidFill>
                  <a:latin typeface="Helvetica"/>
                  <a:cs typeface="Helvetica"/>
                </a:rPr>
                <a:t>#</a:t>
              </a:r>
              <a:r>
                <a:rPr sz="706" b="1" spc="22" dirty="0">
                  <a:solidFill>
                    <a:srgbClr val="AAA7AA"/>
                  </a:solidFill>
                  <a:latin typeface="Helvetica"/>
                  <a:cs typeface="Helvetica"/>
                </a:rPr>
                <a:t> </a:t>
              </a:r>
              <a:r>
                <a:rPr sz="706" b="1" spc="-9" dirty="0">
                  <a:solidFill>
                    <a:srgbClr val="AAA7AA"/>
                  </a:solidFill>
                  <a:latin typeface="Helvetica"/>
                  <a:cs typeface="Helvetica"/>
                </a:rPr>
                <a:t>PARTICIPANTS</a:t>
              </a:r>
              <a:r>
                <a:rPr sz="706" b="1" spc="22" dirty="0">
                  <a:solidFill>
                    <a:srgbClr val="AAA7AA"/>
                  </a:solidFill>
                  <a:latin typeface="Helvetica"/>
                  <a:cs typeface="Helvetica"/>
                </a:rPr>
                <a:t> </a:t>
              </a:r>
              <a:r>
                <a:rPr sz="706" b="1" spc="-9" dirty="0">
                  <a:solidFill>
                    <a:srgbClr val="AAA7AA"/>
                  </a:solidFill>
                  <a:latin typeface="Helvetica"/>
                  <a:cs typeface="Helvetica"/>
                </a:rPr>
                <a:t>(MILLIONS)</a:t>
              </a:r>
              <a:endParaRPr sz="706">
                <a:latin typeface="Helvetica"/>
                <a:cs typeface="Helvetica"/>
              </a:endParaRPr>
            </a:p>
          </p:txBody>
        </p:sp>
      </p:grpSp>
      <p:sp>
        <p:nvSpPr>
          <p:cNvPr id="101" name="object 101"/>
          <p:cNvSpPr txBox="1">
            <a:spLocks noGrp="1"/>
          </p:cNvSpPr>
          <p:nvPr>
            <p:ph type="sldNum" sz="quarter" idx="7"/>
          </p:nvPr>
        </p:nvSpPr>
        <p:spPr>
          <a:xfrm>
            <a:off x="9271544" y="7303006"/>
            <a:ext cx="21653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AAA7AA"/>
                </a:solidFill>
                <a:latin typeface="Helvetica"/>
                <a:cs typeface="Helvetica"/>
              </a:defRPr>
            </a:lvl1pPr>
          </a:lstStyle>
          <a:p>
            <a:pPr marL="101600">
              <a:lnSpc>
                <a:spcPts val="875"/>
              </a:lnSpc>
            </a:pPr>
            <a:fld id="{81D60167-4931-47E6-BA6A-407CBD079E47}" type="slidenum">
              <a:rPr lang="en-US" spc="-50" smtClean="0"/>
              <a:pPr marL="101600">
                <a:lnSpc>
                  <a:spcPts val="875"/>
                </a:lnSpc>
              </a:pPr>
              <a:t>28</a:t>
            </a:fld>
            <a:endParaRPr spc="-44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D232D72-A7AB-A61B-9263-3A87BBDCEE36}"/>
              </a:ext>
            </a:extLst>
          </p:cNvPr>
          <p:cNvGrpSpPr/>
          <p:nvPr/>
        </p:nvGrpSpPr>
        <p:grpSpPr>
          <a:xfrm>
            <a:off x="10287748" y="5118259"/>
            <a:ext cx="1904251" cy="1704715"/>
            <a:chOff x="4471639" y="1282390"/>
            <a:chExt cx="7533852" cy="5609063"/>
          </a:xfrm>
        </p:grpSpPr>
        <p:sp>
          <p:nvSpPr>
            <p:cNvPr id="106" name="object 2">
              <a:extLst>
                <a:ext uri="{FF2B5EF4-FFF2-40B4-BE49-F238E27FC236}">
                  <a16:creationId xmlns:a16="http://schemas.microsoft.com/office/drawing/2014/main" id="{A5385956-6A89-6AD2-6D6B-2E5E71A035DD}"/>
                </a:ext>
              </a:extLst>
            </p:cNvPr>
            <p:cNvSpPr txBox="1"/>
            <p:nvPr/>
          </p:nvSpPr>
          <p:spPr>
            <a:xfrm>
              <a:off x="9928996" y="6455035"/>
              <a:ext cx="49866" cy="923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684"/>
                </a:lnSpc>
              </a:pPr>
              <a:r>
                <a:rPr sz="706" spc="-49" dirty="0">
                  <a:solidFill>
                    <a:srgbClr val="AAA7AA"/>
                  </a:solidFill>
                  <a:latin typeface="Helvetica"/>
                  <a:cs typeface="Helvetica"/>
                </a:rPr>
                <a:t>1</a:t>
              </a:r>
              <a:endParaRPr sz="706">
                <a:latin typeface="Helvetica"/>
                <a:cs typeface="Helvetica"/>
              </a:endParaRPr>
            </a:p>
          </p:txBody>
        </p:sp>
        <p:pic>
          <p:nvPicPr>
            <p:cNvPr id="107" name="object 3">
              <a:extLst>
                <a:ext uri="{FF2B5EF4-FFF2-40B4-BE49-F238E27FC236}">
                  <a16:creationId xmlns:a16="http://schemas.microsoft.com/office/drawing/2014/main" id="{7594A7EB-A4AD-AC73-9AD8-3934C1BF4D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1639" y="1282390"/>
              <a:ext cx="7533852" cy="5609063"/>
            </a:xfrm>
            <a:prstGeom prst="rect">
              <a:avLst/>
            </a:prstGeom>
          </p:spPr>
        </p:pic>
        <p:sp>
          <p:nvSpPr>
            <p:cNvPr id="108" name="object 4">
              <a:extLst>
                <a:ext uri="{FF2B5EF4-FFF2-40B4-BE49-F238E27FC236}">
                  <a16:creationId xmlns:a16="http://schemas.microsoft.com/office/drawing/2014/main" id="{51B594B9-8589-5C0E-8867-96B55DFADA32}"/>
                </a:ext>
              </a:extLst>
            </p:cNvPr>
            <p:cNvSpPr txBox="1"/>
            <p:nvPr/>
          </p:nvSpPr>
          <p:spPr>
            <a:xfrm>
              <a:off x="4951141" y="1438508"/>
              <a:ext cx="6607413" cy="288314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spc="-18" dirty="0">
                  <a:solidFill>
                    <a:srgbClr val="FFFFFF"/>
                  </a:solidFill>
                  <a:latin typeface="Helvetica"/>
                  <a:cs typeface="Helvetica"/>
                </a:rPr>
                <a:t>2022</a:t>
              </a:r>
              <a:r>
                <a:rPr lang="en-US" dirty="0">
                  <a:latin typeface="Helvetica"/>
                  <a:cs typeface="Helvetica"/>
                </a:rPr>
                <a:t> </a:t>
              </a:r>
              <a:r>
                <a:rPr b="1" spc="-9" dirty="0">
                  <a:solidFill>
                    <a:srgbClr val="FFFFFF"/>
                  </a:solidFill>
                  <a:latin typeface="Helvetica"/>
                  <a:cs typeface="Helvetica"/>
                </a:rPr>
                <a:t>OUTDOOR </a:t>
              </a:r>
              <a:r>
                <a:rPr b="1" spc="-128" dirty="0">
                  <a:solidFill>
                    <a:srgbClr val="FFFFFF"/>
                  </a:solidFill>
                  <a:latin typeface="Helvetica"/>
                  <a:cs typeface="Helvetica"/>
                </a:rPr>
                <a:t>PARTICIPATION </a:t>
              </a:r>
              <a:r>
                <a:rPr b="1" spc="-115" dirty="0">
                  <a:solidFill>
                    <a:srgbClr val="FFFFFF"/>
                  </a:solidFill>
                  <a:latin typeface="Helvetica"/>
                  <a:cs typeface="Helvetica"/>
                </a:rPr>
                <a:t>TRENDS</a:t>
              </a:r>
              <a:r>
                <a:rPr b="1" spc="-224" dirty="0">
                  <a:solidFill>
                    <a:srgbClr val="FFFFFF"/>
                  </a:solidFill>
                  <a:latin typeface="Helvetica"/>
                  <a:cs typeface="Helvetica"/>
                </a:rPr>
                <a:t> </a:t>
              </a:r>
              <a:r>
                <a:rPr b="1" spc="-79" dirty="0">
                  <a:solidFill>
                    <a:srgbClr val="FFFFFF"/>
                  </a:solidFill>
                  <a:latin typeface="Helvetica"/>
                  <a:cs typeface="Helvetica"/>
                </a:rPr>
                <a:t>REPORT</a:t>
              </a:r>
              <a:endParaRPr dirty="0">
                <a:latin typeface="Helvetica"/>
                <a:cs typeface="Helvetica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E4D7AC3-42E1-D57B-02D8-85BEF51350FD}"/>
              </a:ext>
            </a:extLst>
          </p:cNvPr>
          <p:cNvSpPr txBox="1"/>
          <p:nvPr/>
        </p:nvSpPr>
        <p:spPr>
          <a:xfrm>
            <a:off x="1905771" y="6216115"/>
            <a:ext cx="7872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06">
              <a:spcBef>
                <a:spcPts val="521"/>
              </a:spcBef>
            </a:pPr>
            <a:r>
              <a:rPr lang="en-US" sz="1800" b="1" dirty="0">
                <a:solidFill>
                  <a:srgbClr val="54565B"/>
                </a:solidFill>
                <a:latin typeface="Georgia" panose="02040502050405020303" pitchFamily="18" charset="0"/>
                <a:cs typeface="Helvetica"/>
              </a:rPr>
              <a:t>GROWTH</a:t>
            </a:r>
            <a:r>
              <a:rPr lang="en-US" sz="1800" b="1" spc="-4" dirty="0">
                <a:solidFill>
                  <a:srgbClr val="54565B"/>
                </a:solidFill>
                <a:latin typeface="Georgia" panose="02040502050405020303" pitchFamily="18" charset="0"/>
                <a:cs typeface="Helvetica"/>
              </a:rPr>
              <a:t> </a:t>
            </a:r>
            <a:r>
              <a:rPr lang="en-US" sz="1800" b="1" spc="-9" dirty="0">
                <a:solidFill>
                  <a:srgbClr val="54565B"/>
                </a:solidFill>
                <a:latin typeface="Georgia" panose="02040502050405020303" pitchFamily="18" charset="0"/>
                <a:cs typeface="Helvetica"/>
              </a:rPr>
              <a:t>TRENDS</a:t>
            </a:r>
            <a:r>
              <a:rPr lang="en-US" b="1" spc="-9" dirty="0">
                <a:latin typeface="Georgia" panose="02040502050405020303" pitchFamily="18" charset="0"/>
                <a:cs typeface="Helvetica"/>
              </a:rPr>
              <a:t>. </a:t>
            </a:r>
            <a:r>
              <a:rPr lang="en-US" sz="1800" b="1" dirty="0">
                <a:solidFill>
                  <a:srgbClr val="54565B"/>
                </a:solidFill>
                <a:latin typeface="Georgia" panose="02040502050405020303" pitchFamily="18" charset="0"/>
                <a:cs typeface="Helvetica"/>
              </a:rPr>
              <a:t>2007</a:t>
            </a:r>
            <a:r>
              <a:rPr lang="en-US" sz="1800" b="1" spc="-49" dirty="0">
                <a:solidFill>
                  <a:srgbClr val="54565B"/>
                </a:solidFill>
                <a:latin typeface="Georgia" panose="02040502050405020303" pitchFamily="18" charset="0"/>
                <a:cs typeface="Helvetica"/>
              </a:rPr>
              <a:t> </a:t>
            </a:r>
            <a:r>
              <a:rPr lang="en-US" sz="1800" b="1" dirty="0">
                <a:solidFill>
                  <a:srgbClr val="54565B"/>
                </a:solidFill>
                <a:latin typeface="Georgia" panose="02040502050405020303" pitchFamily="18" charset="0"/>
                <a:cs typeface="Helvetica"/>
              </a:rPr>
              <a:t>TO</a:t>
            </a:r>
            <a:r>
              <a:rPr lang="en-US" sz="1800" b="1" spc="-26" dirty="0">
                <a:solidFill>
                  <a:srgbClr val="54565B"/>
                </a:solidFill>
                <a:latin typeface="Georgia" panose="02040502050405020303" pitchFamily="18" charset="0"/>
                <a:cs typeface="Helvetica"/>
              </a:rPr>
              <a:t> </a:t>
            </a:r>
            <a:r>
              <a:rPr lang="en-US" sz="1800" b="1" spc="-18" dirty="0">
                <a:solidFill>
                  <a:srgbClr val="54565B"/>
                </a:solidFill>
                <a:latin typeface="Georgia" panose="02040502050405020303" pitchFamily="18" charset="0"/>
                <a:cs typeface="Helvetica"/>
              </a:rPr>
              <a:t>2021</a:t>
            </a:r>
            <a:endParaRPr lang="en-US" sz="1800" b="1" dirty="0">
              <a:latin typeface="Georgia" panose="02040502050405020303" pitchFamily="18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37241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2361" y="2643814"/>
            <a:ext cx="3983534" cy="27648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93130" y="2599981"/>
            <a:ext cx="4145372" cy="27648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031842" y="5844455"/>
            <a:ext cx="5388488" cy="405647"/>
          </a:xfrm>
          <a:prstGeom prst="rect">
            <a:avLst/>
          </a:prstGeom>
        </p:spPr>
        <p:txBody>
          <a:bodyPr vert="horz" wrap="square" lIns="0" tIns="8405" rIns="0" bIns="0" rtlCol="0">
            <a:spAutoFit/>
          </a:bodyPr>
          <a:lstStyle/>
          <a:p>
            <a:pPr marL="2942" algn="ctr">
              <a:spcBef>
                <a:spcPts val="66"/>
              </a:spcBef>
            </a:pPr>
            <a:r>
              <a:rPr sz="1191" i="1" dirty="0">
                <a:latin typeface="Times New Roman"/>
                <a:cs typeface="Times New Roman"/>
              </a:rPr>
              <a:t>Cuyahoga River,</a:t>
            </a:r>
            <a:r>
              <a:rPr sz="1191" i="1" spc="-7" dirty="0">
                <a:latin typeface="Times New Roman"/>
                <a:cs typeface="Times New Roman"/>
              </a:rPr>
              <a:t> </a:t>
            </a:r>
            <a:r>
              <a:rPr sz="1191" i="1" dirty="0">
                <a:latin typeface="Times New Roman"/>
                <a:cs typeface="Times New Roman"/>
              </a:rPr>
              <a:t>Cleveland</a:t>
            </a:r>
            <a:r>
              <a:rPr sz="1191" i="1" spc="-3" dirty="0">
                <a:latin typeface="Times New Roman"/>
                <a:cs typeface="Times New Roman"/>
              </a:rPr>
              <a:t> </a:t>
            </a:r>
            <a:r>
              <a:rPr sz="1191" i="1" dirty="0">
                <a:latin typeface="Times New Roman"/>
                <a:cs typeface="Times New Roman"/>
              </a:rPr>
              <a:t>1952</a:t>
            </a:r>
            <a:r>
              <a:rPr sz="1191" i="1" spc="-10" dirty="0">
                <a:latin typeface="Times New Roman"/>
                <a:cs typeface="Times New Roman"/>
              </a:rPr>
              <a:t> </a:t>
            </a:r>
            <a:r>
              <a:rPr sz="1191" i="1" dirty="0">
                <a:latin typeface="Times New Roman"/>
                <a:cs typeface="Times New Roman"/>
              </a:rPr>
              <a:t>and</a:t>
            </a:r>
            <a:r>
              <a:rPr sz="1191" i="1" spc="3" dirty="0">
                <a:latin typeface="Times New Roman"/>
                <a:cs typeface="Times New Roman"/>
              </a:rPr>
              <a:t> </a:t>
            </a:r>
            <a:r>
              <a:rPr sz="1191" i="1" spc="-7" dirty="0">
                <a:latin typeface="Times New Roman"/>
                <a:cs typeface="Times New Roman"/>
              </a:rPr>
              <a:t>current</a:t>
            </a:r>
            <a:endParaRPr sz="1191" dirty="0">
              <a:latin typeface="Times New Roman"/>
              <a:cs typeface="Times New Roman"/>
            </a:endParaRPr>
          </a:p>
          <a:p>
            <a:pPr>
              <a:spcBef>
                <a:spcPts val="37"/>
              </a:spcBef>
            </a:pPr>
            <a:endParaRPr sz="1390" dirty="0">
              <a:latin typeface="Times New Roman"/>
              <a:cs typeface="Times New Roman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410465-01C2-637D-4C9B-6284D2BB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802" y="499044"/>
            <a:ext cx="7886700" cy="994172"/>
          </a:xfrm>
        </p:spPr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Clean Water Act (1972)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911C7-DD92-FA57-52C7-8FF4328666FA}"/>
              </a:ext>
            </a:extLst>
          </p:cNvPr>
          <p:cNvSpPr txBox="1"/>
          <p:nvPr/>
        </p:nvSpPr>
        <p:spPr>
          <a:xfrm>
            <a:off x="1542361" y="1449383"/>
            <a:ext cx="9398147" cy="974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Restore and maintain the chemical, physical and biological integrity of the Nation’s waters</a:t>
            </a:r>
          </a:p>
          <a:p>
            <a:r>
              <a:rPr lang="en-US" dirty="0"/>
              <a:t>	Eliminate discharges into waterways by 1985</a:t>
            </a:r>
          </a:p>
          <a:p>
            <a:pPr marL="159272">
              <a:spcBef>
                <a:spcPts val="447"/>
              </a:spcBef>
              <a:buClr>
                <a:srgbClr val="000000"/>
              </a:buClr>
              <a:tabLst>
                <a:tab pos="311399" algn="l"/>
              </a:tabLst>
            </a:pPr>
            <a:r>
              <a:rPr lang="en-US" dirty="0"/>
              <a:t>		</a:t>
            </a:r>
            <a:r>
              <a:rPr lang="en-US" dirty="0">
                <a:cs typeface="Times New Roman"/>
              </a:rPr>
              <a:t>Protective</a:t>
            </a:r>
            <a:r>
              <a:rPr lang="en-US" spc="-33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of</a:t>
            </a:r>
            <a:r>
              <a:rPr lang="en-US" spc="-43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fish,</a:t>
            </a:r>
            <a:r>
              <a:rPr lang="en-US" spc="-33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wildlife,</a:t>
            </a:r>
            <a:r>
              <a:rPr lang="en-US" spc="-33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recreation</a:t>
            </a:r>
            <a:r>
              <a:rPr lang="en-US" spc="-33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by</a:t>
            </a:r>
            <a:r>
              <a:rPr lang="en-US" spc="-33" dirty="0">
                <a:cs typeface="Times New Roman"/>
              </a:rPr>
              <a:t> </a:t>
            </a:r>
            <a:r>
              <a:rPr lang="en-US" spc="-14" dirty="0">
                <a:cs typeface="Times New Roman"/>
              </a:rPr>
              <a:t>1983</a:t>
            </a:r>
            <a:endParaRPr lang="en-US" dirty="0"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1DE58F5-AECA-E779-BDAE-4BC2B8886B38}"/>
              </a:ext>
            </a:extLst>
          </p:cNvPr>
          <p:cNvGrpSpPr/>
          <p:nvPr/>
        </p:nvGrpSpPr>
        <p:grpSpPr>
          <a:xfrm>
            <a:off x="640080" y="582002"/>
            <a:ext cx="9546554" cy="6158572"/>
            <a:chOff x="4401671" y="493059"/>
            <a:chExt cx="5223958" cy="3721159"/>
          </a:xfrm>
        </p:grpSpPr>
        <p:sp>
          <p:nvSpPr>
            <p:cNvPr id="2" name="object 2"/>
            <p:cNvSpPr/>
            <p:nvPr/>
          </p:nvSpPr>
          <p:spPr>
            <a:xfrm>
              <a:off x="4401671" y="2476455"/>
              <a:ext cx="3388658" cy="579344"/>
            </a:xfrm>
            <a:custGeom>
              <a:avLst/>
              <a:gdLst/>
              <a:ahLst/>
              <a:cxnLst/>
              <a:rect l="l" t="t" r="r" b="b"/>
              <a:pathLst>
                <a:path w="3840479" h="656589">
                  <a:moveTo>
                    <a:pt x="2378913" y="0"/>
                  </a:moveTo>
                  <a:lnTo>
                    <a:pt x="954405" y="0"/>
                  </a:lnTo>
                  <a:lnTo>
                    <a:pt x="0" y="0"/>
                  </a:lnTo>
                  <a:lnTo>
                    <a:pt x="0" y="656437"/>
                  </a:lnTo>
                  <a:lnTo>
                    <a:pt x="954405" y="656437"/>
                  </a:lnTo>
                  <a:lnTo>
                    <a:pt x="2378913" y="656437"/>
                  </a:lnTo>
                  <a:lnTo>
                    <a:pt x="2378913" y="0"/>
                  </a:lnTo>
                  <a:close/>
                </a:path>
                <a:path w="3840479" h="656589">
                  <a:moveTo>
                    <a:pt x="3840480" y="0"/>
                  </a:moveTo>
                  <a:lnTo>
                    <a:pt x="2378926" y="0"/>
                  </a:lnTo>
                  <a:lnTo>
                    <a:pt x="2378926" y="656437"/>
                  </a:lnTo>
                  <a:lnTo>
                    <a:pt x="3840480" y="656437"/>
                  </a:lnTo>
                  <a:lnTo>
                    <a:pt x="3840480" y="0"/>
                  </a:lnTo>
                  <a:close/>
                </a:path>
              </a:pathLst>
            </a:custGeom>
            <a:solidFill>
              <a:srgbClr val="F1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4401671" y="3634874"/>
              <a:ext cx="3388658" cy="579344"/>
            </a:xfrm>
            <a:custGeom>
              <a:avLst/>
              <a:gdLst/>
              <a:ahLst/>
              <a:cxnLst/>
              <a:rect l="l" t="t" r="r" b="b"/>
              <a:pathLst>
                <a:path w="3840479" h="656589">
                  <a:moveTo>
                    <a:pt x="2378913" y="0"/>
                  </a:moveTo>
                  <a:lnTo>
                    <a:pt x="954405" y="0"/>
                  </a:lnTo>
                  <a:lnTo>
                    <a:pt x="0" y="0"/>
                  </a:lnTo>
                  <a:lnTo>
                    <a:pt x="0" y="656437"/>
                  </a:lnTo>
                  <a:lnTo>
                    <a:pt x="954405" y="656437"/>
                  </a:lnTo>
                  <a:lnTo>
                    <a:pt x="2378913" y="656437"/>
                  </a:lnTo>
                  <a:lnTo>
                    <a:pt x="2378913" y="0"/>
                  </a:lnTo>
                  <a:close/>
                </a:path>
                <a:path w="3840479" h="656589">
                  <a:moveTo>
                    <a:pt x="3840480" y="0"/>
                  </a:moveTo>
                  <a:lnTo>
                    <a:pt x="2378926" y="0"/>
                  </a:lnTo>
                  <a:lnTo>
                    <a:pt x="2378926" y="656437"/>
                  </a:lnTo>
                  <a:lnTo>
                    <a:pt x="3840480" y="656437"/>
                  </a:lnTo>
                  <a:lnTo>
                    <a:pt x="3840480" y="0"/>
                  </a:lnTo>
                  <a:close/>
                </a:path>
              </a:pathLst>
            </a:custGeom>
            <a:solidFill>
              <a:srgbClr val="F1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4435288" y="493059"/>
              <a:ext cx="3032312" cy="18758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MOST</a:t>
              </a:r>
              <a:r>
                <a:rPr b="1" spc="-22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POPULAR</a:t>
              </a:r>
              <a:r>
                <a:rPr b="1" spc="-18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OUTDOOR</a:t>
              </a:r>
              <a:r>
                <a:rPr b="1" spc="-62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ACTIVITIES</a:t>
              </a:r>
              <a:endParaRPr>
                <a:latin typeface="Helvetica"/>
                <a:cs typeface="Helvetica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513394" y="1081169"/>
              <a:ext cx="635374" cy="18758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ACTIVITY</a:t>
              </a:r>
              <a:endParaRPr dirty="0">
                <a:latin typeface="Helvetica"/>
                <a:cs typeface="Helvetica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5453062" y="951160"/>
              <a:ext cx="996763" cy="325808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algn="ctr">
                <a:lnSpc>
                  <a:spcPts val="1253"/>
                </a:lnSpc>
                <a:spcBef>
                  <a:spcPts val="88"/>
                </a:spcBef>
              </a:pPr>
              <a:r>
                <a:rPr sz="1600"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PARTICIPANTS</a:t>
              </a:r>
              <a:endParaRPr lang="en-US" sz="1600" b="1" spc="-9" dirty="0">
                <a:solidFill>
                  <a:srgbClr val="54565B"/>
                </a:solidFill>
                <a:latin typeface="Helvetica"/>
                <a:cs typeface="Helvetica"/>
              </a:endParaRPr>
            </a:p>
            <a:p>
              <a:pPr algn="ctr">
                <a:lnSpc>
                  <a:spcPts val="1253"/>
                </a:lnSpc>
                <a:spcBef>
                  <a:spcPts val="88"/>
                </a:spcBef>
              </a:pPr>
              <a:endParaRPr sz="1600" dirty="0">
                <a:latin typeface="Helvetica"/>
                <a:cs typeface="Helvetica"/>
              </a:endParaRPr>
            </a:p>
            <a:p>
              <a:pPr algn="ctr">
                <a:lnSpc>
                  <a:spcPts val="1253"/>
                </a:lnSpc>
              </a:pPr>
              <a:r>
                <a:rPr sz="1600"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(MILLIONS)</a:t>
              </a:r>
              <a:endParaRPr sz="1600" dirty="0">
                <a:latin typeface="Helvetica"/>
                <a:cs typeface="Helvetica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555154" y="1091141"/>
              <a:ext cx="1546339" cy="120555"/>
            </a:xfrm>
            <a:prstGeom prst="rect">
              <a:avLst/>
            </a:prstGeom>
          </p:spPr>
          <p:txBody>
            <a:bodyPr vert="horz" wrap="square" lIns="0" tIns="20171" rIns="0" bIns="0" rtlCol="0">
              <a:spAutoFit/>
            </a:bodyPr>
            <a:lstStyle/>
            <a:p>
              <a:pPr marL="11206" marR="4483" indent="137279">
                <a:lnSpc>
                  <a:spcPts val="1235"/>
                </a:lnSpc>
                <a:spcBef>
                  <a:spcPts val="159"/>
                </a:spcBef>
              </a:pPr>
              <a:r>
                <a:rPr sz="1600"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CHANGE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2020</a:t>
              </a:r>
              <a:r>
                <a:rPr b="1" spc="-26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TO</a:t>
              </a:r>
              <a:r>
                <a:rPr b="1" spc="-26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spc="-18" dirty="0">
                  <a:solidFill>
                    <a:srgbClr val="54565B"/>
                  </a:solidFill>
                  <a:latin typeface="Helvetica"/>
                  <a:cs typeface="Helvetica"/>
                </a:rPr>
                <a:t>2021</a:t>
              </a:r>
              <a:endParaRPr dirty="0">
                <a:latin typeface="Helvetica"/>
                <a:cs typeface="Helvetica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1671" y="1318036"/>
              <a:ext cx="3388659" cy="579209"/>
            </a:xfrm>
            <a:prstGeom prst="rect">
              <a:avLst/>
            </a:prstGeom>
          </p:spPr>
        </p:pic>
        <p:sp>
          <p:nvSpPr>
            <p:cNvPr id="9" name="object 9"/>
            <p:cNvSpPr txBox="1"/>
            <p:nvPr/>
          </p:nvSpPr>
          <p:spPr>
            <a:xfrm>
              <a:off x="5708382" y="1498383"/>
              <a:ext cx="327772" cy="18758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spc="-18" dirty="0">
                  <a:solidFill>
                    <a:srgbClr val="54565B"/>
                  </a:solidFill>
                  <a:latin typeface="Helvetica"/>
                  <a:cs typeface="Helvetica"/>
                </a:rPr>
                <a:t>58.7</a:t>
              </a:r>
              <a:endParaRPr>
                <a:latin typeface="Helvetica"/>
                <a:cs typeface="Helvetica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708506" y="1498383"/>
              <a:ext cx="1125631" cy="18758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+889</a:t>
              </a:r>
              <a:r>
                <a:rPr b="1" spc="-22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thousand</a:t>
              </a:r>
              <a:endParaRPr dirty="0">
                <a:latin typeface="Helvetica"/>
                <a:cs typeface="Helvetica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5708382" y="2077593"/>
              <a:ext cx="1792941" cy="174206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  <a:tabLst>
                  <a:tab pos="1092632" algn="l"/>
                </a:tabLst>
              </a:pPr>
              <a:r>
                <a:rPr b="1" spc="-18" dirty="0">
                  <a:solidFill>
                    <a:srgbClr val="54565B"/>
                  </a:solidFill>
                  <a:latin typeface="Helvetica"/>
                  <a:cs typeface="Helvetica"/>
                </a:rPr>
                <a:t>45.9</a:t>
              </a: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	</a:t>
              </a:r>
              <a:r>
                <a:rPr lang="en-US" b="1" dirty="0">
                  <a:solidFill>
                    <a:srgbClr val="54565B"/>
                  </a:solidFill>
                  <a:latin typeface="Helvetica"/>
                  <a:cs typeface="Helvetica"/>
                </a:rPr>
                <a:t>             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-</a:t>
              </a: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2</a:t>
              </a:r>
              <a:r>
                <a:rPr b="1" spc="4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million</a:t>
              </a:r>
              <a:endParaRPr dirty="0">
                <a:latin typeface="Helvetica"/>
                <a:cs typeface="Helvetica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4987707" y="2466528"/>
              <a:ext cx="3388658" cy="341234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>
                <a:spcBef>
                  <a:spcPts val="84"/>
                </a:spcBef>
              </a:pPr>
              <a:r>
                <a:rPr lang="en-US" dirty="0">
                  <a:latin typeface="Times New Roman"/>
                  <a:cs typeface="Times New Roman"/>
                </a:rPr>
                <a:t>   </a:t>
              </a:r>
              <a:endParaRPr dirty="0">
                <a:latin typeface="Times New Roman"/>
                <a:cs typeface="Times New Roman"/>
              </a:endParaRPr>
            </a:p>
            <a:p>
              <a:pPr marL="1317882">
                <a:spcBef>
                  <a:spcPts val="4"/>
                </a:spcBef>
                <a:tabLst>
                  <a:tab pos="2333749" algn="l"/>
                </a:tabLst>
              </a:pPr>
              <a:r>
                <a:rPr b="1" spc="-18" dirty="0">
                  <a:solidFill>
                    <a:srgbClr val="54565B"/>
                  </a:solidFill>
                  <a:latin typeface="Helvetica"/>
                  <a:cs typeface="Helvetica"/>
                </a:rPr>
                <a:t>52.4</a:t>
              </a: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	</a:t>
              </a:r>
              <a:r>
                <a:rPr lang="en-US" b="1" dirty="0">
                  <a:solidFill>
                    <a:srgbClr val="54565B"/>
                  </a:solidFill>
                  <a:latin typeface="Helvetica"/>
                  <a:cs typeface="Helvetica"/>
                </a:rPr>
                <a:t>               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-</a:t>
              </a: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2.3</a:t>
              </a:r>
              <a:r>
                <a:rPr b="1" spc="-4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million</a:t>
              </a:r>
              <a:endParaRPr dirty="0">
                <a:latin typeface="Helvetica"/>
                <a:cs typeface="Helvetica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5708381" y="3236012"/>
              <a:ext cx="2000250" cy="174206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  <a:tabLst>
                  <a:tab pos="885312" algn="l"/>
                </a:tabLst>
              </a:pPr>
              <a:r>
                <a:rPr b="1" spc="-18" dirty="0">
                  <a:solidFill>
                    <a:srgbClr val="54565B"/>
                  </a:solidFill>
                  <a:latin typeface="Helvetica"/>
                  <a:cs typeface="Helvetica"/>
                </a:rPr>
                <a:t>64.5</a:t>
              </a:r>
              <a:r>
                <a:rPr lang="en-US" b="1" spc="-18" dirty="0">
                  <a:solidFill>
                    <a:srgbClr val="54565B"/>
                  </a:solidFill>
                  <a:latin typeface="Helvetica"/>
                  <a:cs typeface="Helvetica"/>
                </a:rPr>
                <a:t>        </a:t>
              </a: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	+739</a:t>
              </a:r>
              <a:r>
                <a:rPr b="1" spc="-22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thousand</a:t>
              </a:r>
              <a:endParaRPr dirty="0">
                <a:latin typeface="Helvetica"/>
                <a:cs typeface="Helvetica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4401671" y="3634874"/>
              <a:ext cx="3388658" cy="367431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>
                <a:spcBef>
                  <a:spcPts val="84"/>
                </a:spcBef>
              </a:pPr>
              <a:endParaRPr>
                <a:latin typeface="Times New Roman"/>
                <a:cs typeface="Times New Roman"/>
              </a:endParaRPr>
            </a:p>
            <a:p>
              <a:pPr marL="1317882">
                <a:spcBef>
                  <a:spcPts val="4"/>
                </a:spcBef>
                <a:tabLst>
                  <a:tab pos="2333749" algn="l"/>
                </a:tabLst>
              </a:pPr>
              <a:r>
                <a:rPr b="1" spc="-18" dirty="0">
                  <a:solidFill>
                    <a:srgbClr val="54565B"/>
                  </a:solidFill>
                  <a:latin typeface="Helvetica"/>
                  <a:cs typeface="Helvetica"/>
                </a:rPr>
                <a:t>51.4</a:t>
              </a: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	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-</a:t>
              </a:r>
              <a:r>
                <a:rPr b="1" dirty="0">
                  <a:solidFill>
                    <a:srgbClr val="54565B"/>
                  </a:solidFill>
                  <a:latin typeface="Helvetica"/>
                  <a:cs typeface="Helvetica"/>
                </a:rPr>
                <a:t>1.4</a:t>
              </a:r>
              <a:r>
                <a:rPr b="1" spc="-4" dirty="0">
                  <a:solidFill>
                    <a:srgbClr val="54565B"/>
                  </a:solidFill>
                  <a:latin typeface="Helvetica"/>
                  <a:cs typeface="Helvetica"/>
                </a:rPr>
                <a:t> </a:t>
              </a: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million</a:t>
              </a:r>
              <a:endParaRPr>
                <a:latin typeface="Helvetica"/>
                <a:cs typeface="Helvetica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967844" y="1070162"/>
              <a:ext cx="657785" cy="18758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CAMPING</a:t>
              </a:r>
              <a:endParaRPr>
                <a:latin typeface="Helvetica"/>
                <a:cs typeface="Helvetica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8967844" y="1764971"/>
              <a:ext cx="493619" cy="18758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BIKING</a:t>
              </a:r>
              <a:endParaRPr>
                <a:latin typeface="Helvetica"/>
                <a:cs typeface="Helvetica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8967844" y="2459781"/>
              <a:ext cx="568138" cy="18758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FISHING</a:t>
              </a:r>
              <a:endParaRPr>
                <a:latin typeface="Helvetica"/>
                <a:cs typeface="Helvetica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967844" y="3154590"/>
              <a:ext cx="493619" cy="18758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HIKING</a:t>
              </a:r>
              <a:endParaRPr>
                <a:latin typeface="Helvetica"/>
                <a:cs typeface="Helvetica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8967844" y="3849400"/>
              <a:ext cx="650501" cy="18758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RUNNING</a:t>
              </a:r>
              <a:endParaRPr>
                <a:latin typeface="Helvetica"/>
                <a:cs typeface="Helvetica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8404299" y="504936"/>
              <a:ext cx="676275" cy="18758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spc="-9" dirty="0">
                  <a:solidFill>
                    <a:srgbClr val="54565B"/>
                  </a:solidFill>
                  <a:latin typeface="Helvetica"/>
                  <a:cs typeface="Helvetica"/>
                </a:rPr>
                <a:t>LEGEND</a:t>
              </a:r>
              <a:endParaRPr>
                <a:latin typeface="Helvetica"/>
                <a:cs typeface="Helvetica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723672" y="3218497"/>
              <a:ext cx="275104" cy="286871"/>
            </a:xfrm>
            <a:custGeom>
              <a:avLst/>
              <a:gdLst/>
              <a:ahLst/>
              <a:cxnLst/>
              <a:rect l="l" t="t" r="r" b="b"/>
              <a:pathLst>
                <a:path w="311785" h="325120">
                  <a:moveTo>
                    <a:pt x="37211" y="238925"/>
                  </a:moveTo>
                  <a:lnTo>
                    <a:pt x="34442" y="236994"/>
                  </a:lnTo>
                  <a:lnTo>
                    <a:pt x="26352" y="236791"/>
                  </a:lnTo>
                  <a:lnTo>
                    <a:pt x="22326" y="236867"/>
                  </a:lnTo>
                  <a:lnTo>
                    <a:pt x="18313" y="236867"/>
                  </a:lnTo>
                  <a:lnTo>
                    <a:pt x="10782" y="236816"/>
                  </a:lnTo>
                  <a:lnTo>
                    <a:pt x="2844" y="236969"/>
                  </a:lnTo>
                  <a:lnTo>
                    <a:pt x="190" y="239204"/>
                  </a:lnTo>
                  <a:lnTo>
                    <a:pt x="165" y="247484"/>
                  </a:lnTo>
                  <a:lnTo>
                    <a:pt x="2984" y="249656"/>
                  </a:lnTo>
                  <a:lnTo>
                    <a:pt x="14833" y="249859"/>
                  </a:lnTo>
                  <a:lnTo>
                    <a:pt x="22618" y="249897"/>
                  </a:lnTo>
                  <a:lnTo>
                    <a:pt x="34391" y="249618"/>
                  </a:lnTo>
                  <a:lnTo>
                    <a:pt x="37198" y="247484"/>
                  </a:lnTo>
                  <a:lnTo>
                    <a:pt x="37211" y="238925"/>
                  </a:lnTo>
                  <a:close/>
                </a:path>
                <a:path w="311785" h="325120">
                  <a:moveTo>
                    <a:pt x="74650" y="284530"/>
                  </a:moveTo>
                  <a:lnTo>
                    <a:pt x="74587" y="276682"/>
                  </a:lnTo>
                  <a:lnTo>
                    <a:pt x="72072" y="274535"/>
                  </a:lnTo>
                  <a:lnTo>
                    <a:pt x="37338" y="274447"/>
                  </a:lnTo>
                  <a:lnTo>
                    <a:pt x="2641" y="274535"/>
                  </a:lnTo>
                  <a:lnTo>
                    <a:pt x="88" y="276758"/>
                  </a:lnTo>
                  <a:lnTo>
                    <a:pt x="127" y="284556"/>
                  </a:lnTo>
                  <a:lnTo>
                    <a:pt x="2717" y="286854"/>
                  </a:lnTo>
                  <a:lnTo>
                    <a:pt x="72123" y="286854"/>
                  </a:lnTo>
                  <a:lnTo>
                    <a:pt x="74650" y="284530"/>
                  </a:lnTo>
                  <a:close/>
                </a:path>
                <a:path w="311785" h="325120">
                  <a:moveTo>
                    <a:pt x="124447" y="313423"/>
                  </a:moveTo>
                  <a:lnTo>
                    <a:pt x="121716" y="311670"/>
                  </a:lnTo>
                  <a:lnTo>
                    <a:pt x="62458" y="311658"/>
                  </a:lnTo>
                  <a:lnTo>
                    <a:pt x="3073" y="311772"/>
                  </a:lnTo>
                  <a:lnTo>
                    <a:pt x="342" y="313855"/>
                  </a:lnTo>
                  <a:lnTo>
                    <a:pt x="63" y="322262"/>
                  </a:lnTo>
                  <a:lnTo>
                    <a:pt x="2819" y="324307"/>
                  </a:lnTo>
                  <a:lnTo>
                    <a:pt x="11493" y="324523"/>
                  </a:lnTo>
                  <a:lnTo>
                    <a:pt x="121539" y="324510"/>
                  </a:lnTo>
                  <a:lnTo>
                    <a:pt x="124371" y="322846"/>
                  </a:lnTo>
                  <a:lnTo>
                    <a:pt x="124447" y="313423"/>
                  </a:lnTo>
                  <a:close/>
                </a:path>
                <a:path w="311785" h="325120">
                  <a:moveTo>
                    <a:pt x="311251" y="278066"/>
                  </a:moveTo>
                  <a:lnTo>
                    <a:pt x="310146" y="274701"/>
                  </a:lnTo>
                  <a:lnTo>
                    <a:pt x="310057" y="274434"/>
                  </a:lnTo>
                  <a:lnTo>
                    <a:pt x="306197" y="262699"/>
                  </a:lnTo>
                  <a:lnTo>
                    <a:pt x="298831" y="253314"/>
                  </a:lnTo>
                  <a:lnTo>
                    <a:pt x="298831" y="286575"/>
                  </a:lnTo>
                  <a:lnTo>
                    <a:pt x="296379" y="298043"/>
                  </a:lnTo>
                  <a:lnTo>
                    <a:pt x="291350" y="305879"/>
                  </a:lnTo>
                  <a:lnTo>
                    <a:pt x="283502" y="310375"/>
                  </a:lnTo>
                  <a:lnTo>
                    <a:pt x="272605" y="311797"/>
                  </a:lnTo>
                  <a:lnTo>
                    <a:pt x="245325" y="311708"/>
                  </a:lnTo>
                  <a:lnTo>
                    <a:pt x="231686" y="311708"/>
                  </a:lnTo>
                  <a:lnTo>
                    <a:pt x="181521" y="305092"/>
                  </a:lnTo>
                  <a:lnTo>
                    <a:pt x="141744" y="274358"/>
                  </a:lnTo>
                  <a:lnTo>
                    <a:pt x="94310" y="226529"/>
                  </a:lnTo>
                  <a:lnTo>
                    <a:pt x="56032" y="188099"/>
                  </a:lnTo>
                  <a:lnTo>
                    <a:pt x="39865" y="172110"/>
                  </a:lnTo>
                  <a:lnTo>
                    <a:pt x="31877" y="164033"/>
                  </a:lnTo>
                  <a:lnTo>
                    <a:pt x="24130" y="155740"/>
                  </a:lnTo>
                  <a:lnTo>
                    <a:pt x="14960" y="140322"/>
                  </a:lnTo>
                  <a:lnTo>
                    <a:pt x="12839" y="123647"/>
                  </a:lnTo>
                  <a:lnTo>
                    <a:pt x="17551" y="107530"/>
                  </a:lnTo>
                  <a:lnTo>
                    <a:pt x="28943" y="93776"/>
                  </a:lnTo>
                  <a:lnTo>
                    <a:pt x="30784" y="95745"/>
                  </a:lnTo>
                  <a:lnTo>
                    <a:pt x="32715" y="97663"/>
                  </a:lnTo>
                  <a:lnTo>
                    <a:pt x="100736" y="175844"/>
                  </a:lnTo>
                  <a:lnTo>
                    <a:pt x="144995" y="226593"/>
                  </a:lnTo>
                  <a:lnTo>
                    <a:pt x="175056" y="260261"/>
                  </a:lnTo>
                  <a:lnTo>
                    <a:pt x="206921" y="284734"/>
                  </a:lnTo>
                  <a:lnTo>
                    <a:pt x="220891" y="286689"/>
                  </a:lnTo>
                  <a:lnTo>
                    <a:pt x="281647" y="286562"/>
                  </a:lnTo>
                  <a:lnTo>
                    <a:pt x="290588" y="286575"/>
                  </a:lnTo>
                  <a:lnTo>
                    <a:pt x="298831" y="286575"/>
                  </a:lnTo>
                  <a:lnTo>
                    <a:pt x="298831" y="253314"/>
                  </a:lnTo>
                  <a:lnTo>
                    <a:pt x="298348" y="252704"/>
                  </a:lnTo>
                  <a:lnTo>
                    <a:pt x="298348" y="274434"/>
                  </a:lnTo>
                  <a:lnTo>
                    <a:pt x="255612" y="274358"/>
                  </a:lnTo>
                  <a:lnTo>
                    <a:pt x="238937" y="274383"/>
                  </a:lnTo>
                  <a:lnTo>
                    <a:pt x="213918" y="274701"/>
                  </a:lnTo>
                  <a:lnTo>
                    <a:pt x="206654" y="272503"/>
                  </a:lnTo>
                  <a:lnTo>
                    <a:pt x="175158" y="242392"/>
                  </a:lnTo>
                  <a:lnTo>
                    <a:pt x="116954" y="175742"/>
                  </a:lnTo>
                  <a:lnTo>
                    <a:pt x="105613" y="162699"/>
                  </a:lnTo>
                  <a:lnTo>
                    <a:pt x="78917" y="132130"/>
                  </a:lnTo>
                  <a:lnTo>
                    <a:pt x="78701" y="130492"/>
                  </a:lnTo>
                  <a:lnTo>
                    <a:pt x="78625" y="128854"/>
                  </a:lnTo>
                  <a:lnTo>
                    <a:pt x="79641" y="124815"/>
                  </a:lnTo>
                  <a:lnTo>
                    <a:pt x="81000" y="118643"/>
                  </a:lnTo>
                  <a:lnTo>
                    <a:pt x="84251" y="86461"/>
                  </a:lnTo>
                  <a:lnTo>
                    <a:pt x="82753" y="74612"/>
                  </a:lnTo>
                  <a:lnTo>
                    <a:pt x="81038" y="67729"/>
                  </a:lnTo>
                  <a:lnTo>
                    <a:pt x="78981" y="60845"/>
                  </a:lnTo>
                  <a:lnTo>
                    <a:pt x="78206" y="58432"/>
                  </a:lnTo>
                  <a:lnTo>
                    <a:pt x="76796" y="54025"/>
                  </a:lnTo>
                  <a:lnTo>
                    <a:pt x="74625" y="47078"/>
                  </a:lnTo>
                  <a:lnTo>
                    <a:pt x="107226" y="14185"/>
                  </a:lnTo>
                  <a:lnTo>
                    <a:pt x="109410" y="10896"/>
                  </a:lnTo>
                  <a:lnTo>
                    <a:pt x="115341" y="15011"/>
                  </a:lnTo>
                  <a:lnTo>
                    <a:pt x="117779" y="17894"/>
                  </a:lnTo>
                  <a:lnTo>
                    <a:pt x="120383" y="24257"/>
                  </a:lnTo>
                  <a:lnTo>
                    <a:pt x="120218" y="28282"/>
                  </a:lnTo>
                  <a:lnTo>
                    <a:pt x="120916" y="32004"/>
                  </a:lnTo>
                  <a:lnTo>
                    <a:pt x="149567" y="69240"/>
                  </a:lnTo>
                  <a:lnTo>
                    <a:pt x="176174" y="73660"/>
                  </a:lnTo>
                  <a:lnTo>
                    <a:pt x="185775" y="73304"/>
                  </a:lnTo>
                  <a:lnTo>
                    <a:pt x="195326" y="72186"/>
                  </a:lnTo>
                  <a:lnTo>
                    <a:pt x="204812" y="70358"/>
                  </a:lnTo>
                  <a:lnTo>
                    <a:pt x="208661" y="69481"/>
                  </a:lnTo>
                  <a:lnTo>
                    <a:pt x="210985" y="70421"/>
                  </a:lnTo>
                  <a:lnTo>
                    <a:pt x="212928" y="73761"/>
                  </a:lnTo>
                  <a:lnTo>
                    <a:pt x="215823" y="79997"/>
                  </a:lnTo>
                  <a:lnTo>
                    <a:pt x="217474" y="86461"/>
                  </a:lnTo>
                  <a:lnTo>
                    <a:pt x="217957" y="93218"/>
                  </a:lnTo>
                  <a:lnTo>
                    <a:pt x="217373" y="100342"/>
                  </a:lnTo>
                  <a:lnTo>
                    <a:pt x="193065" y="100330"/>
                  </a:lnTo>
                  <a:lnTo>
                    <a:pt x="178549" y="100406"/>
                  </a:lnTo>
                  <a:lnTo>
                    <a:pt x="175818" y="102273"/>
                  </a:lnTo>
                  <a:lnTo>
                    <a:pt x="175501" y="110947"/>
                  </a:lnTo>
                  <a:lnTo>
                    <a:pt x="178689" y="113169"/>
                  </a:lnTo>
                  <a:lnTo>
                    <a:pt x="192582" y="113296"/>
                  </a:lnTo>
                  <a:lnTo>
                    <a:pt x="216827" y="113284"/>
                  </a:lnTo>
                  <a:lnTo>
                    <a:pt x="215087" y="130492"/>
                  </a:lnTo>
                  <a:lnTo>
                    <a:pt x="213868" y="131051"/>
                  </a:lnTo>
                  <a:lnTo>
                    <a:pt x="213410" y="131432"/>
                  </a:lnTo>
                  <a:lnTo>
                    <a:pt x="178689" y="131699"/>
                  </a:lnTo>
                  <a:lnTo>
                    <a:pt x="175590" y="133553"/>
                  </a:lnTo>
                  <a:lnTo>
                    <a:pt x="175755" y="142595"/>
                  </a:lnTo>
                  <a:lnTo>
                    <a:pt x="178739" y="144335"/>
                  </a:lnTo>
                  <a:lnTo>
                    <a:pt x="193167" y="144386"/>
                  </a:lnTo>
                  <a:lnTo>
                    <a:pt x="212953" y="144386"/>
                  </a:lnTo>
                  <a:lnTo>
                    <a:pt x="212953" y="162725"/>
                  </a:lnTo>
                  <a:lnTo>
                    <a:pt x="206222" y="162725"/>
                  </a:lnTo>
                  <a:lnTo>
                    <a:pt x="200202" y="162699"/>
                  </a:lnTo>
                  <a:lnTo>
                    <a:pt x="189877" y="162763"/>
                  </a:lnTo>
                  <a:lnTo>
                    <a:pt x="185559" y="162547"/>
                  </a:lnTo>
                  <a:lnTo>
                    <a:pt x="177609" y="163474"/>
                  </a:lnTo>
                  <a:lnTo>
                    <a:pt x="175412" y="166103"/>
                  </a:lnTo>
                  <a:lnTo>
                    <a:pt x="176047" y="173304"/>
                  </a:lnTo>
                  <a:lnTo>
                    <a:pt x="178269" y="175348"/>
                  </a:lnTo>
                  <a:lnTo>
                    <a:pt x="183489" y="175844"/>
                  </a:lnTo>
                  <a:lnTo>
                    <a:pt x="185267" y="175742"/>
                  </a:lnTo>
                  <a:lnTo>
                    <a:pt x="212839" y="175742"/>
                  </a:lnTo>
                  <a:lnTo>
                    <a:pt x="213283" y="177876"/>
                  </a:lnTo>
                  <a:lnTo>
                    <a:pt x="213690" y="179298"/>
                  </a:lnTo>
                  <a:lnTo>
                    <a:pt x="213880" y="180759"/>
                  </a:lnTo>
                  <a:lnTo>
                    <a:pt x="234530" y="221119"/>
                  </a:lnTo>
                  <a:lnTo>
                    <a:pt x="259524" y="238671"/>
                  </a:lnTo>
                  <a:lnTo>
                    <a:pt x="265798" y="242557"/>
                  </a:lnTo>
                  <a:lnTo>
                    <a:pt x="295249" y="269240"/>
                  </a:lnTo>
                  <a:lnTo>
                    <a:pt x="298348" y="274434"/>
                  </a:lnTo>
                  <a:lnTo>
                    <a:pt x="298348" y="252704"/>
                  </a:lnTo>
                  <a:lnTo>
                    <a:pt x="295656" y="249262"/>
                  </a:lnTo>
                  <a:lnTo>
                    <a:pt x="289407" y="244157"/>
                  </a:lnTo>
                  <a:lnTo>
                    <a:pt x="282778" y="239471"/>
                  </a:lnTo>
                  <a:lnTo>
                    <a:pt x="263258" y="226529"/>
                  </a:lnTo>
                  <a:lnTo>
                    <a:pt x="257467" y="222796"/>
                  </a:lnTo>
                  <a:lnTo>
                    <a:pt x="251650" y="218909"/>
                  </a:lnTo>
                  <a:lnTo>
                    <a:pt x="226771" y="184365"/>
                  </a:lnTo>
                  <a:lnTo>
                    <a:pt x="225679" y="171881"/>
                  </a:lnTo>
                  <a:lnTo>
                    <a:pt x="226047" y="162763"/>
                  </a:lnTo>
                  <a:lnTo>
                    <a:pt x="226250" y="157543"/>
                  </a:lnTo>
                  <a:lnTo>
                    <a:pt x="227126" y="144373"/>
                  </a:lnTo>
                  <a:lnTo>
                    <a:pt x="228231" y="128854"/>
                  </a:lnTo>
                  <a:lnTo>
                    <a:pt x="228942" y="115735"/>
                  </a:lnTo>
                  <a:lnTo>
                    <a:pt x="229057" y="113258"/>
                  </a:lnTo>
                  <a:lnTo>
                    <a:pt x="229247" y="107137"/>
                  </a:lnTo>
                  <a:lnTo>
                    <a:pt x="229323" y="100342"/>
                  </a:lnTo>
                  <a:lnTo>
                    <a:pt x="229222" y="93776"/>
                  </a:lnTo>
                  <a:lnTo>
                    <a:pt x="228955" y="87909"/>
                  </a:lnTo>
                  <a:lnTo>
                    <a:pt x="227952" y="79184"/>
                  </a:lnTo>
                  <a:lnTo>
                    <a:pt x="226872" y="72453"/>
                  </a:lnTo>
                  <a:lnTo>
                    <a:pt x="224307" y="69481"/>
                  </a:lnTo>
                  <a:lnTo>
                    <a:pt x="221576" y="66306"/>
                  </a:lnTo>
                  <a:lnTo>
                    <a:pt x="218554" y="61404"/>
                  </a:lnTo>
                  <a:lnTo>
                    <a:pt x="215557" y="56540"/>
                  </a:lnTo>
                  <a:lnTo>
                    <a:pt x="212064" y="55943"/>
                  </a:lnTo>
                  <a:lnTo>
                    <a:pt x="207810" y="57124"/>
                  </a:lnTo>
                  <a:lnTo>
                    <a:pt x="198018" y="59410"/>
                  </a:lnTo>
                  <a:lnTo>
                    <a:pt x="188150" y="60845"/>
                  </a:lnTo>
                  <a:lnTo>
                    <a:pt x="178168" y="61404"/>
                  </a:lnTo>
                  <a:lnTo>
                    <a:pt x="168109" y="61036"/>
                  </a:lnTo>
                  <a:lnTo>
                    <a:pt x="133045" y="30264"/>
                  </a:lnTo>
                  <a:lnTo>
                    <a:pt x="131927" y="22771"/>
                  </a:lnTo>
                  <a:lnTo>
                    <a:pt x="131292" y="19050"/>
                  </a:lnTo>
                  <a:lnTo>
                    <a:pt x="106248" y="0"/>
                  </a:lnTo>
                  <a:lnTo>
                    <a:pt x="102603" y="1244"/>
                  </a:lnTo>
                  <a:lnTo>
                    <a:pt x="71691" y="31915"/>
                  </a:lnTo>
                  <a:lnTo>
                    <a:pt x="71691" y="84582"/>
                  </a:lnTo>
                  <a:lnTo>
                    <a:pt x="71653" y="89585"/>
                  </a:lnTo>
                  <a:lnTo>
                    <a:pt x="71323" y="102628"/>
                  </a:lnTo>
                  <a:lnTo>
                    <a:pt x="67652" y="118643"/>
                  </a:lnTo>
                  <a:lnTo>
                    <a:pt x="51562" y="100241"/>
                  </a:lnTo>
                  <a:lnTo>
                    <a:pt x="45948" y="93776"/>
                  </a:lnTo>
                  <a:lnTo>
                    <a:pt x="38544" y="85229"/>
                  </a:lnTo>
                  <a:lnTo>
                    <a:pt x="64554" y="58432"/>
                  </a:lnTo>
                  <a:lnTo>
                    <a:pt x="69354" y="69240"/>
                  </a:lnTo>
                  <a:lnTo>
                    <a:pt x="71691" y="84582"/>
                  </a:lnTo>
                  <a:lnTo>
                    <a:pt x="71691" y="31915"/>
                  </a:lnTo>
                  <a:lnTo>
                    <a:pt x="42316" y="61036"/>
                  </a:lnTo>
                  <a:lnTo>
                    <a:pt x="15138" y="89585"/>
                  </a:lnTo>
                  <a:lnTo>
                    <a:pt x="114" y="129209"/>
                  </a:lnTo>
                  <a:lnTo>
                    <a:pt x="0" y="131699"/>
                  </a:lnTo>
                  <a:lnTo>
                    <a:pt x="3517" y="146558"/>
                  </a:lnTo>
                  <a:lnTo>
                    <a:pt x="12242" y="160909"/>
                  </a:lnTo>
                  <a:lnTo>
                    <a:pt x="18554" y="168173"/>
                  </a:lnTo>
                  <a:lnTo>
                    <a:pt x="25222" y="175158"/>
                  </a:lnTo>
                  <a:lnTo>
                    <a:pt x="76530" y="226593"/>
                  </a:lnTo>
                  <a:lnTo>
                    <a:pt x="127749" y="278091"/>
                  </a:lnTo>
                  <a:lnTo>
                    <a:pt x="163995" y="310248"/>
                  </a:lnTo>
                  <a:lnTo>
                    <a:pt x="200367" y="323278"/>
                  </a:lnTo>
                  <a:lnTo>
                    <a:pt x="229489" y="324485"/>
                  </a:lnTo>
                  <a:lnTo>
                    <a:pt x="269417" y="324332"/>
                  </a:lnTo>
                  <a:lnTo>
                    <a:pt x="276898" y="324472"/>
                  </a:lnTo>
                  <a:lnTo>
                    <a:pt x="278549" y="324307"/>
                  </a:lnTo>
                  <a:lnTo>
                    <a:pt x="285496" y="323634"/>
                  </a:lnTo>
                  <a:lnTo>
                    <a:pt x="292900" y="320662"/>
                  </a:lnTo>
                  <a:lnTo>
                    <a:pt x="299199" y="315747"/>
                  </a:lnTo>
                  <a:lnTo>
                    <a:pt x="302272" y="311861"/>
                  </a:lnTo>
                  <a:lnTo>
                    <a:pt x="304482" y="309067"/>
                  </a:lnTo>
                  <a:lnTo>
                    <a:pt x="310718" y="294017"/>
                  </a:lnTo>
                  <a:lnTo>
                    <a:pt x="310972" y="286486"/>
                  </a:lnTo>
                  <a:lnTo>
                    <a:pt x="311251" y="278066"/>
                  </a:lnTo>
                  <a:close/>
                </a:path>
              </a:pathLst>
            </a:custGeom>
            <a:solidFill>
              <a:srgbClr val="038E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3" name="object 23"/>
            <p:cNvGrpSpPr/>
            <p:nvPr/>
          </p:nvGrpSpPr>
          <p:grpSpPr>
            <a:xfrm>
              <a:off x="4776286" y="2618088"/>
              <a:ext cx="169769" cy="296396"/>
              <a:chOff x="3533524" y="2967166"/>
              <a:chExt cx="192405" cy="335915"/>
            </a:xfrm>
          </p:grpSpPr>
          <p:sp>
            <p:nvSpPr>
              <p:cNvPr id="24" name="object 24"/>
              <p:cNvSpPr/>
              <p:nvPr/>
            </p:nvSpPr>
            <p:spPr>
              <a:xfrm>
                <a:off x="3536699" y="3013849"/>
                <a:ext cx="17526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285750">
                    <a:moveTo>
                      <a:pt x="145922" y="0"/>
                    </a:moveTo>
                    <a:lnTo>
                      <a:pt x="140258" y="0"/>
                    </a:lnTo>
                    <a:lnTo>
                      <a:pt x="137960" y="2298"/>
                    </a:lnTo>
                    <a:lnTo>
                      <a:pt x="137966" y="185053"/>
                    </a:lnTo>
                    <a:lnTo>
                      <a:pt x="137336" y="194968"/>
                    </a:lnTo>
                    <a:lnTo>
                      <a:pt x="122161" y="233133"/>
                    </a:lnTo>
                    <a:lnTo>
                      <a:pt x="84805" y="248596"/>
                    </a:lnTo>
                    <a:lnTo>
                      <a:pt x="77119" y="248416"/>
                    </a:lnTo>
                    <a:lnTo>
                      <a:pt x="45642" y="223168"/>
                    </a:lnTo>
                    <a:lnTo>
                      <a:pt x="37985" y="180200"/>
                    </a:lnTo>
                    <a:lnTo>
                      <a:pt x="62356" y="180746"/>
                    </a:lnTo>
                    <a:lnTo>
                      <a:pt x="64173" y="179679"/>
                    </a:lnTo>
                    <a:lnTo>
                      <a:pt x="7848" y="98755"/>
                    </a:lnTo>
                    <a:lnTo>
                      <a:pt x="0" y="101434"/>
                    </a:lnTo>
                    <a:lnTo>
                      <a:pt x="0" y="172250"/>
                    </a:lnTo>
                    <a:lnTo>
                      <a:pt x="3697" y="213412"/>
                    </a:lnTo>
                    <a:lnTo>
                      <a:pt x="17640" y="250748"/>
                    </a:lnTo>
                    <a:lnTo>
                      <a:pt x="48679" y="278739"/>
                    </a:lnTo>
                    <a:lnTo>
                      <a:pt x="82130" y="285546"/>
                    </a:lnTo>
                    <a:lnTo>
                      <a:pt x="87528" y="285546"/>
                    </a:lnTo>
                    <a:lnTo>
                      <a:pt x="125852" y="275396"/>
                    </a:lnTo>
                    <a:lnTo>
                      <a:pt x="156678" y="249066"/>
                    </a:lnTo>
                    <a:lnTo>
                      <a:pt x="172148" y="211404"/>
                    </a:lnTo>
                    <a:lnTo>
                      <a:pt x="174905" y="175594"/>
                    </a:lnTo>
                    <a:lnTo>
                      <a:pt x="174701" y="3060"/>
                    </a:lnTo>
                    <a:lnTo>
                      <a:pt x="172402" y="761"/>
                    </a:lnTo>
                    <a:lnTo>
                      <a:pt x="166738" y="761"/>
                    </a:lnTo>
                    <a:lnTo>
                      <a:pt x="164439" y="3073"/>
                    </a:lnTo>
                    <a:lnTo>
                      <a:pt x="164650" y="175621"/>
                    </a:lnTo>
                    <a:lnTo>
                      <a:pt x="164450" y="186815"/>
                    </a:lnTo>
                    <a:lnTo>
                      <a:pt x="154351" y="233005"/>
                    </a:lnTo>
                    <a:lnTo>
                      <a:pt x="121153" y="266261"/>
                    </a:lnTo>
                    <a:lnTo>
                      <a:pt x="86994" y="275259"/>
                    </a:lnTo>
                    <a:lnTo>
                      <a:pt x="82130" y="275259"/>
                    </a:lnTo>
                    <a:lnTo>
                      <a:pt x="45182" y="265100"/>
                    </a:lnTo>
                    <a:lnTo>
                      <a:pt x="18409" y="228534"/>
                    </a:lnTo>
                    <a:lnTo>
                      <a:pt x="10375" y="177063"/>
                    </a:lnTo>
                    <a:lnTo>
                      <a:pt x="10248" y="118719"/>
                    </a:lnTo>
                    <a:lnTo>
                      <a:pt x="49860" y="170192"/>
                    </a:lnTo>
                    <a:lnTo>
                      <a:pt x="30911" y="169735"/>
                    </a:lnTo>
                    <a:lnTo>
                      <a:pt x="29489" y="170345"/>
                    </a:lnTo>
                    <a:lnTo>
                      <a:pt x="27495" y="172516"/>
                    </a:lnTo>
                    <a:lnTo>
                      <a:pt x="27000" y="173977"/>
                    </a:lnTo>
                    <a:lnTo>
                      <a:pt x="28993" y="191009"/>
                    </a:lnTo>
                    <a:lnTo>
                      <a:pt x="40246" y="236829"/>
                    </a:lnTo>
                    <a:lnTo>
                      <a:pt x="75768" y="258602"/>
                    </a:lnTo>
                    <a:lnTo>
                      <a:pt x="84943" y="258871"/>
                    </a:lnTo>
                    <a:lnTo>
                      <a:pt x="94564" y="257924"/>
                    </a:lnTo>
                    <a:lnTo>
                      <a:pt x="129463" y="240347"/>
                    </a:lnTo>
                    <a:lnTo>
                      <a:pt x="147517" y="196214"/>
                    </a:lnTo>
                    <a:lnTo>
                      <a:pt x="148382" y="175234"/>
                    </a:lnTo>
                    <a:lnTo>
                      <a:pt x="148221" y="2311"/>
                    </a:lnTo>
                    <a:lnTo>
                      <a:pt x="145922" y="0"/>
                    </a:lnTo>
                    <a:close/>
                  </a:path>
                </a:pathLst>
              </a:custGeom>
              <a:solidFill>
                <a:srgbClr val="6FC9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3536699" y="3013849"/>
                <a:ext cx="17526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285750">
                    <a:moveTo>
                      <a:pt x="82130" y="285546"/>
                    </a:moveTo>
                    <a:lnTo>
                      <a:pt x="39612" y="273733"/>
                    </a:lnTo>
                    <a:lnTo>
                      <a:pt x="8904" y="232421"/>
                    </a:lnTo>
                    <a:lnTo>
                      <a:pt x="1082" y="194729"/>
                    </a:lnTo>
                    <a:lnTo>
                      <a:pt x="0" y="172250"/>
                    </a:lnTo>
                    <a:lnTo>
                      <a:pt x="0" y="168795"/>
                    </a:lnTo>
                    <a:lnTo>
                      <a:pt x="0" y="103631"/>
                    </a:lnTo>
                    <a:lnTo>
                      <a:pt x="0" y="101434"/>
                    </a:lnTo>
                    <a:lnTo>
                      <a:pt x="1396" y="99479"/>
                    </a:lnTo>
                    <a:lnTo>
                      <a:pt x="3467" y="98767"/>
                    </a:lnTo>
                    <a:lnTo>
                      <a:pt x="5549" y="98056"/>
                    </a:lnTo>
                    <a:lnTo>
                      <a:pt x="7848" y="98755"/>
                    </a:lnTo>
                    <a:lnTo>
                      <a:pt x="9182" y="100495"/>
                    </a:lnTo>
                    <a:lnTo>
                      <a:pt x="64554" y="172440"/>
                    </a:lnTo>
                    <a:lnTo>
                      <a:pt x="65760" y="174015"/>
                    </a:lnTo>
                    <a:lnTo>
                      <a:pt x="65963" y="176136"/>
                    </a:lnTo>
                    <a:lnTo>
                      <a:pt x="65062" y="177914"/>
                    </a:lnTo>
                    <a:lnTo>
                      <a:pt x="64173" y="179679"/>
                    </a:lnTo>
                    <a:lnTo>
                      <a:pt x="62356" y="180746"/>
                    </a:lnTo>
                    <a:lnTo>
                      <a:pt x="60375" y="180733"/>
                    </a:lnTo>
                    <a:lnTo>
                      <a:pt x="37985" y="180200"/>
                    </a:lnTo>
                    <a:lnTo>
                      <a:pt x="40063" y="195913"/>
                    </a:lnTo>
                    <a:lnTo>
                      <a:pt x="52857" y="237756"/>
                    </a:lnTo>
                    <a:lnTo>
                      <a:pt x="84805" y="248596"/>
                    </a:lnTo>
                    <a:lnTo>
                      <a:pt x="92938" y="247776"/>
                    </a:lnTo>
                    <a:lnTo>
                      <a:pt x="126919" y="227356"/>
                    </a:lnTo>
                    <a:lnTo>
                      <a:pt x="137966" y="185053"/>
                    </a:lnTo>
                    <a:lnTo>
                      <a:pt x="138129" y="174969"/>
                    </a:lnTo>
                    <a:lnTo>
                      <a:pt x="138061" y="164884"/>
                    </a:lnTo>
                    <a:lnTo>
                      <a:pt x="137925" y="150947"/>
                    </a:lnTo>
                    <a:lnTo>
                      <a:pt x="137848" y="137164"/>
                    </a:lnTo>
                    <a:lnTo>
                      <a:pt x="137815" y="123627"/>
                    </a:lnTo>
                    <a:lnTo>
                      <a:pt x="137807" y="110426"/>
                    </a:lnTo>
                    <a:lnTo>
                      <a:pt x="137804" y="98844"/>
                    </a:lnTo>
                    <a:lnTo>
                      <a:pt x="137810" y="87263"/>
                    </a:lnTo>
                    <a:lnTo>
                      <a:pt x="137821" y="75684"/>
                    </a:lnTo>
                    <a:lnTo>
                      <a:pt x="137833" y="64109"/>
                    </a:lnTo>
                    <a:lnTo>
                      <a:pt x="137858" y="48437"/>
                    </a:lnTo>
                    <a:lnTo>
                      <a:pt x="137892" y="37604"/>
                    </a:lnTo>
                    <a:lnTo>
                      <a:pt x="137918" y="26779"/>
                    </a:lnTo>
                    <a:lnTo>
                      <a:pt x="137940" y="15956"/>
                    </a:lnTo>
                    <a:lnTo>
                      <a:pt x="137960" y="5130"/>
                    </a:lnTo>
                    <a:lnTo>
                      <a:pt x="137960" y="2298"/>
                    </a:lnTo>
                    <a:lnTo>
                      <a:pt x="140258" y="0"/>
                    </a:lnTo>
                    <a:lnTo>
                      <a:pt x="143090" y="0"/>
                    </a:lnTo>
                    <a:lnTo>
                      <a:pt x="145922" y="0"/>
                    </a:lnTo>
                    <a:lnTo>
                      <a:pt x="148221" y="2311"/>
                    </a:lnTo>
                    <a:lnTo>
                      <a:pt x="148208" y="5143"/>
                    </a:lnTo>
                    <a:lnTo>
                      <a:pt x="148189" y="15978"/>
                    </a:lnTo>
                    <a:lnTo>
                      <a:pt x="148169" y="26808"/>
                    </a:lnTo>
                    <a:lnTo>
                      <a:pt x="148146" y="37635"/>
                    </a:lnTo>
                    <a:lnTo>
                      <a:pt x="148120" y="48463"/>
                    </a:lnTo>
                    <a:lnTo>
                      <a:pt x="148094" y="64122"/>
                    </a:lnTo>
                    <a:lnTo>
                      <a:pt x="148076" y="75695"/>
                    </a:lnTo>
                    <a:lnTo>
                      <a:pt x="148062" y="87268"/>
                    </a:lnTo>
                    <a:lnTo>
                      <a:pt x="148058" y="98840"/>
                    </a:lnTo>
                    <a:lnTo>
                      <a:pt x="148069" y="110413"/>
                    </a:lnTo>
                    <a:lnTo>
                      <a:pt x="148074" y="123594"/>
                    </a:lnTo>
                    <a:lnTo>
                      <a:pt x="148104" y="137109"/>
                    </a:lnTo>
                    <a:lnTo>
                      <a:pt x="148176" y="150861"/>
                    </a:lnTo>
                    <a:lnTo>
                      <a:pt x="148310" y="164757"/>
                    </a:lnTo>
                    <a:lnTo>
                      <a:pt x="148382" y="175234"/>
                    </a:lnTo>
                    <a:lnTo>
                      <a:pt x="143536" y="216432"/>
                    </a:lnTo>
                    <a:lnTo>
                      <a:pt x="113676" y="251760"/>
                    </a:lnTo>
                    <a:lnTo>
                      <a:pt x="84943" y="258871"/>
                    </a:lnTo>
                    <a:lnTo>
                      <a:pt x="75768" y="258602"/>
                    </a:lnTo>
                    <a:lnTo>
                      <a:pt x="40246" y="236829"/>
                    </a:lnTo>
                    <a:lnTo>
                      <a:pt x="28993" y="191009"/>
                    </a:lnTo>
                    <a:lnTo>
                      <a:pt x="27000" y="173977"/>
                    </a:lnTo>
                    <a:lnTo>
                      <a:pt x="27495" y="172516"/>
                    </a:lnTo>
                    <a:lnTo>
                      <a:pt x="28486" y="171437"/>
                    </a:lnTo>
                    <a:lnTo>
                      <a:pt x="29489" y="170345"/>
                    </a:lnTo>
                    <a:lnTo>
                      <a:pt x="30911" y="169735"/>
                    </a:lnTo>
                    <a:lnTo>
                      <a:pt x="32372" y="169786"/>
                    </a:lnTo>
                    <a:lnTo>
                      <a:pt x="49860" y="170192"/>
                    </a:lnTo>
                    <a:lnTo>
                      <a:pt x="10248" y="118719"/>
                    </a:lnTo>
                    <a:lnTo>
                      <a:pt x="10248" y="168795"/>
                    </a:lnTo>
                    <a:lnTo>
                      <a:pt x="10248" y="172123"/>
                    </a:lnTo>
                    <a:lnTo>
                      <a:pt x="13652" y="210880"/>
                    </a:lnTo>
                    <a:lnTo>
                      <a:pt x="31825" y="253008"/>
                    </a:lnTo>
                    <a:lnTo>
                      <a:pt x="66719" y="273781"/>
                    </a:lnTo>
                    <a:lnTo>
                      <a:pt x="82130" y="275259"/>
                    </a:lnTo>
                    <a:lnTo>
                      <a:pt x="86994" y="275259"/>
                    </a:lnTo>
                    <a:lnTo>
                      <a:pt x="131741" y="259803"/>
                    </a:lnTo>
                    <a:lnTo>
                      <a:pt x="158923" y="221820"/>
                    </a:lnTo>
                    <a:lnTo>
                      <a:pt x="164650" y="175621"/>
                    </a:lnTo>
                    <a:lnTo>
                      <a:pt x="164566" y="164579"/>
                    </a:lnTo>
                    <a:lnTo>
                      <a:pt x="164447" y="150620"/>
                    </a:lnTo>
                    <a:lnTo>
                      <a:pt x="164382" y="136886"/>
                    </a:lnTo>
                    <a:lnTo>
                      <a:pt x="164355" y="123449"/>
                    </a:lnTo>
                    <a:lnTo>
                      <a:pt x="164350" y="110375"/>
                    </a:lnTo>
                    <a:lnTo>
                      <a:pt x="164340" y="98783"/>
                    </a:lnTo>
                    <a:lnTo>
                      <a:pt x="164401" y="48488"/>
                    </a:lnTo>
                    <a:lnTo>
                      <a:pt x="164432" y="36972"/>
                    </a:lnTo>
                    <a:lnTo>
                      <a:pt x="164449" y="26088"/>
                    </a:lnTo>
                    <a:lnTo>
                      <a:pt x="164451" y="15763"/>
                    </a:lnTo>
                    <a:lnTo>
                      <a:pt x="164439" y="5918"/>
                    </a:lnTo>
                    <a:lnTo>
                      <a:pt x="164439" y="3073"/>
                    </a:lnTo>
                    <a:lnTo>
                      <a:pt x="166738" y="761"/>
                    </a:lnTo>
                    <a:lnTo>
                      <a:pt x="169570" y="761"/>
                    </a:lnTo>
                    <a:lnTo>
                      <a:pt x="172402" y="761"/>
                    </a:lnTo>
                    <a:lnTo>
                      <a:pt x="174701" y="3060"/>
                    </a:lnTo>
                    <a:lnTo>
                      <a:pt x="174701" y="5892"/>
                    </a:lnTo>
                    <a:lnTo>
                      <a:pt x="174711" y="15754"/>
                    </a:lnTo>
                    <a:lnTo>
                      <a:pt x="174704" y="26093"/>
                    </a:lnTo>
                    <a:lnTo>
                      <a:pt x="174683" y="36987"/>
                    </a:lnTo>
                    <a:lnTo>
                      <a:pt x="174650" y="48513"/>
                    </a:lnTo>
                    <a:lnTo>
                      <a:pt x="174624" y="63995"/>
                    </a:lnTo>
                    <a:lnTo>
                      <a:pt x="174608" y="75594"/>
                    </a:lnTo>
                    <a:lnTo>
                      <a:pt x="174598" y="87190"/>
                    </a:lnTo>
                    <a:lnTo>
                      <a:pt x="174594" y="98783"/>
                    </a:lnTo>
                    <a:lnTo>
                      <a:pt x="174599" y="110375"/>
                    </a:lnTo>
                    <a:lnTo>
                      <a:pt x="174604" y="123422"/>
                    </a:lnTo>
                    <a:lnTo>
                      <a:pt x="174632" y="136834"/>
                    </a:lnTo>
                    <a:lnTo>
                      <a:pt x="174701" y="150539"/>
                    </a:lnTo>
                    <a:lnTo>
                      <a:pt x="174828" y="164464"/>
                    </a:lnTo>
                    <a:lnTo>
                      <a:pt x="174905" y="175594"/>
                    </a:lnTo>
                    <a:lnTo>
                      <a:pt x="168606" y="225210"/>
                    </a:lnTo>
                    <a:lnTo>
                      <a:pt x="148335" y="259029"/>
                    </a:lnTo>
                    <a:lnTo>
                      <a:pt x="112733" y="280821"/>
                    </a:lnTo>
                    <a:lnTo>
                      <a:pt x="87528" y="285546"/>
                    </a:lnTo>
                    <a:lnTo>
                      <a:pt x="82130" y="285546"/>
                    </a:lnTo>
                    <a:close/>
                  </a:path>
                </a:pathLst>
              </a:custGeom>
              <a:ln w="6350">
                <a:solidFill>
                  <a:srgbClr val="6FC9C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3665679" y="2970341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7150">
                    <a:moveTo>
                      <a:pt x="28473" y="0"/>
                    </a:moveTo>
                    <a:lnTo>
                      <a:pt x="17402" y="2239"/>
                    </a:lnTo>
                    <a:lnTo>
                      <a:pt x="8350" y="8343"/>
                    </a:lnTo>
                    <a:lnTo>
                      <a:pt x="2241" y="17391"/>
                    </a:lnTo>
                    <a:lnTo>
                      <a:pt x="0" y="28460"/>
                    </a:lnTo>
                    <a:lnTo>
                      <a:pt x="2241" y="39531"/>
                    </a:lnTo>
                    <a:lnTo>
                      <a:pt x="8350" y="48583"/>
                    </a:lnTo>
                    <a:lnTo>
                      <a:pt x="17402" y="54692"/>
                    </a:lnTo>
                    <a:lnTo>
                      <a:pt x="28473" y="56934"/>
                    </a:lnTo>
                    <a:lnTo>
                      <a:pt x="39544" y="54692"/>
                    </a:lnTo>
                    <a:lnTo>
                      <a:pt x="48596" y="48583"/>
                    </a:lnTo>
                    <a:lnTo>
                      <a:pt x="49775" y="46837"/>
                    </a:lnTo>
                    <a:lnTo>
                      <a:pt x="28473" y="46837"/>
                    </a:lnTo>
                    <a:lnTo>
                      <a:pt x="21326" y="45391"/>
                    </a:lnTo>
                    <a:lnTo>
                      <a:pt x="15484" y="41449"/>
                    </a:lnTo>
                    <a:lnTo>
                      <a:pt x="11542" y="35607"/>
                    </a:lnTo>
                    <a:lnTo>
                      <a:pt x="10096" y="28460"/>
                    </a:lnTo>
                    <a:lnTo>
                      <a:pt x="11542" y="21319"/>
                    </a:lnTo>
                    <a:lnTo>
                      <a:pt x="15484" y="15476"/>
                    </a:lnTo>
                    <a:lnTo>
                      <a:pt x="21326" y="11531"/>
                    </a:lnTo>
                    <a:lnTo>
                      <a:pt x="28473" y="10083"/>
                    </a:lnTo>
                    <a:lnTo>
                      <a:pt x="49771" y="10083"/>
                    </a:lnTo>
                    <a:lnTo>
                      <a:pt x="48596" y="8343"/>
                    </a:lnTo>
                    <a:lnTo>
                      <a:pt x="39544" y="2239"/>
                    </a:lnTo>
                    <a:lnTo>
                      <a:pt x="28473" y="0"/>
                    </a:lnTo>
                    <a:close/>
                  </a:path>
                  <a:path w="57150" h="57150">
                    <a:moveTo>
                      <a:pt x="49771" y="10083"/>
                    </a:moveTo>
                    <a:lnTo>
                      <a:pt x="28473" y="10083"/>
                    </a:lnTo>
                    <a:lnTo>
                      <a:pt x="35620" y="11531"/>
                    </a:lnTo>
                    <a:lnTo>
                      <a:pt x="41462" y="15476"/>
                    </a:lnTo>
                    <a:lnTo>
                      <a:pt x="45404" y="21319"/>
                    </a:lnTo>
                    <a:lnTo>
                      <a:pt x="46850" y="28460"/>
                    </a:lnTo>
                    <a:lnTo>
                      <a:pt x="45404" y="35607"/>
                    </a:lnTo>
                    <a:lnTo>
                      <a:pt x="41462" y="41449"/>
                    </a:lnTo>
                    <a:lnTo>
                      <a:pt x="35620" y="45391"/>
                    </a:lnTo>
                    <a:lnTo>
                      <a:pt x="28473" y="46837"/>
                    </a:lnTo>
                    <a:lnTo>
                      <a:pt x="49775" y="46837"/>
                    </a:lnTo>
                    <a:lnTo>
                      <a:pt x="54705" y="39531"/>
                    </a:lnTo>
                    <a:lnTo>
                      <a:pt x="56946" y="28460"/>
                    </a:lnTo>
                    <a:lnTo>
                      <a:pt x="54705" y="17391"/>
                    </a:lnTo>
                    <a:lnTo>
                      <a:pt x="49771" y="10083"/>
                    </a:lnTo>
                    <a:close/>
                  </a:path>
                </a:pathLst>
              </a:custGeom>
              <a:solidFill>
                <a:srgbClr val="6FC9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3665679" y="2970341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7150">
                    <a:moveTo>
                      <a:pt x="28473" y="56934"/>
                    </a:moveTo>
                    <a:lnTo>
                      <a:pt x="17402" y="54692"/>
                    </a:lnTo>
                    <a:lnTo>
                      <a:pt x="8350" y="48583"/>
                    </a:lnTo>
                    <a:lnTo>
                      <a:pt x="2241" y="39531"/>
                    </a:lnTo>
                    <a:lnTo>
                      <a:pt x="0" y="28460"/>
                    </a:lnTo>
                    <a:lnTo>
                      <a:pt x="2241" y="17391"/>
                    </a:lnTo>
                    <a:lnTo>
                      <a:pt x="8350" y="8343"/>
                    </a:lnTo>
                    <a:lnTo>
                      <a:pt x="17402" y="2239"/>
                    </a:lnTo>
                    <a:lnTo>
                      <a:pt x="28473" y="0"/>
                    </a:lnTo>
                    <a:lnTo>
                      <a:pt x="39544" y="2239"/>
                    </a:lnTo>
                    <a:lnTo>
                      <a:pt x="48596" y="8343"/>
                    </a:lnTo>
                    <a:lnTo>
                      <a:pt x="54705" y="17391"/>
                    </a:lnTo>
                    <a:lnTo>
                      <a:pt x="56946" y="28460"/>
                    </a:lnTo>
                    <a:lnTo>
                      <a:pt x="54705" y="39531"/>
                    </a:lnTo>
                    <a:lnTo>
                      <a:pt x="48596" y="48583"/>
                    </a:lnTo>
                    <a:lnTo>
                      <a:pt x="39544" y="54692"/>
                    </a:lnTo>
                    <a:lnTo>
                      <a:pt x="28473" y="56934"/>
                    </a:lnTo>
                    <a:close/>
                  </a:path>
                  <a:path w="57150" h="57150">
                    <a:moveTo>
                      <a:pt x="28473" y="10083"/>
                    </a:moveTo>
                    <a:lnTo>
                      <a:pt x="21326" y="11531"/>
                    </a:lnTo>
                    <a:lnTo>
                      <a:pt x="15484" y="15476"/>
                    </a:lnTo>
                    <a:lnTo>
                      <a:pt x="11542" y="21319"/>
                    </a:lnTo>
                    <a:lnTo>
                      <a:pt x="10096" y="28460"/>
                    </a:lnTo>
                    <a:lnTo>
                      <a:pt x="11542" y="35607"/>
                    </a:lnTo>
                    <a:lnTo>
                      <a:pt x="15484" y="41449"/>
                    </a:lnTo>
                    <a:lnTo>
                      <a:pt x="21326" y="45391"/>
                    </a:lnTo>
                    <a:lnTo>
                      <a:pt x="28473" y="46837"/>
                    </a:lnTo>
                    <a:lnTo>
                      <a:pt x="35620" y="45391"/>
                    </a:lnTo>
                    <a:lnTo>
                      <a:pt x="41462" y="41449"/>
                    </a:lnTo>
                    <a:lnTo>
                      <a:pt x="45404" y="35607"/>
                    </a:lnTo>
                    <a:lnTo>
                      <a:pt x="46850" y="28460"/>
                    </a:lnTo>
                    <a:lnTo>
                      <a:pt x="45404" y="21319"/>
                    </a:lnTo>
                    <a:lnTo>
                      <a:pt x="41462" y="15476"/>
                    </a:lnTo>
                    <a:lnTo>
                      <a:pt x="35620" y="11531"/>
                    </a:lnTo>
                    <a:lnTo>
                      <a:pt x="28473" y="10083"/>
                    </a:lnTo>
                    <a:close/>
                  </a:path>
                </a:pathLst>
              </a:custGeom>
              <a:ln w="6350">
                <a:solidFill>
                  <a:srgbClr val="6FC9C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8" name="object 28"/>
            <p:cNvGrpSpPr/>
            <p:nvPr/>
          </p:nvGrpSpPr>
          <p:grpSpPr>
            <a:xfrm>
              <a:off x="4688621" y="2061480"/>
              <a:ext cx="345141" cy="248771"/>
              <a:chOff x="3434170" y="2336344"/>
              <a:chExt cx="391160" cy="281940"/>
            </a:xfrm>
          </p:grpSpPr>
          <p:sp>
            <p:nvSpPr>
              <p:cNvPr id="29" name="object 29"/>
              <p:cNvSpPr/>
              <p:nvPr/>
            </p:nvSpPr>
            <p:spPr>
              <a:xfrm>
                <a:off x="3434169" y="2336355"/>
                <a:ext cx="391160" cy="281940"/>
              </a:xfrm>
              <a:custGeom>
                <a:avLst/>
                <a:gdLst/>
                <a:ahLst/>
                <a:cxnLst/>
                <a:rect l="l" t="t" r="r" b="b"/>
                <a:pathLst>
                  <a:path w="391160" h="281939">
                    <a:moveTo>
                      <a:pt x="390982" y="270179"/>
                    </a:moveTo>
                    <a:lnTo>
                      <a:pt x="387756" y="266954"/>
                    </a:lnTo>
                    <a:lnTo>
                      <a:pt x="359156" y="266954"/>
                    </a:lnTo>
                    <a:lnTo>
                      <a:pt x="359156" y="119367"/>
                    </a:lnTo>
                    <a:lnTo>
                      <a:pt x="358051" y="117221"/>
                    </a:lnTo>
                    <a:lnTo>
                      <a:pt x="344728" y="107518"/>
                    </a:lnTo>
                    <a:lnTo>
                      <a:pt x="344728" y="125349"/>
                    </a:lnTo>
                    <a:lnTo>
                      <a:pt x="344728" y="266954"/>
                    </a:lnTo>
                    <a:lnTo>
                      <a:pt x="46228" y="266954"/>
                    </a:lnTo>
                    <a:lnTo>
                      <a:pt x="46228" y="125349"/>
                    </a:lnTo>
                    <a:lnTo>
                      <a:pt x="195491" y="16573"/>
                    </a:lnTo>
                    <a:lnTo>
                      <a:pt x="344728" y="125349"/>
                    </a:lnTo>
                    <a:lnTo>
                      <a:pt x="344728" y="107518"/>
                    </a:lnTo>
                    <a:lnTo>
                      <a:pt x="197192" y="0"/>
                    </a:lnTo>
                    <a:lnTo>
                      <a:pt x="193776" y="0"/>
                    </a:lnTo>
                    <a:lnTo>
                      <a:pt x="32918" y="117221"/>
                    </a:lnTo>
                    <a:lnTo>
                      <a:pt x="31813" y="119367"/>
                    </a:lnTo>
                    <a:lnTo>
                      <a:pt x="31813" y="266954"/>
                    </a:lnTo>
                    <a:lnTo>
                      <a:pt x="3225" y="266954"/>
                    </a:lnTo>
                    <a:lnTo>
                      <a:pt x="0" y="270179"/>
                    </a:lnTo>
                    <a:lnTo>
                      <a:pt x="0" y="278142"/>
                    </a:lnTo>
                    <a:lnTo>
                      <a:pt x="3225" y="281368"/>
                    </a:lnTo>
                    <a:lnTo>
                      <a:pt x="35039" y="281368"/>
                    </a:lnTo>
                    <a:lnTo>
                      <a:pt x="43002" y="281368"/>
                    </a:lnTo>
                    <a:lnTo>
                      <a:pt x="387756" y="281368"/>
                    </a:lnTo>
                    <a:lnTo>
                      <a:pt x="390982" y="278142"/>
                    </a:lnTo>
                    <a:lnTo>
                      <a:pt x="390982" y="270179"/>
                    </a:lnTo>
                    <a:close/>
                  </a:path>
                </a:pathLst>
              </a:custGeom>
              <a:solidFill>
                <a:srgbClr val="F39A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3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465997" y="2430939"/>
                <a:ext cx="327324" cy="186772"/>
              </a:xfrm>
              <a:prstGeom prst="rect">
                <a:avLst/>
              </a:prstGeom>
            </p:spPr>
          </p:pic>
        </p:grpSp>
        <p:sp>
          <p:nvSpPr>
            <p:cNvPr id="31" name="object 31"/>
            <p:cNvSpPr/>
            <p:nvPr/>
          </p:nvSpPr>
          <p:spPr>
            <a:xfrm>
              <a:off x="4706566" y="3788188"/>
              <a:ext cx="309282" cy="298076"/>
            </a:xfrm>
            <a:custGeom>
              <a:avLst/>
              <a:gdLst/>
              <a:ahLst/>
              <a:cxnLst/>
              <a:rect l="l" t="t" r="r" b="b"/>
              <a:pathLst>
                <a:path w="350520" h="337820">
                  <a:moveTo>
                    <a:pt x="116525" y="195579"/>
                  </a:moveTo>
                  <a:lnTo>
                    <a:pt x="78349" y="195579"/>
                  </a:lnTo>
                  <a:lnTo>
                    <a:pt x="79784" y="196849"/>
                  </a:lnTo>
                  <a:lnTo>
                    <a:pt x="84814" y="204469"/>
                  </a:lnTo>
                  <a:lnTo>
                    <a:pt x="100315" y="228599"/>
                  </a:lnTo>
                  <a:lnTo>
                    <a:pt x="114487" y="253999"/>
                  </a:lnTo>
                  <a:lnTo>
                    <a:pt x="128098" y="279399"/>
                  </a:lnTo>
                  <a:lnTo>
                    <a:pt x="141913" y="304799"/>
                  </a:lnTo>
                  <a:lnTo>
                    <a:pt x="145565" y="311149"/>
                  </a:lnTo>
                  <a:lnTo>
                    <a:pt x="149150" y="317499"/>
                  </a:lnTo>
                  <a:lnTo>
                    <a:pt x="152666" y="325119"/>
                  </a:lnTo>
                  <a:lnTo>
                    <a:pt x="156111" y="331469"/>
                  </a:lnTo>
                  <a:lnTo>
                    <a:pt x="158562" y="336549"/>
                  </a:lnTo>
                  <a:lnTo>
                    <a:pt x="161966" y="337819"/>
                  </a:lnTo>
                  <a:lnTo>
                    <a:pt x="208372" y="337819"/>
                  </a:lnTo>
                  <a:lnTo>
                    <a:pt x="211039" y="334009"/>
                  </a:lnTo>
                  <a:lnTo>
                    <a:pt x="206368" y="325119"/>
                  </a:lnTo>
                  <a:lnTo>
                    <a:pt x="170285" y="325119"/>
                  </a:lnTo>
                  <a:lnTo>
                    <a:pt x="167529" y="323849"/>
                  </a:lnTo>
                  <a:lnTo>
                    <a:pt x="158755" y="306069"/>
                  </a:lnTo>
                  <a:lnTo>
                    <a:pt x="152038" y="294639"/>
                  </a:lnTo>
                  <a:lnTo>
                    <a:pt x="137900" y="267969"/>
                  </a:lnTo>
                  <a:lnTo>
                    <a:pt x="137811" y="266699"/>
                  </a:lnTo>
                  <a:lnTo>
                    <a:pt x="137303" y="264159"/>
                  </a:lnTo>
                  <a:lnTo>
                    <a:pt x="173392" y="264159"/>
                  </a:lnTo>
                  <a:lnTo>
                    <a:pt x="169230" y="256539"/>
                  </a:lnTo>
                  <a:lnTo>
                    <a:pt x="171422" y="256539"/>
                  </a:lnTo>
                  <a:lnTo>
                    <a:pt x="174755" y="251459"/>
                  </a:lnTo>
                  <a:lnTo>
                    <a:pt x="175721" y="250189"/>
                  </a:lnTo>
                  <a:lnTo>
                    <a:pt x="141883" y="250189"/>
                  </a:lnTo>
                  <a:lnTo>
                    <a:pt x="135110" y="248919"/>
                  </a:lnTo>
                  <a:lnTo>
                    <a:pt x="99393" y="200659"/>
                  </a:lnTo>
                  <a:lnTo>
                    <a:pt x="98987" y="199389"/>
                  </a:lnTo>
                  <a:lnTo>
                    <a:pt x="98174" y="198119"/>
                  </a:lnTo>
                  <a:lnTo>
                    <a:pt x="103330" y="196849"/>
                  </a:lnTo>
                  <a:lnTo>
                    <a:pt x="107902" y="196849"/>
                  </a:lnTo>
                  <a:lnTo>
                    <a:pt x="116525" y="195579"/>
                  </a:lnTo>
                  <a:close/>
                </a:path>
                <a:path w="350520" h="337820">
                  <a:moveTo>
                    <a:pt x="173392" y="264159"/>
                  </a:moveTo>
                  <a:lnTo>
                    <a:pt x="156454" y="264159"/>
                  </a:lnTo>
                  <a:lnTo>
                    <a:pt x="158397" y="265429"/>
                  </a:lnTo>
                  <a:lnTo>
                    <a:pt x="160264" y="269239"/>
                  </a:lnTo>
                  <a:lnTo>
                    <a:pt x="166453" y="280669"/>
                  </a:lnTo>
                  <a:lnTo>
                    <a:pt x="186680" y="317499"/>
                  </a:lnTo>
                  <a:lnTo>
                    <a:pt x="187861" y="320039"/>
                  </a:lnTo>
                  <a:lnTo>
                    <a:pt x="189830" y="323849"/>
                  </a:lnTo>
                  <a:lnTo>
                    <a:pt x="179263" y="323849"/>
                  </a:lnTo>
                  <a:lnTo>
                    <a:pt x="170285" y="325119"/>
                  </a:lnTo>
                  <a:lnTo>
                    <a:pt x="206368" y="325119"/>
                  </a:lnTo>
                  <a:lnTo>
                    <a:pt x="198361" y="309879"/>
                  </a:lnTo>
                  <a:lnTo>
                    <a:pt x="173392" y="264159"/>
                  </a:lnTo>
                  <a:close/>
                </a:path>
                <a:path w="350520" h="337820">
                  <a:moveTo>
                    <a:pt x="156454" y="264159"/>
                  </a:moveTo>
                  <a:lnTo>
                    <a:pt x="142814" y="264159"/>
                  </a:lnTo>
                  <a:lnTo>
                    <a:pt x="147628" y="265429"/>
                  </a:lnTo>
                  <a:lnTo>
                    <a:pt x="156454" y="264159"/>
                  </a:lnTo>
                  <a:close/>
                </a:path>
                <a:path w="350520" h="337820">
                  <a:moveTo>
                    <a:pt x="171422" y="256539"/>
                  </a:moveTo>
                  <a:lnTo>
                    <a:pt x="169230" y="256539"/>
                  </a:lnTo>
                  <a:lnTo>
                    <a:pt x="170589" y="257809"/>
                  </a:lnTo>
                  <a:lnTo>
                    <a:pt x="171422" y="256539"/>
                  </a:lnTo>
                  <a:close/>
                </a:path>
                <a:path w="350520" h="337820">
                  <a:moveTo>
                    <a:pt x="134736" y="195579"/>
                  </a:moveTo>
                  <a:lnTo>
                    <a:pt x="116525" y="195579"/>
                  </a:lnTo>
                  <a:lnTo>
                    <a:pt x="119154" y="196849"/>
                  </a:lnTo>
                  <a:lnTo>
                    <a:pt x="121301" y="200659"/>
                  </a:lnTo>
                  <a:lnTo>
                    <a:pt x="127651" y="212089"/>
                  </a:lnTo>
                  <a:lnTo>
                    <a:pt x="147831" y="246379"/>
                  </a:lnTo>
                  <a:lnTo>
                    <a:pt x="148466" y="247649"/>
                  </a:lnTo>
                  <a:lnTo>
                    <a:pt x="149507" y="250189"/>
                  </a:lnTo>
                  <a:lnTo>
                    <a:pt x="175721" y="250189"/>
                  </a:lnTo>
                  <a:lnTo>
                    <a:pt x="179583" y="245109"/>
                  </a:lnTo>
                  <a:lnTo>
                    <a:pt x="180343" y="243839"/>
                  </a:lnTo>
                  <a:lnTo>
                    <a:pt x="162449" y="243839"/>
                  </a:lnTo>
                  <a:lnTo>
                    <a:pt x="161204" y="241299"/>
                  </a:lnTo>
                  <a:lnTo>
                    <a:pt x="160188" y="238759"/>
                  </a:lnTo>
                  <a:lnTo>
                    <a:pt x="154054" y="231139"/>
                  </a:lnTo>
                  <a:lnTo>
                    <a:pt x="153990" y="224789"/>
                  </a:lnTo>
                  <a:lnTo>
                    <a:pt x="158715" y="218439"/>
                  </a:lnTo>
                  <a:lnTo>
                    <a:pt x="161707" y="213359"/>
                  </a:lnTo>
                  <a:lnTo>
                    <a:pt x="145710" y="213359"/>
                  </a:lnTo>
                  <a:lnTo>
                    <a:pt x="134736" y="195579"/>
                  </a:lnTo>
                  <a:close/>
                </a:path>
                <a:path w="350520" h="337820">
                  <a:moveTo>
                    <a:pt x="226507" y="168909"/>
                  </a:moveTo>
                  <a:lnTo>
                    <a:pt x="206810" y="168909"/>
                  </a:lnTo>
                  <a:lnTo>
                    <a:pt x="199114" y="184149"/>
                  </a:lnTo>
                  <a:lnTo>
                    <a:pt x="185115" y="209549"/>
                  </a:lnTo>
                  <a:lnTo>
                    <a:pt x="170873" y="232409"/>
                  </a:lnTo>
                  <a:lnTo>
                    <a:pt x="162449" y="243839"/>
                  </a:lnTo>
                  <a:lnTo>
                    <a:pt x="180343" y="243839"/>
                  </a:lnTo>
                  <a:lnTo>
                    <a:pt x="184140" y="237489"/>
                  </a:lnTo>
                  <a:lnTo>
                    <a:pt x="188535" y="229869"/>
                  </a:lnTo>
                  <a:lnTo>
                    <a:pt x="199922" y="210819"/>
                  </a:lnTo>
                  <a:lnTo>
                    <a:pt x="206918" y="199389"/>
                  </a:lnTo>
                  <a:lnTo>
                    <a:pt x="213838" y="186689"/>
                  </a:lnTo>
                  <a:lnTo>
                    <a:pt x="220653" y="175259"/>
                  </a:lnTo>
                  <a:lnTo>
                    <a:pt x="223282" y="170179"/>
                  </a:lnTo>
                  <a:lnTo>
                    <a:pt x="226507" y="168909"/>
                  </a:lnTo>
                  <a:close/>
                </a:path>
                <a:path w="350520" h="337820">
                  <a:moveTo>
                    <a:pt x="187836" y="170179"/>
                  </a:moveTo>
                  <a:lnTo>
                    <a:pt x="168989" y="170179"/>
                  </a:lnTo>
                  <a:lnTo>
                    <a:pt x="170424" y="171449"/>
                  </a:lnTo>
                  <a:lnTo>
                    <a:pt x="145710" y="213359"/>
                  </a:lnTo>
                  <a:lnTo>
                    <a:pt x="161707" y="213359"/>
                  </a:lnTo>
                  <a:lnTo>
                    <a:pt x="165447" y="207009"/>
                  </a:lnTo>
                  <a:lnTo>
                    <a:pt x="171828" y="196849"/>
                  </a:lnTo>
                  <a:lnTo>
                    <a:pt x="178074" y="185419"/>
                  </a:lnTo>
                  <a:lnTo>
                    <a:pt x="184407" y="175259"/>
                  </a:lnTo>
                  <a:lnTo>
                    <a:pt x="185715" y="172719"/>
                  </a:lnTo>
                  <a:lnTo>
                    <a:pt x="187836" y="170179"/>
                  </a:lnTo>
                  <a:close/>
                </a:path>
                <a:path w="350520" h="337820">
                  <a:moveTo>
                    <a:pt x="135309" y="0"/>
                  </a:moveTo>
                  <a:lnTo>
                    <a:pt x="75424" y="12699"/>
                  </a:lnTo>
                  <a:lnTo>
                    <a:pt x="25949" y="49529"/>
                  </a:lnTo>
                  <a:lnTo>
                    <a:pt x="6245" y="83819"/>
                  </a:lnTo>
                  <a:lnTo>
                    <a:pt x="0" y="126999"/>
                  </a:lnTo>
                  <a:lnTo>
                    <a:pt x="535" y="143509"/>
                  </a:lnTo>
                  <a:lnTo>
                    <a:pt x="7906" y="181609"/>
                  </a:lnTo>
                  <a:lnTo>
                    <a:pt x="25679" y="212089"/>
                  </a:lnTo>
                  <a:lnTo>
                    <a:pt x="33660" y="212089"/>
                  </a:lnTo>
                  <a:lnTo>
                    <a:pt x="42294" y="209549"/>
                  </a:lnTo>
                  <a:lnTo>
                    <a:pt x="48796" y="207009"/>
                  </a:lnTo>
                  <a:lnTo>
                    <a:pt x="55210" y="203199"/>
                  </a:lnTo>
                  <a:lnTo>
                    <a:pt x="61221" y="200659"/>
                  </a:lnTo>
                  <a:lnTo>
                    <a:pt x="31334" y="200659"/>
                  </a:lnTo>
                  <a:lnTo>
                    <a:pt x="28908" y="199389"/>
                  </a:lnTo>
                  <a:lnTo>
                    <a:pt x="26533" y="193039"/>
                  </a:lnTo>
                  <a:lnTo>
                    <a:pt x="20590" y="173989"/>
                  </a:lnTo>
                  <a:lnTo>
                    <a:pt x="16421" y="154939"/>
                  </a:lnTo>
                  <a:lnTo>
                    <a:pt x="14257" y="135889"/>
                  </a:lnTo>
                  <a:lnTo>
                    <a:pt x="14329" y="116839"/>
                  </a:lnTo>
                  <a:lnTo>
                    <a:pt x="14798" y="109219"/>
                  </a:lnTo>
                  <a:lnTo>
                    <a:pt x="16399" y="102869"/>
                  </a:lnTo>
                  <a:lnTo>
                    <a:pt x="17478" y="95249"/>
                  </a:lnTo>
                  <a:lnTo>
                    <a:pt x="36617" y="95249"/>
                  </a:lnTo>
                  <a:lnTo>
                    <a:pt x="32808" y="88899"/>
                  </a:lnTo>
                  <a:lnTo>
                    <a:pt x="27041" y="80009"/>
                  </a:lnTo>
                  <a:lnTo>
                    <a:pt x="25022" y="77469"/>
                  </a:lnTo>
                  <a:lnTo>
                    <a:pt x="25212" y="73659"/>
                  </a:lnTo>
                  <a:lnTo>
                    <a:pt x="32032" y="64769"/>
                  </a:lnTo>
                  <a:lnTo>
                    <a:pt x="36630" y="58419"/>
                  </a:lnTo>
                  <a:lnTo>
                    <a:pt x="44555" y="48259"/>
                  </a:lnTo>
                  <a:lnTo>
                    <a:pt x="48809" y="46989"/>
                  </a:lnTo>
                  <a:lnTo>
                    <a:pt x="266271" y="46989"/>
                  </a:lnTo>
                  <a:lnTo>
                    <a:pt x="260891" y="41909"/>
                  </a:lnTo>
                  <a:lnTo>
                    <a:pt x="248996" y="34289"/>
                  </a:lnTo>
                  <a:lnTo>
                    <a:pt x="89462" y="34289"/>
                  </a:lnTo>
                  <a:lnTo>
                    <a:pt x="81943" y="33019"/>
                  </a:lnTo>
                  <a:lnTo>
                    <a:pt x="70628" y="33019"/>
                  </a:lnTo>
                  <a:lnTo>
                    <a:pt x="70475" y="30479"/>
                  </a:lnTo>
                  <a:lnTo>
                    <a:pt x="101120" y="19049"/>
                  </a:lnTo>
                  <a:lnTo>
                    <a:pt x="116630" y="19049"/>
                  </a:lnTo>
                  <a:lnTo>
                    <a:pt x="115941" y="15239"/>
                  </a:lnTo>
                  <a:lnTo>
                    <a:pt x="119980" y="15239"/>
                  </a:lnTo>
                  <a:lnTo>
                    <a:pt x="123523" y="13969"/>
                  </a:lnTo>
                  <a:lnTo>
                    <a:pt x="210676" y="13969"/>
                  </a:lnTo>
                  <a:lnTo>
                    <a:pt x="181400" y="5079"/>
                  </a:lnTo>
                  <a:lnTo>
                    <a:pt x="135309" y="0"/>
                  </a:lnTo>
                  <a:close/>
                </a:path>
                <a:path w="350520" h="337820">
                  <a:moveTo>
                    <a:pt x="36617" y="95249"/>
                  </a:moveTo>
                  <a:lnTo>
                    <a:pt x="19790" y="95249"/>
                  </a:lnTo>
                  <a:lnTo>
                    <a:pt x="27859" y="107949"/>
                  </a:lnTo>
                  <a:lnTo>
                    <a:pt x="31868" y="114299"/>
                  </a:lnTo>
                  <a:lnTo>
                    <a:pt x="65256" y="142239"/>
                  </a:lnTo>
                  <a:lnTo>
                    <a:pt x="67935" y="143509"/>
                  </a:lnTo>
                  <a:lnTo>
                    <a:pt x="70615" y="143509"/>
                  </a:lnTo>
                  <a:lnTo>
                    <a:pt x="79137" y="146049"/>
                  </a:lnTo>
                  <a:lnTo>
                    <a:pt x="94832" y="175259"/>
                  </a:lnTo>
                  <a:lnTo>
                    <a:pt x="96599" y="182879"/>
                  </a:lnTo>
                  <a:lnTo>
                    <a:pt x="77689" y="182879"/>
                  </a:lnTo>
                  <a:lnTo>
                    <a:pt x="62431" y="185419"/>
                  </a:lnTo>
                  <a:lnTo>
                    <a:pt x="55174" y="187959"/>
                  </a:lnTo>
                  <a:lnTo>
                    <a:pt x="48174" y="190499"/>
                  </a:lnTo>
                  <a:lnTo>
                    <a:pt x="41037" y="195579"/>
                  </a:lnTo>
                  <a:lnTo>
                    <a:pt x="31334" y="200659"/>
                  </a:lnTo>
                  <a:lnTo>
                    <a:pt x="61221" y="200659"/>
                  </a:lnTo>
                  <a:lnTo>
                    <a:pt x="64227" y="199389"/>
                  </a:lnTo>
                  <a:lnTo>
                    <a:pt x="78349" y="195579"/>
                  </a:lnTo>
                  <a:lnTo>
                    <a:pt x="134736" y="195579"/>
                  </a:lnTo>
                  <a:lnTo>
                    <a:pt x="131600" y="190499"/>
                  </a:lnTo>
                  <a:lnTo>
                    <a:pt x="140948" y="185419"/>
                  </a:lnTo>
                  <a:lnTo>
                    <a:pt x="142380" y="184149"/>
                  </a:lnTo>
                  <a:lnTo>
                    <a:pt x="111776" y="184149"/>
                  </a:lnTo>
                  <a:lnTo>
                    <a:pt x="111344" y="182879"/>
                  </a:lnTo>
                  <a:lnTo>
                    <a:pt x="108105" y="171449"/>
                  </a:lnTo>
                  <a:lnTo>
                    <a:pt x="106632" y="165099"/>
                  </a:lnTo>
                  <a:lnTo>
                    <a:pt x="104803" y="158749"/>
                  </a:lnTo>
                  <a:lnTo>
                    <a:pt x="74463" y="130809"/>
                  </a:lnTo>
                  <a:lnTo>
                    <a:pt x="59350" y="126999"/>
                  </a:lnTo>
                  <a:lnTo>
                    <a:pt x="53699" y="123189"/>
                  </a:lnTo>
                  <a:lnTo>
                    <a:pt x="50003" y="116839"/>
                  </a:lnTo>
                  <a:lnTo>
                    <a:pt x="44236" y="107949"/>
                  </a:lnTo>
                  <a:lnTo>
                    <a:pt x="36617" y="95249"/>
                  </a:lnTo>
                  <a:close/>
                </a:path>
                <a:path w="350520" h="337820">
                  <a:moveTo>
                    <a:pt x="328514" y="154939"/>
                  </a:moveTo>
                  <a:lnTo>
                    <a:pt x="188471" y="154939"/>
                  </a:lnTo>
                  <a:lnTo>
                    <a:pt x="173262" y="156209"/>
                  </a:lnTo>
                  <a:lnTo>
                    <a:pt x="159074" y="158749"/>
                  </a:lnTo>
                  <a:lnTo>
                    <a:pt x="145862" y="163829"/>
                  </a:lnTo>
                  <a:lnTo>
                    <a:pt x="133582" y="172719"/>
                  </a:lnTo>
                  <a:lnTo>
                    <a:pt x="129200" y="176529"/>
                  </a:lnTo>
                  <a:lnTo>
                    <a:pt x="123041" y="179069"/>
                  </a:lnTo>
                  <a:lnTo>
                    <a:pt x="111776" y="184149"/>
                  </a:lnTo>
                  <a:lnTo>
                    <a:pt x="142380" y="184149"/>
                  </a:lnTo>
                  <a:lnTo>
                    <a:pt x="149538" y="177799"/>
                  </a:lnTo>
                  <a:lnTo>
                    <a:pt x="158506" y="172719"/>
                  </a:lnTo>
                  <a:lnTo>
                    <a:pt x="168989" y="170179"/>
                  </a:lnTo>
                  <a:lnTo>
                    <a:pt x="187836" y="170179"/>
                  </a:lnTo>
                  <a:lnTo>
                    <a:pt x="195164" y="168909"/>
                  </a:lnTo>
                  <a:lnTo>
                    <a:pt x="328336" y="168909"/>
                  </a:lnTo>
                  <a:lnTo>
                    <a:pt x="338091" y="166369"/>
                  </a:lnTo>
                  <a:lnTo>
                    <a:pt x="345408" y="161289"/>
                  </a:lnTo>
                  <a:lnTo>
                    <a:pt x="348238" y="156209"/>
                  </a:lnTo>
                  <a:lnTo>
                    <a:pt x="333949" y="156209"/>
                  </a:lnTo>
                  <a:lnTo>
                    <a:pt x="328514" y="154939"/>
                  </a:lnTo>
                  <a:close/>
                </a:path>
                <a:path w="350520" h="337820">
                  <a:moveTo>
                    <a:pt x="266271" y="46989"/>
                  </a:moveTo>
                  <a:lnTo>
                    <a:pt x="243335" y="46989"/>
                  </a:lnTo>
                  <a:lnTo>
                    <a:pt x="247081" y="48259"/>
                  </a:lnTo>
                  <a:lnTo>
                    <a:pt x="250726" y="50799"/>
                  </a:lnTo>
                  <a:lnTo>
                    <a:pt x="283270" y="81279"/>
                  </a:lnTo>
                  <a:lnTo>
                    <a:pt x="301631" y="104139"/>
                  </a:lnTo>
                  <a:lnTo>
                    <a:pt x="310886" y="115569"/>
                  </a:lnTo>
                  <a:lnTo>
                    <a:pt x="320589" y="126999"/>
                  </a:lnTo>
                  <a:lnTo>
                    <a:pt x="330952" y="137159"/>
                  </a:lnTo>
                  <a:lnTo>
                    <a:pt x="334343" y="140969"/>
                  </a:lnTo>
                  <a:lnTo>
                    <a:pt x="338509" y="144779"/>
                  </a:lnTo>
                  <a:lnTo>
                    <a:pt x="333949" y="156209"/>
                  </a:lnTo>
                  <a:lnTo>
                    <a:pt x="348238" y="156209"/>
                  </a:lnTo>
                  <a:lnTo>
                    <a:pt x="349653" y="153669"/>
                  </a:lnTo>
                  <a:lnTo>
                    <a:pt x="350193" y="144779"/>
                  </a:lnTo>
                  <a:lnTo>
                    <a:pt x="349609" y="139699"/>
                  </a:lnTo>
                  <a:lnTo>
                    <a:pt x="347729" y="135889"/>
                  </a:lnTo>
                  <a:lnTo>
                    <a:pt x="344846" y="133349"/>
                  </a:lnTo>
                  <a:lnTo>
                    <a:pt x="331415" y="118109"/>
                  </a:lnTo>
                  <a:lnTo>
                    <a:pt x="319038" y="102869"/>
                  </a:lnTo>
                  <a:lnTo>
                    <a:pt x="306982" y="87629"/>
                  </a:lnTo>
                  <a:lnTo>
                    <a:pt x="294516" y="73659"/>
                  </a:lnTo>
                  <a:lnTo>
                    <a:pt x="266271" y="46989"/>
                  </a:lnTo>
                  <a:close/>
                </a:path>
                <a:path w="350520" h="337820">
                  <a:moveTo>
                    <a:pt x="116630" y="19049"/>
                  </a:moveTo>
                  <a:lnTo>
                    <a:pt x="101120" y="19049"/>
                  </a:lnTo>
                  <a:lnTo>
                    <a:pt x="102276" y="21589"/>
                  </a:lnTo>
                  <a:lnTo>
                    <a:pt x="102911" y="22859"/>
                  </a:lnTo>
                  <a:lnTo>
                    <a:pt x="105438" y="31749"/>
                  </a:lnTo>
                  <a:lnTo>
                    <a:pt x="104283" y="33019"/>
                  </a:lnTo>
                  <a:lnTo>
                    <a:pt x="89462" y="34289"/>
                  </a:lnTo>
                  <a:lnTo>
                    <a:pt x="248996" y="34289"/>
                  </a:lnTo>
                  <a:lnTo>
                    <a:pt x="247013" y="33019"/>
                  </a:lnTo>
                  <a:lnTo>
                    <a:pt x="119154" y="33019"/>
                  </a:lnTo>
                  <a:lnTo>
                    <a:pt x="116630" y="19049"/>
                  </a:lnTo>
                  <a:close/>
                </a:path>
                <a:path w="350520" h="337820">
                  <a:moveTo>
                    <a:pt x="145672" y="13969"/>
                  </a:moveTo>
                  <a:lnTo>
                    <a:pt x="128222" y="13969"/>
                  </a:lnTo>
                  <a:lnTo>
                    <a:pt x="130216" y="15239"/>
                  </a:lnTo>
                  <a:lnTo>
                    <a:pt x="132413" y="21589"/>
                  </a:lnTo>
                  <a:lnTo>
                    <a:pt x="135245" y="26669"/>
                  </a:lnTo>
                  <a:lnTo>
                    <a:pt x="135334" y="33019"/>
                  </a:lnTo>
                  <a:lnTo>
                    <a:pt x="151539" y="33019"/>
                  </a:lnTo>
                  <a:lnTo>
                    <a:pt x="148098" y="26669"/>
                  </a:lnTo>
                  <a:lnTo>
                    <a:pt x="146624" y="20319"/>
                  </a:lnTo>
                  <a:lnTo>
                    <a:pt x="145672" y="13969"/>
                  </a:lnTo>
                  <a:close/>
                </a:path>
                <a:path w="350520" h="337820">
                  <a:moveTo>
                    <a:pt x="210676" y="13969"/>
                  </a:moveTo>
                  <a:lnTo>
                    <a:pt x="145672" y="13969"/>
                  </a:lnTo>
                  <a:lnTo>
                    <a:pt x="164508" y="15239"/>
                  </a:lnTo>
                  <a:lnTo>
                    <a:pt x="182700" y="19049"/>
                  </a:lnTo>
                  <a:lnTo>
                    <a:pt x="200495" y="24129"/>
                  </a:lnTo>
                  <a:lnTo>
                    <a:pt x="218138" y="31749"/>
                  </a:lnTo>
                  <a:lnTo>
                    <a:pt x="216005" y="33019"/>
                  </a:lnTo>
                  <a:lnTo>
                    <a:pt x="247013" y="33019"/>
                  </a:lnTo>
                  <a:lnTo>
                    <a:pt x="223223" y="17779"/>
                  </a:lnTo>
                  <a:lnTo>
                    <a:pt x="210676" y="13969"/>
                  </a:lnTo>
                  <a:close/>
                </a:path>
              </a:pathLst>
            </a:custGeom>
            <a:solidFill>
              <a:srgbClr val="98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87" name="object 87"/>
            <p:cNvGrpSpPr/>
            <p:nvPr/>
          </p:nvGrpSpPr>
          <p:grpSpPr>
            <a:xfrm>
              <a:off x="8416820" y="2373405"/>
              <a:ext cx="384361" cy="384361"/>
              <a:chOff x="7659462" y="2689858"/>
              <a:chExt cx="435609" cy="435609"/>
            </a:xfrm>
          </p:grpSpPr>
          <p:sp>
            <p:nvSpPr>
              <p:cNvPr id="88" name="object 88"/>
              <p:cNvSpPr/>
              <p:nvPr/>
            </p:nvSpPr>
            <p:spPr>
              <a:xfrm>
                <a:off x="7659462" y="2689858"/>
                <a:ext cx="435609" cy="435609"/>
              </a:xfrm>
              <a:custGeom>
                <a:avLst/>
                <a:gdLst/>
                <a:ahLst/>
                <a:cxnLst/>
                <a:rect l="l" t="t" r="r" b="b"/>
                <a:pathLst>
                  <a:path w="435609" h="435610">
                    <a:moveTo>
                      <a:pt x="217512" y="0"/>
                    </a:moveTo>
                    <a:lnTo>
                      <a:pt x="167795" y="5770"/>
                    </a:lnTo>
                    <a:lnTo>
                      <a:pt x="122072" y="22194"/>
                    </a:lnTo>
                    <a:lnTo>
                      <a:pt x="81677" y="47941"/>
                    </a:lnTo>
                    <a:lnTo>
                      <a:pt x="47941" y="81677"/>
                    </a:lnTo>
                    <a:lnTo>
                      <a:pt x="22194" y="122072"/>
                    </a:lnTo>
                    <a:lnTo>
                      <a:pt x="5770" y="167795"/>
                    </a:lnTo>
                    <a:lnTo>
                      <a:pt x="0" y="217512"/>
                    </a:lnTo>
                    <a:lnTo>
                      <a:pt x="5770" y="267231"/>
                    </a:lnTo>
                    <a:lnTo>
                      <a:pt x="22194" y="312955"/>
                    </a:lnTo>
                    <a:lnTo>
                      <a:pt x="47941" y="353353"/>
                    </a:lnTo>
                    <a:lnTo>
                      <a:pt x="81677" y="387092"/>
                    </a:lnTo>
                    <a:lnTo>
                      <a:pt x="122072" y="412841"/>
                    </a:lnTo>
                    <a:lnTo>
                      <a:pt x="167795" y="429267"/>
                    </a:lnTo>
                    <a:lnTo>
                      <a:pt x="217512" y="435038"/>
                    </a:lnTo>
                    <a:lnTo>
                      <a:pt x="267230" y="429267"/>
                    </a:lnTo>
                    <a:lnTo>
                      <a:pt x="312953" y="412841"/>
                    </a:lnTo>
                    <a:lnTo>
                      <a:pt x="353348" y="387092"/>
                    </a:lnTo>
                    <a:lnTo>
                      <a:pt x="387084" y="353353"/>
                    </a:lnTo>
                    <a:lnTo>
                      <a:pt x="412830" y="312955"/>
                    </a:lnTo>
                    <a:lnTo>
                      <a:pt x="429255" y="267231"/>
                    </a:lnTo>
                    <a:lnTo>
                      <a:pt x="435025" y="217512"/>
                    </a:lnTo>
                    <a:lnTo>
                      <a:pt x="429255" y="167795"/>
                    </a:lnTo>
                    <a:lnTo>
                      <a:pt x="412830" y="122072"/>
                    </a:lnTo>
                    <a:lnTo>
                      <a:pt x="387084" y="81677"/>
                    </a:lnTo>
                    <a:lnTo>
                      <a:pt x="353348" y="47941"/>
                    </a:lnTo>
                    <a:lnTo>
                      <a:pt x="312953" y="22194"/>
                    </a:lnTo>
                    <a:lnTo>
                      <a:pt x="267230" y="5770"/>
                    </a:lnTo>
                    <a:lnTo>
                      <a:pt x="217512" y="0"/>
                    </a:lnTo>
                    <a:close/>
                  </a:path>
                </a:pathLst>
              </a:custGeom>
              <a:solidFill>
                <a:srgbClr val="6FC9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9" name="object 8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776960" y="2807135"/>
                <a:ext cx="155106" cy="253225"/>
              </a:xfrm>
              <a:prstGeom prst="rect">
                <a:avLst/>
              </a:prstGeom>
            </p:spPr>
          </p:pic>
          <p:sp>
            <p:nvSpPr>
              <p:cNvPr id="90" name="object 90"/>
              <p:cNvSpPr/>
              <p:nvPr/>
            </p:nvSpPr>
            <p:spPr>
              <a:xfrm>
                <a:off x="7776960" y="2807135"/>
                <a:ext cx="155575" cy="253365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253364">
                    <a:moveTo>
                      <a:pt x="72834" y="253225"/>
                    </a:moveTo>
                    <a:lnTo>
                      <a:pt x="35127" y="242748"/>
                    </a:lnTo>
                    <a:lnTo>
                      <a:pt x="7897" y="206113"/>
                    </a:lnTo>
                    <a:lnTo>
                      <a:pt x="114" y="157302"/>
                    </a:lnTo>
                    <a:lnTo>
                      <a:pt x="0" y="152755"/>
                    </a:lnTo>
                    <a:lnTo>
                      <a:pt x="0" y="149694"/>
                    </a:lnTo>
                    <a:lnTo>
                      <a:pt x="0" y="91909"/>
                    </a:lnTo>
                    <a:lnTo>
                      <a:pt x="0" y="89954"/>
                    </a:lnTo>
                    <a:lnTo>
                      <a:pt x="1244" y="88226"/>
                    </a:lnTo>
                    <a:lnTo>
                      <a:pt x="3073" y="87591"/>
                    </a:lnTo>
                    <a:lnTo>
                      <a:pt x="4927" y="86956"/>
                    </a:lnTo>
                    <a:lnTo>
                      <a:pt x="6959" y="87579"/>
                    </a:lnTo>
                    <a:lnTo>
                      <a:pt x="8140" y="89128"/>
                    </a:lnTo>
                    <a:lnTo>
                      <a:pt x="57251" y="152920"/>
                    </a:lnTo>
                    <a:lnTo>
                      <a:pt x="58318" y="154317"/>
                    </a:lnTo>
                    <a:lnTo>
                      <a:pt x="58496" y="156197"/>
                    </a:lnTo>
                    <a:lnTo>
                      <a:pt x="57696" y="157772"/>
                    </a:lnTo>
                    <a:lnTo>
                      <a:pt x="56908" y="159346"/>
                    </a:lnTo>
                    <a:lnTo>
                      <a:pt x="55295" y="160286"/>
                    </a:lnTo>
                    <a:lnTo>
                      <a:pt x="53543" y="160274"/>
                    </a:lnTo>
                    <a:lnTo>
                      <a:pt x="33680" y="159804"/>
                    </a:lnTo>
                    <a:lnTo>
                      <a:pt x="35525" y="173740"/>
                    </a:lnTo>
                    <a:lnTo>
                      <a:pt x="46875" y="210845"/>
                    </a:lnTo>
                    <a:lnTo>
                      <a:pt x="75207" y="220459"/>
                    </a:lnTo>
                    <a:lnTo>
                      <a:pt x="82423" y="219735"/>
                    </a:lnTo>
                    <a:lnTo>
                      <a:pt x="116009" y="195673"/>
                    </a:lnTo>
                    <a:lnTo>
                      <a:pt x="122490" y="155165"/>
                    </a:lnTo>
                    <a:lnTo>
                      <a:pt x="122428" y="146227"/>
                    </a:lnTo>
                    <a:lnTo>
                      <a:pt x="122308" y="133866"/>
                    </a:lnTo>
                    <a:lnTo>
                      <a:pt x="122243" y="121640"/>
                    </a:lnTo>
                    <a:lnTo>
                      <a:pt x="122217" y="109633"/>
                    </a:lnTo>
                    <a:lnTo>
                      <a:pt x="122212" y="97929"/>
                    </a:lnTo>
                    <a:lnTo>
                      <a:pt x="122208" y="87659"/>
                    </a:lnTo>
                    <a:lnTo>
                      <a:pt x="122213" y="77389"/>
                    </a:lnTo>
                    <a:lnTo>
                      <a:pt x="122221" y="67120"/>
                    </a:lnTo>
                    <a:lnTo>
                      <a:pt x="122224" y="56857"/>
                    </a:lnTo>
                    <a:lnTo>
                      <a:pt x="122250" y="42964"/>
                    </a:lnTo>
                    <a:lnTo>
                      <a:pt x="122281" y="33352"/>
                    </a:lnTo>
                    <a:lnTo>
                      <a:pt x="122304" y="23752"/>
                    </a:lnTo>
                    <a:lnTo>
                      <a:pt x="122321" y="14156"/>
                    </a:lnTo>
                    <a:lnTo>
                      <a:pt x="122339" y="4559"/>
                    </a:lnTo>
                    <a:lnTo>
                      <a:pt x="122339" y="2044"/>
                    </a:lnTo>
                    <a:lnTo>
                      <a:pt x="124383" y="0"/>
                    </a:lnTo>
                    <a:lnTo>
                      <a:pt x="126885" y="0"/>
                    </a:lnTo>
                    <a:lnTo>
                      <a:pt x="129400" y="0"/>
                    </a:lnTo>
                    <a:lnTo>
                      <a:pt x="131445" y="2057"/>
                    </a:lnTo>
                    <a:lnTo>
                      <a:pt x="131432" y="4572"/>
                    </a:lnTo>
                    <a:lnTo>
                      <a:pt x="131413" y="14178"/>
                    </a:lnTo>
                    <a:lnTo>
                      <a:pt x="131394" y="23779"/>
                    </a:lnTo>
                    <a:lnTo>
                      <a:pt x="131312" y="67131"/>
                    </a:lnTo>
                    <a:lnTo>
                      <a:pt x="131294" y="87656"/>
                    </a:lnTo>
                    <a:lnTo>
                      <a:pt x="131305" y="97917"/>
                    </a:lnTo>
                    <a:lnTo>
                      <a:pt x="131310" y="109607"/>
                    </a:lnTo>
                    <a:lnTo>
                      <a:pt x="131337" y="121591"/>
                    </a:lnTo>
                    <a:lnTo>
                      <a:pt x="131401" y="133787"/>
                    </a:lnTo>
                    <a:lnTo>
                      <a:pt x="131521" y="146113"/>
                    </a:lnTo>
                    <a:lnTo>
                      <a:pt x="131586" y="155403"/>
                    </a:lnTo>
                    <a:lnTo>
                      <a:pt x="124074" y="199905"/>
                    </a:lnTo>
                    <a:lnTo>
                      <a:pt x="92608" y="226626"/>
                    </a:lnTo>
                    <a:lnTo>
                      <a:pt x="75326" y="229569"/>
                    </a:lnTo>
                    <a:lnTo>
                      <a:pt x="67190" y="229330"/>
                    </a:lnTo>
                    <a:lnTo>
                      <a:pt x="31465" y="199455"/>
                    </a:lnTo>
                    <a:lnTo>
                      <a:pt x="24079" y="155587"/>
                    </a:lnTo>
                    <a:lnTo>
                      <a:pt x="23939" y="154292"/>
                    </a:lnTo>
                    <a:lnTo>
                      <a:pt x="24384" y="152996"/>
                    </a:lnTo>
                    <a:lnTo>
                      <a:pt x="25260" y="152031"/>
                    </a:lnTo>
                    <a:lnTo>
                      <a:pt x="26149" y="151066"/>
                    </a:lnTo>
                    <a:lnTo>
                      <a:pt x="27419" y="150520"/>
                    </a:lnTo>
                    <a:lnTo>
                      <a:pt x="28702" y="150571"/>
                    </a:lnTo>
                    <a:lnTo>
                      <a:pt x="44221" y="150926"/>
                    </a:lnTo>
                    <a:lnTo>
                      <a:pt x="9093" y="105283"/>
                    </a:lnTo>
                    <a:lnTo>
                      <a:pt x="9093" y="149694"/>
                    </a:lnTo>
                    <a:lnTo>
                      <a:pt x="9093" y="152641"/>
                    </a:lnTo>
                    <a:lnTo>
                      <a:pt x="16326" y="202664"/>
                    </a:lnTo>
                    <a:lnTo>
                      <a:pt x="40066" y="235091"/>
                    </a:lnTo>
                    <a:lnTo>
                      <a:pt x="72834" y="244106"/>
                    </a:lnTo>
                    <a:lnTo>
                      <a:pt x="77152" y="244106"/>
                    </a:lnTo>
                    <a:lnTo>
                      <a:pt x="116826" y="230396"/>
                    </a:lnTo>
                    <a:lnTo>
                      <a:pt x="140928" y="196715"/>
                    </a:lnTo>
                    <a:lnTo>
                      <a:pt x="146013" y="155741"/>
                    </a:lnTo>
                    <a:lnTo>
                      <a:pt x="145935" y="145948"/>
                    </a:lnTo>
                    <a:lnTo>
                      <a:pt x="145830" y="133570"/>
                    </a:lnTo>
                    <a:lnTo>
                      <a:pt x="145773" y="121394"/>
                    </a:lnTo>
                    <a:lnTo>
                      <a:pt x="145749" y="109477"/>
                    </a:lnTo>
                    <a:lnTo>
                      <a:pt x="145745" y="97878"/>
                    </a:lnTo>
                    <a:lnTo>
                      <a:pt x="145734" y="87601"/>
                    </a:lnTo>
                    <a:lnTo>
                      <a:pt x="145738" y="77320"/>
                    </a:lnTo>
                    <a:lnTo>
                      <a:pt x="145752" y="67035"/>
                    </a:lnTo>
                    <a:lnTo>
                      <a:pt x="145770" y="56743"/>
                    </a:lnTo>
                    <a:lnTo>
                      <a:pt x="145783" y="43002"/>
                    </a:lnTo>
                    <a:lnTo>
                      <a:pt x="145814" y="32789"/>
                    </a:lnTo>
                    <a:lnTo>
                      <a:pt x="145830" y="23139"/>
                    </a:lnTo>
                    <a:lnTo>
                      <a:pt x="145833" y="13984"/>
                    </a:lnTo>
                    <a:lnTo>
                      <a:pt x="145821" y="5257"/>
                    </a:lnTo>
                    <a:lnTo>
                      <a:pt x="145821" y="2730"/>
                    </a:lnTo>
                    <a:lnTo>
                      <a:pt x="147866" y="685"/>
                    </a:lnTo>
                    <a:lnTo>
                      <a:pt x="150368" y="685"/>
                    </a:lnTo>
                    <a:lnTo>
                      <a:pt x="152882" y="685"/>
                    </a:lnTo>
                    <a:lnTo>
                      <a:pt x="154927" y="2717"/>
                    </a:lnTo>
                    <a:lnTo>
                      <a:pt x="154927" y="5232"/>
                    </a:lnTo>
                    <a:lnTo>
                      <a:pt x="154937" y="13975"/>
                    </a:lnTo>
                    <a:lnTo>
                      <a:pt x="154930" y="23144"/>
                    </a:lnTo>
                    <a:lnTo>
                      <a:pt x="154909" y="32805"/>
                    </a:lnTo>
                    <a:lnTo>
                      <a:pt x="154876" y="43027"/>
                    </a:lnTo>
                    <a:lnTo>
                      <a:pt x="154851" y="56756"/>
                    </a:lnTo>
                    <a:lnTo>
                      <a:pt x="154841" y="67041"/>
                    </a:lnTo>
                    <a:lnTo>
                      <a:pt x="154835" y="77322"/>
                    </a:lnTo>
                    <a:lnTo>
                      <a:pt x="154833" y="87601"/>
                    </a:lnTo>
                    <a:lnTo>
                      <a:pt x="154838" y="97878"/>
                    </a:lnTo>
                    <a:lnTo>
                      <a:pt x="154843" y="109452"/>
                    </a:lnTo>
                    <a:lnTo>
                      <a:pt x="154868" y="121348"/>
                    </a:lnTo>
                    <a:lnTo>
                      <a:pt x="154929" y="133501"/>
                    </a:lnTo>
                    <a:lnTo>
                      <a:pt x="155041" y="145846"/>
                    </a:lnTo>
                    <a:lnTo>
                      <a:pt x="155106" y="155718"/>
                    </a:lnTo>
                    <a:lnTo>
                      <a:pt x="149522" y="199722"/>
                    </a:lnTo>
                    <a:lnTo>
                      <a:pt x="122221" y="237733"/>
                    </a:lnTo>
                    <a:lnTo>
                      <a:pt x="82435" y="252831"/>
                    </a:lnTo>
                    <a:lnTo>
                      <a:pt x="77622" y="253225"/>
                    </a:lnTo>
                    <a:lnTo>
                      <a:pt x="72834" y="253225"/>
                    </a:lnTo>
                    <a:close/>
                  </a:path>
                </a:pathLst>
              </a:custGeom>
              <a:ln w="31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1"/>
              <p:cNvSpPr/>
              <p:nvPr/>
            </p:nvSpPr>
            <p:spPr>
              <a:xfrm>
                <a:off x="7891341" y="2768560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247" y="0"/>
                    </a:moveTo>
                    <a:lnTo>
                      <a:pt x="15430" y="1985"/>
                    </a:lnTo>
                    <a:lnTo>
                      <a:pt x="7404" y="7397"/>
                    </a:lnTo>
                    <a:lnTo>
                      <a:pt x="1987" y="15419"/>
                    </a:lnTo>
                    <a:lnTo>
                      <a:pt x="0" y="25234"/>
                    </a:lnTo>
                    <a:lnTo>
                      <a:pt x="1987" y="35052"/>
                    </a:lnTo>
                    <a:lnTo>
                      <a:pt x="7404" y="43078"/>
                    </a:lnTo>
                    <a:lnTo>
                      <a:pt x="15430" y="48494"/>
                    </a:lnTo>
                    <a:lnTo>
                      <a:pt x="25247" y="50482"/>
                    </a:lnTo>
                    <a:lnTo>
                      <a:pt x="35064" y="48494"/>
                    </a:lnTo>
                    <a:lnTo>
                      <a:pt x="43091" y="43078"/>
                    </a:lnTo>
                    <a:lnTo>
                      <a:pt x="44136" y="41529"/>
                    </a:lnTo>
                    <a:lnTo>
                      <a:pt x="16256" y="41529"/>
                    </a:lnTo>
                    <a:lnTo>
                      <a:pt x="8953" y="34226"/>
                    </a:lnTo>
                    <a:lnTo>
                      <a:pt x="8953" y="16256"/>
                    </a:lnTo>
                    <a:lnTo>
                      <a:pt x="16256" y="8940"/>
                    </a:lnTo>
                    <a:lnTo>
                      <a:pt x="44132" y="8940"/>
                    </a:lnTo>
                    <a:lnTo>
                      <a:pt x="43091" y="7397"/>
                    </a:lnTo>
                    <a:lnTo>
                      <a:pt x="35064" y="1985"/>
                    </a:lnTo>
                    <a:lnTo>
                      <a:pt x="25247" y="0"/>
                    </a:lnTo>
                    <a:close/>
                  </a:path>
                  <a:path w="50800" h="50800">
                    <a:moveTo>
                      <a:pt x="44132" y="8940"/>
                    </a:moveTo>
                    <a:lnTo>
                      <a:pt x="34239" y="8940"/>
                    </a:lnTo>
                    <a:lnTo>
                      <a:pt x="41541" y="16256"/>
                    </a:lnTo>
                    <a:lnTo>
                      <a:pt x="41541" y="34226"/>
                    </a:lnTo>
                    <a:lnTo>
                      <a:pt x="34239" y="41529"/>
                    </a:lnTo>
                    <a:lnTo>
                      <a:pt x="44136" y="41529"/>
                    </a:lnTo>
                    <a:lnTo>
                      <a:pt x="48507" y="35052"/>
                    </a:lnTo>
                    <a:lnTo>
                      <a:pt x="50495" y="25234"/>
                    </a:lnTo>
                    <a:lnTo>
                      <a:pt x="48507" y="15419"/>
                    </a:lnTo>
                    <a:lnTo>
                      <a:pt x="44132" y="89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92"/>
              <p:cNvSpPr/>
              <p:nvPr/>
            </p:nvSpPr>
            <p:spPr>
              <a:xfrm>
                <a:off x="7891341" y="2768560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247" y="8940"/>
                    </a:moveTo>
                    <a:lnTo>
                      <a:pt x="16256" y="8940"/>
                    </a:lnTo>
                    <a:lnTo>
                      <a:pt x="8953" y="16256"/>
                    </a:lnTo>
                    <a:lnTo>
                      <a:pt x="8953" y="25234"/>
                    </a:lnTo>
                    <a:lnTo>
                      <a:pt x="8953" y="34226"/>
                    </a:lnTo>
                    <a:lnTo>
                      <a:pt x="16256" y="41529"/>
                    </a:lnTo>
                    <a:lnTo>
                      <a:pt x="25247" y="41529"/>
                    </a:lnTo>
                    <a:lnTo>
                      <a:pt x="34239" y="41529"/>
                    </a:lnTo>
                    <a:lnTo>
                      <a:pt x="41541" y="34226"/>
                    </a:lnTo>
                    <a:lnTo>
                      <a:pt x="41541" y="25234"/>
                    </a:lnTo>
                    <a:lnTo>
                      <a:pt x="41541" y="16256"/>
                    </a:lnTo>
                    <a:lnTo>
                      <a:pt x="34239" y="8940"/>
                    </a:lnTo>
                    <a:lnTo>
                      <a:pt x="25247" y="8940"/>
                    </a:lnTo>
                    <a:close/>
                  </a:path>
                  <a:path w="50800" h="50800">
                    <a:moveTo>
                      <a:pt x="25247" y="50482"/>
                    </a:moveTo>
                    <a:lnTo>
                      <a:pt x="15430" y="48494"/>
                    </a:lnTo>
                    <a:lnTo>
                      <a:pt x="7404" y="43078"/>
                    </a:lnTo>
                    <a:lnTo>
                      <a:pt x="1987" y="35052"/>
                    </a:lnTo>
                    <a:lnTo>
                      <a:pt x="0" y="25234"/>
                    </a:lnTo>
                    <a:lnTo>
                      <a:pt x="1987" y="15419"/>
                    </a:lnTo>
                    <a:lnTo>
                      <a:pt x="7404" y="7397"/>
                    </a:lnTo>
                    <a:lnTo>
                      <a:pt x="15430" y="1985"/>
                    </a:lnTo>
                    <a:lnTo>
                      <a:pt x="25247" y="0"/>
                    </a:lnTo>
                    <a:lnTo>
                      <a:pt x="35064" y="1985"/>
                    </a:lnTo>
                    <a:lnTo>
                      <a:pt x="43091" y="7397"/>
                    </a:lnTo>
                    <a:lnTo>
                      <a:pt x="48507" y="15419"/>
                    </a:lnTo>
                    <a:lnTo>
                      <a:pt x="50495" y="25234"/>
                    </a:lnTo>
                    <a:lnTo>
                      <a:pt x="48507" y="35052"/>
                    </a:lnTo>
                    <a:lnTo>
                      <a:pt x="43091" y="43078"/>
                    </a:lnTo>
                    <a:lnTo>
                      <a:pt x="35064" y="48494"/>
                    </a:lnTo>
                    <a:lnTo>
                      <a:pt x="25247" y="50482"/>
                    </a:lnTo>
                    <a:close/>
                  </a:path>
                </a:pathLst>
              </a:custGeom>
              <a:ln w="31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93" name="object 9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081" y="3067070"/>
              <a:ext cx="383846" cy="383857"/>
            </a:xfrm>
            <a:prstGeom prst="rect">
              <a:avLst/>
            </a:prstGeom>
          </p:spPr>
        </p:pic>
        <p:grpSp>
          <p:nvGrpSpPr>
            <p:cNvPr id="94" name="object 94"/>
            <p:cNvGrpSpPr/>
            <p:nvPr/>
          </p:nvGrpSpPr>
          <p:grpSpPr>
            <a:xfrm>
              <a:off x="8416818" y="3738701"/>
              <a:ext cx="384361" cy="384361"/>
              <a:chOff x="7659460" y="4237194"/>
              <a:chExt cx="435609" cy="435609"/>
            </a:xfrm>
          </p:grpSpPr>
          <p:sp>
            <p:nvSpPr>
              <p:cNvPr id="95" name="object 95"/>
              <p:cNvSpPr/>
              <p:nvPr/>
            </p:nvSpPr>
            <p:spPr>
              <a:xfrm>
                <a:off x="7659460" y="4237194"/>
                <a:ext cx="435609" cy="435609"/>
              </a:xfrm>
              <a:custGeom>
                <a:avLst/>
                <a:gdLst/>
                <a:ahLst/>
                <a:cxnLst/>
                <a:rect l="l" t="t" r="r" b="b"/>
                <a:pathLst>
                  <a:path w="435609" h="435610">
                    <a:moveTo>
                      <a:pt x="217512" y="0"/>
                    </a:moveTo>
                    <a:lnTo>
                      <a:pt x="167795" y="5770"/>
                    </a:lnTo>
                    <a:lnTo>
                      <a:pt x="122072" y="22195"/>
                    </a:lnTo>
                    <a:lnTo>
                      <a:pt x="81677" y="47942"/>
                    </a:lnTo>
                    <a:lnTo>
                      <a:pt x="47941" y="81679"/>
                    </a:lnTo>
                    <a:lnTo>
                      <a:pt x="22194" y="122077"/>
                    </a:lnTo>
                    <a:lnTo>
                      <a:pt x="5770" y="167803"/>
                    </a:lnTo>
                    <a:lnTo>
                      <a:pt x="0" y="217525"/>
                    </a:lnTo>
                    <a:lnTo>
                      <a:pt x="5770" y="267243"/>
                    </a:lnTo>
                    <a:lnTo>
                      <a:pt x="22194" y="312965"/>
                    </a:lnTo>
                    <a:lnTo>
                      <a:pt x="47941" y="353360"/>
                    </a:lnTo>
                    <a:lnTo>
                      <a:pt x="81677" y="387097"/>
                    </a:lnTo>
                    <a:lnTo>
                      <a:pt x="122072" y="412843"/>
                    </a:lnTo>
                    <a:lnTo>
                      <a:pt x="167795" y="429267"/>
                    </a:lnTo>
                    <a:lnTo>
                      <a:pt x="217512" y="435038"/>
                    </a:lnTo>
                    <a:lnTo>
                      <a:pt x="267230" y="429267"/>
                    </a:lnTo>
                    <a:lnTo>
                      <a:pt x="312953" y="412843"/>
                    </a:lnTo>
                    <a:lnTo>
                      <a:pt x="353348" y="387097"/>
                    </a:lnTo>
                    <a:lnTo>
                      <a:pt x="387084" y="353360"/>
                    </a:lnTo>
                    <a:lnTo>
                      <a:pt x="412830" y="312965"/>
                    </a:lnTo>
                    <a:lnTo>
                      <a:pt x="429255" y="267243"/>
                    </a:lnTo>
                    <a:lnTo>
                      <a:pt x="435025" y="217525"/>
                    </a:lnTo>
                    <a:lnTo>
                      <a:pt x="429255" y="167803"/>
                    </a:lnTo>
                    <a:lnTo>
                      <a:pt x="412830" y="122077"/>
                    </a:lnTo>
                    <a:lnTo>
                      <a:pt x="387084" y="81679"/>
                    </a:lnTo>
                    <a:lnTo>
                      <a:pt x="353348" y="47942"/>
                    </a:lnTo>
                    <a:lnTo>
                      <a:pt x="312953" y="22195"/>
                    </a:lnTo>
                    <a:lnTo>
                      <a:pt x="267230" y="5770"/>
                    </a:lnTo>
                    <a:lnTo>
                      <a:pt x="217512" y="0"/>
                    </a:lnTo>
                    <a:close/>
                  </a:path>
                </a:pathLst>
              </a:custGeom>
              <a:solidFill>
                <a:srgbClr val="038E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96"/>
              <p:cNvSpPr/>
              <p:nvPr/>
            </p:nvSpPr>
            <p:spPr>
              <a:xfrm>
                <a:off x="7735138" y="4295914"/>
                <a:ext cx="277495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77495" h="289560">
                    <a:moveTo>
                      <a:pt x="33185" y="212813"/>
                    </a:moveTo>
                    <a:lnTo>
                      <a:pt x="30708" y="211099"/>
                    </a:lnTo>
                    <a:lnTo>
                      <a:pt x="23507" y="210921"/>
                    </a:lnTo>
                    <a:lnTo>
                      <a:pt x="16344" y="210985"/>
                    </a:lnTo>
                    <a:lnTo>
                      <a:pt x="9639" y="210934"/>
                    </a:lnTo>
                    <a:lnTo>
                      <a:pt x="2565" y="211074"/>
                    </a:lnTo>
                    <a:lnTo>
                      <a:pt x="203" y="213067"/>
                    </a:lnTo>
                    <a:lnTo>
                      <a:pt x="177" y="220446"/>
                    </a:lnTo>
                    <a:lnTo>
                      <a:pt x="2692" y="222377"/>
                    </a:lnTo>
                    <a:lnTo>
                      <a:pt x="13246" y="222554"/>
                    </a:lnTo>
                    <a:lnTo>
                      <a:pt x="20180" y="222592"/>
                    </a:lnTo>
                    <a:lnTo>
                      <a:pt x="30670" y="222338"/>
                    </a:lnTo>
                    <a:lnTo>
                      <a:pt x="33159" y="220446"/>
                    </a:lnTo>
                    <a:lnTo>
                      <a:pt x="33185" y="212813"/>
                    </a:lnTo>
                    <a:close/>
                  </a:path>
                  <a:path w="277495" h="289560">
                    <a:moveTo>
                      <a:pt x="66535" y="253428"/>
                    </a:moveTo>
                    <a:lnTo>
                      <a:pt x="66471" y="246443"/>
                    </a:lnTo>
                    <a:lnTo>
                      <a:pt x="64236" y="244525"/>
                    </a:lnTo>
                    <a:lnTo>
                      <a:pt x="33299" y="244449"/>
                    </a:lnTo>
                    <a:lnTo>
                      <a:pt x="2400" y="244525"/>
                    </a:lnTo>
                    <a:lnTo>
                      <a:pt x="114" y="246507"/>
                    </a:lnTo>
                    <a:lnTo>
                      <a:pt x="152" y="253453"/>
                    </a:lnTo>
                    <a:lnTo>
                      <a:pt x="2463" y="255498"/>
                    </a:lnTo>
                    <a:lnTo>
                      <a:pt x="64274" y="255498"/>
                    </a:lnTo>
                    <a:lnTo>
                      <a:pt x="66535" y="253428"/>
                    </a:lnTo>
                    <a:close/>
                  </a:path>
                  <a:path w="277495" h="289560">
                    <a:moveTo>
                      <a:pt x="110896" y="279171"/>
                    </a:moveTo>
                    <a:lnTo>
                      <a:pt x="108458" y="277609"/>
                    </a:lnTo>
                    <a:lnTo>
                      <a:pt x="55676" y="277596"/>
                    </a:lnTo>
                    <a:lnTo>
                      <a:pt x="2781" y="277698"/>
                    </a:lnTo>
                    <a:lnTo>
                      <a:pt x="355" y="279552"/>
                    </a:lnTo>
                    <a:lnTo>
                      <a:pt x="101" y="287045"/>
                    </a:lnTo>
                    <a:lnTo>
                      <a:pt x="2552" y="288861"/>
                    </a:lnTo>
                    <a:lnTo>
                      <a:pt x="10287" y="289052"/>
                    </a:lnTo>
                    <a:lnTo>
                      <a:pt x="108305" y="289039"/>
                    </a:lnTo>
                    <a:lnTo>
                      <a:pt x="110820" y="287566"/>
                    </a:lnTo>
                    <a:lnTo>
                      <a:pt x="110896" y="279171"/>
                    </a:lnTo>
                    <a:close/>
                  </a:path>
                  <a:path w="277495" h="289560">
                    <a:moveTo>
                      <a:pt x="277266" y="247675"/>
                    </a:moveTo>
                    <a:lnTo>
                      <a:pt x="276288" y="244678"/>
                    </a:lnTo>
                    <a:lnTo>
                      <a:pt x="276212" y="244436"/>
                    </a:lnTo>
                    <a:lnTo>
                      <a:pt x="272770" y="233984"/>
                    </a:lnTo>
                    <a:lnTo>
                      <a:pt x="266192" y="225615"/>
                    </a:lnTo>
                    <a:lnTo>
                      <a:pt x="266192" y="255257"/>
                    </a:lnTo>
                    <a:lnTo>
                      <a:pt x="264020" y="265468"/>
                    </a:lnTo>
                    <a:lnTo>
                      <a:pt x="259549" y="272453"/>
                    </a:lnTo>
                    <a:lnTo>
                      <a:pt x="252552" y="276453"/>
                    </a:lnTo>
                    <a:lnTo>
                      <a:pt x="242836" y="277723"/>
                    </a:lnTo>
                    <a:lnTo>
                      <a:pt x="218541" y="277634"/>
                    </a:lnTo>
                    <a:lnTo>
                      <a:pt x="206400" y="277634"/>
                    </a:lnTo>
                    <a:lnTo>
                      <a:pt x="161721" y="271741"/>
                    </a:lnTo>
                    <a:lnTo>
                      <a:pt x="126276" y="244373"/>
                    </a:lnTo>
                    <a:lnTo>
                      <a:pt x="49936" y="167538"/>
                    </a:lnTo>
                    <a:lnTo>
                      <a:pt x="21526" y="138722"/>
                    </a:lnTo>
                    <a:lnTo>
                      <a:pt x="11468" y="110134"/>
                    </a:lnTo>
                    <a:lnTo>
                      <a:pt x="15671" y="95783"/>
                    </a:lnTo>
                    <a:lnTo>
                      <a:pt x="25806" y="83527"/>
                    </a:lnTo>
                    <a:lnTo>
                      <a:pt x="27444" y="85280"/>
                    </a:lnTo>
                    <a:lnTo>
                      <a:pt x="29171" y="86995"/>
                    </a:lnTo>
                    <a:lnTo>
                      <a:pt x="89763" y="156629"/>
                    </a:lnTo>
                    <a:lnTo>
                      <a:pt x="150545" y="226072"/>
                    </a:lnTo>
                    <a:lnTo>
                      <a:pt x="180149" y="253111"/>
                    </a:lnTo>
                    <a:lnTo>
                      <a:pt x="187960" y="255498"/>
                    </a:lnTo>
                    <a:lnTo>
                      <a:pt x="212293" y="255193"/>
                    </a:lnTo>
                    <a:lnTo>
                      <a:pt x="231444" y="255193"/>
                    </a:lnTo>
                    <a:lnTo>
                      <a:pt x="258851" y="255257"/>
                    </a:lnTo>
                    <a:lnTo>
                      <a:pt x="266192" y="255257"/>
                    </a:lnTo>
                    <a:lnTo>
                      <a:pt x="266192" y="225615"/>
                    </a:lnTo>
                    <a:lnTo>
                      <a:pt x="265772" y="225082"/>
                    </a:lnTo>
                    <a:lnTo>
                      <a:pt x="265772" y="244436"/>
                    </a:lnTo>
                    <a:lnTo>
                      <a:pt x="227711" y="244373"/>
                    </a:lnTo>
                    <a:lnTo>
                      <a:pt x="212864" y="244386"/>
                    </a:lnTo>
                    <a:lnTo>
                      <a:pt x="190563" y="244678"/>
                    </a:lnTo>
                    <a:lnTo>
                      <a:pt x="184099" y="242722"/>
                    </a:lnTo>
                    <a:lnTo>
                      <a:pt x="156044" y="215900"/>
                    </a:lnTo>
                    <a:lnTo>
                      <a:pt x="104228" y="156540"/>
                    </a:lnTo>
                    <a:lnTo>
                      <a:pt x="93992" y="144780"/>
                    </a:lnTo>
                    <a:lnTo>
                      <a:pt x="70319" y="117690"/>
                    </a:lnTo>
                    <a:lnTo>
                      <a:pt x="70129" y="116230"/>
                    </a:lnTo>
                    <a:lnTo>
                      <a:pt x="70065" y="114769"/>
                    </a:lnTo>
                    <a:lnTo>
                      <a:pt x="70967" y="111175"/>
                    </a:lnTo>
                    <a:lnTo>
                      <a:pt x="72186" y="105676"/>
                    </a:lnTo>
                    <a:lnTo>
                      <a:pt x="73418" y="100114"/>
                    </a:lnTo>
                    <a:lnTo>
                      <a:pt x="74879" y="89433"/>
                    </a:lnTo>
                    <a:lnTo>
                      <a:pt x="74993" y="86169"/>
                    </a:lnTo>
                    <a:lnTo>
                      <a:pt x="75171" y="77736"/>
                    </a:lnTo>
                    <a:lnTo>
                      <a:pt x="73736" y="66459"/>
                    </a:lnTo>
                    <a:lnTo>
                      <a:pt x="72224" y="60325"/>
                    </a:lnTo>
                    <a:lnTo>
                      <a:pt x="70396" y="54190"/>
                    </a:lnTo>
                    <a:lnTo>
                      <a:pt x="69697" y="52044"/>
                    </a:lnTo>
                    <a:lnTo>
                      <a:pt x="68440" y="48120"/>
                    </a:lnTo>
                    <a:lnTo>
                      <a:pt x="66497" y="41935"/>
                    </a:lnTo>
                    <a:lnTo>
                      <a:pt x="95529" y="12636"/>
                    </a:lnTo>
                    <a:lnTo>
                      <a:pt x="97485" y="9702"/>
                    </a:lnTo>
                    <a:lnTo>
                      <a:pt x="102768" y="13373"/>
                    </a:lnTo>
                    <a:lnTo>
                      <a:pt x="104940" y="15938"/>
                    </a:lnTo>
                    <a:lnTo>
                      <a:pt x="107251" y="21602"/>
                    </a:lnTo>
                    <a:lnTo>
                      <a:pt x="107111" y="25196"/>
                    </a:lnTo>
                    <a:lnTo>
                      <a:pt x="107721" y="28511"/>
                    </a:lnTo>
                    <a:lnTo>
                      <a:pt x="133248" y="61671"/>
                    </a:lnTo>
                    <a:lnTo>
                      <a:pt x="156946" y="65608"/>
                    </a:lnTo>
                    <a:lnTo>
                      <a:pt x="165519" y="65290"/>
                    </a:lnTo>
                    <a:lnTo>
                      <a:pt x="174015" y="64300"/>
                    </a:lnTo>
                    <a:lnTo>
                      <a:pt x="182460" y="62674"/>
                    </a:lnTo>
                    <a:lnTo>
                      <a:pt x="185877" y="61887"/>
                    </a:lnTo>
                    <a:lnTo>
                      <a:pt x="187947" y="62725"/>
                    </a:lnTo>
                    <a:lnTo>
                      <a:pt x="193916" y="72986"/>
                    </a:lnTo>
                    <a:lnTo>
                      <a:pt x="194957" y="80670"/>
                    </a:lnTo>
                    <a:lnTo>
                      <a:pt x="193636" y="89369"/>
                    </a:lnTo>
                    <a:lnTo>
                      <a:pt x="172008" y="89369"/>
                    </a:lnTo>
                    <a:lnTo>
                      <a:pt x="159067" y="89433"/>
                    </a:lnTo>
                    <a:lnTo>
                      <a:pt x="156629" y="91097"/>
                    </a:lnTo>
                    <a:lnTo>
                      <a:pt x="156349" y="98818"/>
                    </a:lnTo>
                    <a:lnTo>
                      <a:pt x="159181" y="100799"/>
                    </a:lnTo>
                    <a:lnTo>
                      <a:pt x="171564" y="100914"/>
                    </a:lnTo>
                    <a:lnTo>
                      <a:pt x="193154" y="100901"/>
                    </a:lnTo>
                    <a:lnTo>
                      <a:pt x="191604" y="116230"/>
                    </a:lnTo>
                    <a:lnTo>
                      <a:pt x="190525" y="116725"/>
                    </a:lnTo>
                    <a:lnTo>
                      <a:pt x="190106" y="117068"/>
                    </a:lnTo>
                    <a:lnTo>
                      <a:pt x="159181" y="117309"/>
                    </a:lnTo>
                    <a:lnTo>
                      <a:pt x="156425" y="118960"/>
                    </a:lnTo>
                    <a:lnTo>
                      <a:pt x="156489" y="123012"/>
                    </a:lnTo>
                    <a:lnTo>
                      <a:pt x="156578" y="127012"/>
                    </a:lnTo>
                    <a:lnTo>
                      <a:pt x="159232" y="128562"/>
                    </a:lnTo>
                    <a:lnTo>
                      <a:pt x="166217" y="128600"/>
                    </a:lnTo>
                    <a:lnTo>
                      <a:pt x="189699" y="128600"/>
                    </a:lnTo>
                    <a:lnTo>
                      <a:pt x="189699" y="144945"/>
                    </a:lnTo>
                    <a:lnTo>
                      <a:pt x="183705" y="144945"/>
                    </a:lnTo>
                    <a:lnTo>
                      <a:pt x="178346" y="144919"/>
                    </a:lnTo>
                    <a:lnTo>
                      <a:pt x="169151" y="144970"/>
                    </a:lnTo>
                    <a:lnTo>
                      <a:pt x="165303" y="144780"/>
                    </a:lnTo>
                    <a:lnTo>
                      <a:pt x="158229" y="145605"/>
                    </a:lnTo>
                    <a:lnTo>
                      <a:pt x="156273" y="147942"/>
                    </a:lnTo>
                    <a:lnTo>
                      <a:pt x="156832" y="154368"/>
                    </a:lnTo>
                    <a:lnTo>
                      <a:pt x="158813" y="156184"/>
                    </a:lnTo>
                    <a:lnTo>
                      <a:pt x="163461" y="156629"/>
                    </a:lnTo>
                    <a:lnTo>
                      <a:pt x="165049" y="156540"/>
                    </a:lnTo>
                    <a:lnTo>
                      <a:pt x="189598" y="156540"/>
                    </a:lnTo>
                    <a:lnTo>
                      <a:pt x="190004" y="158432"/>
                    </a:lnTo>
                    <a:lnTo>
                      <a:pt x="190360" y="159702"/>
                    </a:lnTo>
                    <a:lnTo>
                      <a:pt x="190525" y="160997"/>
                    </a:lnTo>
                    <a:lnTo>
                      <a:pt x="208940" y="196951"/>
                    </a:lnTo>
                    <a:lnTo>
                      <a:pt x="236791" y="216052"/>
                    </a:lnTo>
                    <a:lnTo>
                      <a:pt x="242252" y="219684"/>
                    </a:lnTo>
                    <a:lnTo>
                      <a:pt x="248119" y="223761"/>
                    </a:lnTo>
                    <a:lnTo>
                      <a:pt x="253758" y="228307"/>
                    </a:lnTo>
                    <a:lnTo>
                      <a:pt x="261581" y="235877"/>
                    </a:lnTo>
                    <a:lnTo>
                      <a:pt x="263004" y="239814"/>
                    </a:lnTo>
                    <a:lnTo>
                      <a:pt x="265772" y="244436"/>
                    </a:lnTo>
                    <a:lnTo>
                      <a:pt x="265772" y="225082"/>
                    </a:lnTo>
                    <a:lnTo>
                      <a:pt x="263372" y="222021"/>
                    </a:lnTo>
                    <a:lnTo>
                      <a:pt x="257810" y="217474"/>
                    </a:lnTo>
                    <a:lnTo>
                      <a:pt x="251904" y="213296"/>
                    </a:lnTo>
                    <a:lnTo>
                      <a:pt x="239788" y="205282"/>
                    </a:lnTo>
                    <a:lnTo>
                      <a:pt x="232956" y="200571"/>
                    </a:lnTo>
                    <a:lnTo>
                      <a:pt x="202018" y="164223"/>
                    </a:lnTo>
                    <a:lnTo>
                      <a:pt x="201345" y="156540"/>
                    </a:lnTo>
                    <a:lnTo>
                      <a:pt x="201041" y="153098"/>
                    </a:lnTo>
                    <a:lnTo>
                      <a:pt x="201371" y="144970"/>
                    </a:lnTo>
                    <a:lnTo>
                      <a:pt x="201561" y="140322"/>
                    </a:lnTo>
                    <a:lnTo>
                      <a:pt x="202450" y="127012"/>
                    </a:lnTo>
                    <a:lnTo>
                      <a:pt x="203327" y="114769"/>
                    </a:lnTo>
                    <a:lnTo>
                      <a:pt x="203962" y="103073"/>
                    </a:lnTo>
                    <a:lnTo>
                      <a:pt x="204050" y="100876"/>
                    </a:lnTo>
                    <a:lnTo>
                      <a:pt x="204228" y="95427"/>
                    </a:lnTo>
                    <a:lnTo>
                      <a:pt x="204292" y="89369"/>
                    </a:lnTo>
                    <a:lnTo>
                      <a:pt x="204203" y="83527"/>
                    </a:lnTo>
                    <a:lnTo>
                      <a:pt x="197383" y="59055"/>
                    </a:lnTo>
                    <a:lnTo>
                      <a:pt x="194691" y="54698"/>
                    </a:lnTo>
                    <a:lnTo>
                      <a:pt x="192024" y="50368"/>
                    </a:lnTo>
                    <a:lnTo>
                      <a:pt x="188912" y="49834"/>
                    </a:lnTo>
                    <a:lnTo>
                      <a:pt x="185127" y="50876"/>
                    </a:lnTo>
                    <a:lnTo>
                      <a:pt x="176415" y="52908"/>
                    </a:lnTo>
                    <a:lnTo>
                      <a:pt x="167614" y="54190"/>
                    </a:lnTo>
                    <a:lnTo>
                      <a:pt x="158737" y="54698"/>
                    </a:lnTo>
                    <a:lnTo>
                      <a:pt x="149758" y="54368"/>
                    </a:lnTo>
                    <a:lnTo>
                      <a:pt x="118529" y="26962"/>
                    </a:lnTo>
                    <a:lnTo>
                      <a:pt x="117538" y="20281"/>
                    </a:lnTo>
                    <a:lnTo>
                      <a:pt x="115747" y="9702"/>
                    </a:lnTo>
                    <a:lnTo>
                      <a:pt x="115277" y="7010"/>
                    </a:lnTo>
                    <a:lnTo>
                      <a:pt x="108343" y="749"/>
                    </a:lnTo>
                    <a:lnTo>
                      <a:pt x="94665" y="0"/>
                    </a:lnTo>
                    <a:lnTo>
                      <a:pt x="91414" y="1104"/>
                    </a:lnTo>
                    <a:lnTo>
                      <a:pt x="63969" y="28333"/>
                    </a:lnTo>
                    <a:lnTo>
                      <a:pt x="63969" y="75793"/>
                    </a:lnTo>
                    <a:lnTo>
                      <a:pt x="63576" y="91414"/>
                    </a:lnTo>
                    <a:lnTo>
                      <a:pt x="60286" y="105676"/>
                    </a:lnTo>
                    <a:lnTo>
                      <a:pt x="40957" y="83527"/>
                    </a:lnTo>
                    <a:lnTo>
                      <a:pt x="34366" y="75920"/>
                    </a:lnTo>
                    <a:lnTo>
                      <a:pt x="57531" y="52044"/>
                    </a:lnTo>
                    <a:lnTo>
                      <a:pt x="61823" y="61671"/>
                    </a:lnTo>
                    <a:lnTo>
                      <a:pt x="63969" y="75793"/>
                    </a:lnTo>
                    <a:lnTo>
                      <a:pt x="63969" y="28333"/>
                    </a:lnTo>
                    <a:lnTo>
                      <a:pt x="15684" y="76530"/>
                    </a:lnTo>
                    <a:lnTo>
                      <a:pt x="25" y="116230"/>
                    </a:lnTo>
                    <a:lnTo>
                      <a:pt x="0" y="117157"/>
                    </a:lnTo>
                    <a:lnTo>
                      <a:pt x="3175" y="130530"/>
                    </a:lnTo>
                    <a:lnTo>
                      <a:pt x="10934" y="143319"/>
                    </a:lnTo>
                    <a:lnTo>
                      <a:pt x="16573" y="149796"/>
                    </a:lnTo>
                    <a:lnTo>
                      <a:pt x="22504" y="156019"/>
                    </a:lnTo>
                    <a:lnTo>
                      <a:pt x="113817" y="247688"/>
                    </a:lnTo>
                    <a:lnTo>
                      <a:pt x="124117" y="258089"/>
                    </a:lnTo>
                    <a:lnTo>
                      <a:pt x="158623" y="282803"/>
                    </a:lnTo>
                    <a:lnTo>
                      <a:pt x="197523" y="289001"/>
                    </a:lnTo>
                    <a:lnTo>
                      <a:pt x="204444" y="289013"/>
                    </a:lnTo>
                    <a:lnTo>
                      <a:pt x="239852" y="288886"/>
                    </a:lnTo>
                    <a:lnTo>
                      <a:pt x="246608" y="289013"/>
                    </a:lnTo>
                    <a:lnTo>
                      <a:pt x="248221" y="288861"/>
                    </a:lnTo>
                    <a:lnTo>
                      <a:pt x="254330" y="288264"/>
                    </a:lnTo>
                    <a:lnTo>
                      <a:pt x="260934" y="285610"/>
                    </a:lnTo>
                    <a:lnTo>
                      <a:pt x="266534" y="281228"/>
                    </a:lnTo>
                    <a:lnTo>
                      <a:pt x="269265" y="277774"/>
                    </a:lnTo>
                    <a:lnTo>
                      <a:pt x="271233" y="275285"/>
                    </a:lnTo>
                    <a:lnTo>
                      <a:pt x="276796" y="261874"/>
                    </a:lnTo>
                    <a:lnTo>
                      <a:pt x="277025" y="255181"/>
                    </a:lnTo>
                    <a:lnTo>
                      <a:pt x="277266" y="24767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7" name="object 97"/>
            <p:cNvGrpSpPr/>
            <p:nvPr/>
          </p:nvGrpSpPr>
          <p:grpSpPr>
            <a:xfrm>
              <a:off x="8418590" y="986118"/>
              <a:ext cx="382681" cy="382681"/>
              <a:chOff x="7661468" y="1117600"/>
              <a:chExt cx="433705" cy="433705"/>
            </a:xfrm>
          </p:grpSpPr>
          <p:sp>
            <p:nvSpPr>
              <p:cNvPr id="98" name="object 98"/>
              <p:cNvSpPr/>
              <p:nvPr/>
            </p:nvSpPr>
            <p:spPr>
              <a:xfrm>
                <a:off x="7661468" y="1117600"/>
                <a:ext cx="433705" cy="433705"/>
              </a:xfrm>
              <a:custGeom>
                <a:avLst/>
                <a:gdLst/>
                <a:ahLst/>
                <a:cxnLst/>
                <a:rect l="l" t="t" r="r" b="b"/>
                <a:pathLst>
                  <a:path w="433704" h="433705">
                    <a:moveTo>
                      <a:pt x="216585" y="0"/>
                    </a:moveTo>
                    <a:lnTo>
                      <a:pt x="167079" y="5745"/>
                    </a:lnTo>
                    <a:lnTo>
                      <a:pt x="121551" y="22099"/>
                    </a:lnTo>
                    <a:lnTo>
                      <a:pt x="81328" y="47736"/>
                    </a:lnTo>
                    <a:lnTo>
                      <a:pt x="47736" y="81328"/>
                    </a:lnTo>
                    <a:lnTo>
                      <a:pt x="22099" y="121551"/>
                    </a:lnTo>
                    <a:lnTo>
                      <a:pt x="5745" y="167079"/>
                    </a:lnTo>
                    <a:lnTo>
                      <a:pt x="0" y="216585"/>
                    </a:lnTo>
                    <a:lnTo>
                      <a:pt x="5745" y="266092"/>
                    </a:lnTo>
                    <a:lnTo>
                      <a:pt x="22099" y="311620"/>
                    </a:lnTo>
                    <a:lnTo>
                      <a:pt x="47736" y="351843"/>
                    </a:lnTo>
                    <a:lnTo>
                      <a:pt x="81328" y="385435"/>
                    </a:lnTo>
                    <a:lnTo>
                      <a:pt x="121551" y="411071"/>
                    </a:lnTo>
                    <a:lnTo>
                      <a:pt x="167079" y="427425"/>
                    </a:lnTo>
                    <a:lnTo>
                      <a:pt x="216585" y="433171"/>
                    </a:lnTo>
                    <a:lnTo>
                      <a:pt x="266092" y="427425"/>
                    </a:lnTo>
                    <a:lnTo>
                      <a:pt x="311620" y="411071"/>
                    </a:lnTo>
                    <a:lnTo>
                      <a:pt x="351843" y="385435"/>
                    </a:lnTo>
                    <a:lnTo>
                      <a:pt x="385435" y="351843"/>
                    </a:lnTo>
                    <a:lnTo>
                      <a:pt x="411071" y="311620"/>
                    </a:lnTo>
                    <a:lnTo>
                      <a:pt x="427425" y="266092"/>
                    </a:lnTo>
                    <a:lnTo>
                      <a:pt x="433171" y="216585"/>
                    </a:lnTo>
                    <a:lnTo>
                      <a:pt x="427425" y="167079"/>
                    </a:lnTo>
                    <a:lnTo>
                      <a:pt x="411071" y="121551"/>
                    </a:lnTo>
                    <a:lnTo>
                      <a:pt x="385435" y="81328"/>
                    </a:lnTo>
                    <a:lnTo>
                      <a:pt x="351843" y="47736"/>
                    </a:lnTo>
                    <a:lnTo>
                      <a:pt x="311620" y="22099"/>
                    </a:lnTo>
                    <a:lnTo>
                      <a:pt x="266092" y="5745"/>
                    </a:lnTo>
                    <a:lnTo>
                      <a:pt x="216585" y="0"/>
                    </a:lnTo>
                    <a:close/>
                  </a:path>
                </a:pathLst>
              </a:custGeom>
              <a:solidFill>
                <a:srgbClr val="F39A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9"/>
              <p:cNvSpPr/>
              <p:nvPr/>
            </p:nvSpPr>
            <p:spPr>
              <a:xfrm>
                <a:off x="7716952" y="1208493"/>
                <a:ext cx="319405" cy="229870"/>
              </a:xfrm>
              <a:custGeom>
                <a:avLst/>
                <a:gdLst/>
                <a:ahLst/>
                <a:cxnLst/>
                <a:rect l="l" t="t" r="r" b="b"/>
                <a:pathLst>
                  <a:path w="319404" h="229869">
                    <a:moveTo>
                      <a:pt x="318808" y="220306"/>
                    </a:moveTo>
                    <a:lnTo>
                      <a:pt x="316179" y="217665"/>
                    </a:lnTo>
                    <a:lnTo>
                      <a:pt x="292862" y="217665"/>
                    </a:lnTo>
                    <a:lnTo>
                      <a:pt x="292862" y="97332"/>
                    </a:lnTo>
                    <a:lnTo>
                      <a:pt x="291960" y="95580"/>
                    </a:lnTo>
                    <a:lnTo>
                      <a:pt x="281101" y="87668"/>
                    </a:lnTo>
                    <a:lnTo>
                      <a:pt x="281101" y="102209"/>
                    </a:lnTo>
                    <a:lnTo>
                      <a:pt x="281101" y="217665"/>
                    </a:lnTo>
                    <a:lnTo>
                      <a:pt x="37693" y="217665"/>
                    </a:lnTo>
                    <a:lnTo>
                      <a:pt x="37693" y="102209"/>
                    </a:lnTo>
                    <a:lnTo>
                      <a:pt x="159410" y="13512"/>
                    </a:lnTo>
                    <a:lnTo>
                      <a:pt x="281101" y="102209"/>
                    </a:lnTo>
                    <a:lnTo>
                      <a:pt x="281101" y="87668"/>
                    </a:lnTo>
                    <a:lnTo>
                      <a:pt x="160794" y="0"/>
                    </a:lnTo>
                    <a:lnTo>
                      <a:pt x="158013" y="0"/>
                    </a:lnTo>
                    <a:lnTo>
                      <a:pt x="26847" y="95580"/>
                    </a:lnTo>
                    <a:lnTo>
                      <a:pt x="25946" y="97332"/>
                    </a:lnTo>
                    <a:lnTo>
                      <a:pt x="25946" y="217665"/>
                    </a:lnTo>
                    <a:lnTo>
                      <a:pt x="2628" y="217665"/>
                    </a:lnTo>
                    <a:lnTo>
                      <a:pt x="0" y="220306"/>
                    </a:lnTo>
                    <a:lnTo>
                      <a:pt x="0" y="226796"/>
                    </a:lnTo>
                    <a:lnTo>
                      <a:pt x="2628" y="229425"/>
                    </a:lnTo>
                    <a:lnTo>
                      <a:pt x="28575" y="229425"/>
                    </a:lnTo>
                    <a:lnTo>
                      <a:pt x="35064" y="229425"/>
                    </a:lnTo>
                    <a:lnTo>
                      <a:pt x="316179" y="229425"/>
                    </a:lnTo>
                    <a:lnTo>
                      <a:pt x="318808" y="226796"/>
                    </a:lnTo>
                    <a:lnTo>
                      <a:pt x="318808" y="220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0" name="object 10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742909" y="1285617"/>
                <a:ext cx="266914" cy="152298"/>
              </a:xfrm>
              <a:prstGeom prst="rect">
                <a:avLst/>
              </a:prstGeom>
            </p:spPr>
          </p:pic>
        </p:grpSp>
        <p:grpSp>
          <p:nvGrpSpPr>
            <p:cNvPr id="101" name="object 101"/>
            <p:cNvGrpSpPr/>
            <p:nvPr/>
          </p:nvGrpSpPr>
          <p:grpSpPr>
            <a:xfrm>
              <a:off x="8415622" y="1680827"/>
              <a:ext cx="384361" cy="384361"/>
              <a:chOff x="7658105" y="1904937"/>
              <a:chExt cx="435609" cy="435609"/>
            </a:xfrm>
          </p:grpSpPr>
          <p:sp>
            <p:nvSpPr>
              <p:cNvPr id="102" name="object 102"/>
              <p:cNvSpPr/>
              <p:nvPr/>
            </p:nvSpPr>
            <p:spPr>
              <a:xfrm>
                <a:off x="7658105" y="1904937"/>
                <a:ext cx="435609" cy="435609"/>
              </a:xfrm>
              <a:custGeom>
                <a:avLst/>
                <a:gdLst/>
                <a:ahLst/>
                <a:cxnLst/>
                <a:rect l="l" t="t" r="r" b="b"/>
                <a:pathLst>
                  <a:path w="435609" h="435610">
                    <a:moveTo>
                      <a:pt x="217512" y="0"/>
                    </a:moveTo>
                    <a:lnTo>
                      <a:pt x="167795" y="5770"/>
                    </a:lnTo>
                    <a:lnTo>
                      <a:pt x="122072" y="22195"/>
                    </a:lnTo>
                    <a:lnTo>
                      <a:pt x="81677" y="47942"/>
                    </a:lnTo>
                    <a:lnTo>
                      <a:pt x="47941" y="81679"/>
                    </a:lnTo>
                    <a:lnTo>
                      <a:pt x="22194" y="122077"/>
                    </a:lnTo>
                    <a:lnTo>
                      <a:pt x="5770" y="167803"/>
                    </a:lnTo>
                    <a:lnTo>
                      <a:pt x="0" y="217525"/>
                    </a:lnTo>
                    <a:lnTo>
                      <a:pt x="5770" y="267239"/>
                    </a:lnTo>
                    <a:lnTo>
                      <a:pt x="22194" y="312960"/>
                    </a:lnTo>
                    <a:lnTo>
                      <a:pt x="47941" y="353355"/>
                    </a:lnTo>
                    <a:lnTo>
                      <a:pt x="81677" y="387093"/>
                    </a:lnTo>
                    <a:lnTo>
                      <a:pt x="122072" y="412841"/>
                    </a:lnTo>
                    <a:lnTo>
                      <a:pt x="167795" y="429267"/>
                    </a:lnTo>
                    <a:lnTo>
                      <a:pt x="217512" y="435038"/>
                    </a:lnTo>
                    <a:lnTo>
                      <a:pt x="267230" y="429267"/>
                    </a:lnTo>
                    <a:lnTo>
                      <a:pt x="312953" y="412841"/>
                    </a:lnTo>
                    <a:lnTo>
                      <a:pt x="353348" y="387093"/>
                    </a:lnTo>
                    <a:lnTo>
                      <a:pt x="387084" y="353355"/>
                    </a:lnTo>
                    <a:lnTo>
                      <a:pt x="412830" y="312960"/>
                    </a:lnTo>
                    <a:lnTo>
                      <a:pt x="429255" y="267239"/>
                    </a:lnTo>
                    <a:lnTo>
                      <a:pt x="435025" y="217525"/>
                    </a:lnTo>
                    <a:lnTo>
                      <a:pt x="429255" y="167803"/>
                    </a:lnTo>
                    <a:lnTo>
                      <a:pt x="412830" y="122077"/>
                    </a:lnTo>
                    <a:lnTo>
                      <a:pt x="387084" y="81679"/>
                    </a:lnTo>
                    <a:lnTo>
                      <a:pt x="353348" y="47942"/>
                    </a:lnTo>
                    <a:lnTo>
                      <a:pt x="312953" y="22195"/>
                    </a:lnTo>
                    <a:lnTo>
                      <a:pt x="267230" y="5770"/>
                    </a:lnTo>
                    <a:lnTo>
                      <a:pt x="217512" y="0"/>
                    </a:lnTo>
                    <a:close/>
                  </a:path>
                </a:pathLst>
              </a:custGeom>
              <a:solidFill>
                <a:srgbClr val="98309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103"/>
              <p:cNvSpPr/>
              <p:nvPr/>
            </p:nvSpPr>
            <p:spPr>
              <a:xfrm>
                <a:off x="7733859" y="1981454"/>
                <a:ext cx="291465" cy="280670"/>
              </a:xfrm>
              <a:custGeom>
                <a:avLst/>
                <a:gdLst/>
                <a:ahLst/>
                <a:cxnLst/>
                <a:rect l="l" t="t" r="r" b="b"/>
                <a:pathLst>
                  <a:path w="291465" h="280669">
                    <a:moveTo>
                      <a:pt x="96950" y="162560"/>
                    </a:moveTo>
                    <a:lnTo>
                      <a:pt x="65187" y="162560"/>
                    </a:lnTo>
                    <a:lnTo>
                      <a:pt x="66381" y="163830"/>
                    </a:lnTo>
                    <a:lnTo>
                      <a:pt x="70572" y="170180"/>
                    </a:lnTo>
                    <a:lnTo>
                      <a:pt x="83466" y="190500"/>
                    </a:lnTo>
                    <a:lnTo>
                      <a:pt x="95254" y="210820"/>
                    </a:lnTo>
                    <a:lnTo>
                      <a:pt x="106576" y="232410"/>
                    </a:lnTo>
                    <a:lnTo>
                      <a:pt x="118070" y="252730"/>
                    </a:lnTo>
                    <a:lnTo>
                      <a:pt x="122159" y="260350"/>
                    </a:lnTo>
                    <a:lnTo>
                      <a:pt x="126109" y="267970"/>
                    </a:lnTo>
                    <a:lnTo>
                      <a:pt x="131926" y="279400"/>
                    </a:lnTo>
                    <a:lnTo>
                      <a:pt x="134758" y="280670"/>
                    </a:lnTo>
                    <a:lnTo>
                      <a:pt x="173366" y="280670"/>
                    </a:lnTo>
                    <a:lnTo>
                      <a:pt x="175588" y="276860"/>
                    </a:lnTo>
                    <a:lnTo>
                      <a:pt x="172072" y="270510"/>
                    </a:lnTo>
                    <a:lnTo>
                      <a:pt x="141679" y="270510"/>
                    </a:lnTo>
                    <a:lnTo>
                      <a:pt x="139381" y="269240"/>
                    </a:lnTo>
                    <a:lnTo>
                      <a:pt x="137603" y="265430"/>
                    </a:lnTo>
                    <a:lnTo>
                      <a:pt x="132085" y="255270"/>
                    </a:lnTo>
                    <a:lnTo>
                      <a:pt x="115289" y="223520"/>
                    </a:lnTo>
                    <a:lnTo>
                      <a:pt x="114730" y="222250"/>
                    </a:lnTo>
                    <a:lnTo>
                      <a:pt x="114666" y="220980"/>
                    </a:lnTo>
                    <a:lnTo>
                      <a:pt x="114235" y="219710"/>
                    </a:lnTo>
                    <a:lnTo>
                      <a:pt x="144265" y="219710"/>
                    </a:lnTo>
                    <a:lnTo>
                      <a:pt x="140803" y="213360"/>
                    </a:lnTo>
                    <a:lnTo>
                      <a:pt x="142800" y="213360"/>
                    </a:lnTo>
                    <a:lnTo>
                      <a:pt x="145400" y="209550"/>
                    </a:lnTo>
                    <a:lnTo>
                      <a:pt x="115466" y="209550"/>
                    </a:lnTo>
                    <a:lnTo>
                      <a:pt x="108418" y="205740"/>
                    </a:lnTo>
                    <a:lnTo>
                      <a:pt x="98268" y="190500"/>
                    </a:lnTo>
                    <a:lnTo>
                      <a:pt x="88316" y="175260"/>
                    </a:lnTo>
                    <a:lnTo>
                      <a:pt x="82700" y="167640"/>
                    </a:lnTo>
                    <a:lnTo>
                      <a:pt x="81684" y="163830"/>
                    </a:lnTo>
                    <a:lnTo>
                      <a:pt x="89774" y="163830"/>
                    </a:lnTo>
                    <a:lnTo>
                      <a:pt x="96950" y="162560"/>
                    </a:lnTo>
                    <a:close/>
                  </a:path>
                  <a:path w="291465" h="280669">
                    <a:moveTo>
                      <a:pt x="144265" y="219710"/>
                    </a:moveTo>
                    <a:lnTo>
                      <a:pt x="131786" y="219710"/>
                    </a:lnTo>
                    <a:lnTo>
                      <a:pt x="138492" y="232410"/>
                    </a:lnTo>
                    <a:lnTo>
                      <a:pt x="143703" y="242570"/>
                    </a:lnTo>
                    <a:lnTo>
                      <a:pt x="155319" y="264160"/>
                    </a:lnTo>
                    <a:lnTo>
                      <a:pt x="156297" y="266700"/>
                    </a:lnTo>
                    <a:lnTo>
                      <a:pt x="157935" y="269240"/>
                    </a:lnTo>
                    <a:lnTo>
                      <a:pt x="149147" y="269240"/>
                    </a:lnTo>
                    <a:lnTo>
                      <a:pt x="141679" y="270510"/>
                    </a:lnTo>
                    <a:lnTo>
                      <a:pt x="172072" y="270510"/>
                    </a:lnTo>
                    <a:lnTo>
                      <a:pt x="165039" y="257810"/>
                    </a:lnTo>
                    <a:lnTo>
                      <a:pt x="144265" y="219710"/>
                    </a:lnTo>
                    <a:close/>
                  </a:path>
                  <a:path w="291465" h="280669">
                    <a:moveTo>
                      <a:pt x="142800" y="213360"/>
                    </a:moveTo>
                    <a:lnTo>
                      <a:pt x="140803" y="213360"/>
                    </a:lnTo>
                    <a:lnTo>
                      <a:pt x="141933" y="214630"/>
                    </a:lnTo>
                    <a:lnTo>
                      <a:pt x="142800" y="213360"/>
                    </a:lnTo>
                    <a:close/>
                  </a:path>
                  <a:path w="291465" h="280669">
                    <a:moveTo>
                      <a:pt x="112012" y="162560"/>
                    </a:moveTo>
                    <a:lnTo>
                      <a:pt x="96950" y="162560"/>
                    </a:lnTo>
                    <a:lnTo>
                      <a:pt x="99134" y="163830"/>
                    </a:lnTo>
                    <a:lnTo>
                      <a:pt x="106210" y="175260"/>
                    </a:lnTo>
                    <a:lnTo>
                      <a:pt x="122998" y="204470"/>
                    </a:lnTo>
                    <a:lnTo>
                      <a:pt x="123531" y="205740"/>
                    </a:lnTo>
                    <a:lnTo>
                      <a:pt x="124395" y="208280"/>
                    </a:lnTo>
                    <a:lnTo>
                      <a:pt x="115466" y="209550"/>
                    </a:lnTo>
                    <a:lnTo>
                      <a:pt x="145400" y="209550"/>
                    </a:lnTo>
                    <a:lnTo>
                      <a:pt x="149418" y="203200"/>
                    </a:lnTo>
                    <a:lnTo>
                      <a:pt x="150177" y="201930"/>
                    </a:lnTo>
                    <a:lnTo>
                      <a:pt x="135164" y="201930"/>
                    </a:lnTo>
                    <a:lnTo>
                      <a:pt x="134123" y="200660"/>
                    </a:lnTo>
                    <a:lnTo>
                      <a:pt x="133285" y="198120"/>
                    </a:lnTo>
                    <a:lnTo>
                      <a:pt x="128179" y="191770"/>
                    </a:lnTo>
                    <a:lnTo>
                      <a:pt x="128128" y="186690"/>
                    </a:lnTo>
                    <a:lnTo>
                      <a:pt x="132053" y="181610"/>
                    </a:lnTo>
                    <a:lnTo>
                      <a:pt x="135254" y="176530"/>
                    </a:lnTo>
                    <a:lnTo>
                      <a:pt x="121232" y="176530"/>
                    </a:lnTo>
                    <a:lnTo>
                      <a:pt x="112012" y="162560"/>
                    </a:lnTo>
                    <a:close/>
                  </a:path>
                  <a:path w="291465" h="280669">
                    <a:moveTo>
                      <a:pt x="188453" y="139700"/>
                    </a:moveTo>
                    <a:lnTo>
                      <a:pt x="162380" y="139700"/>
                    </a:lnTo>
                    <a:lnTo>
                      <a:pt x="166901" y="140970"/>
                    </a:lnTo>
                    <a:lnTo>
                      <a:pt x="172070" y="140970"/>
                    </a:lnTo>
                    <a:lnTo>
                      <a:pt x="165664" y="153670"/>
                    </a:lnTo>
                    <a:lnTo>
                      <a:pt x="154017" y="173990"/>
                    </a:lnTo>
                    <a:lnTo>
                      <a:pt x="142170" y="193040"/>
                    </a:lnTo>
                    <a:lnTo>
                      <a:pt x="135164" y="201930"/>
                    </a:lnTo>
                    <a:lnTo>
                      <a:pt x="150177" y="201930"/>
                    </a:lnTo>
                    <a:lnTo>
                      <a:pt x="153209" y="196850"/>
                    </a:lnTo>
                    <a:lnTo>
                      <a:pt x="156864" y="191770"/>
                    </a:lnTo>
                    <a:lnTo>
                      <a:pt x="172161" y="165100"/>
                    </a:lnTo>
                    <a:lnTo>
                      <a:pt x="177918" y="154940"/>
                    </a:lnTo>
                    <a:lnTo>
                      <a:pt x="183589" y="144780"/>
                    </a:lnTo>
                    <a:lnTo>
                      <a:pt x="185774" y="140970"/>
                    </a:lnTo>
                    <a:lnTo>
                      <a:pt x="188453" y="139700"/>
                    </a:lnTo>
                    <a:close/>
                  </a:path>
                  <a:path w="291465" h="280669">
                    <a:moveTo>
                      <a:pt x="112584" y="0"/>
                    </a:moveTo>
                    <a:lnTo>
                      <a:pt x="62758" y="10160"/>
                    </a:lnTo>
                    <a:lnTo>
                      <a:pt x="21601" y="40640"/>
                    </a:lnTo>
                    <a:lnTo>
                      <a:pt x="1355" y="85090"/>
                    </a:lnTo>
                    <a:lnTo>
                      <a:pt x="0" y="105410"/>
                    </a:lnTo>
                    <a:lnTo>
                      <a:pt x="451" y="118110"/>
                    </a:lnTo>
                    <a:lnTo>
                      <a:pt x="11873" y="166370"/>
                    </a:lnTo>
                    <a:lnTo>
                      <a:pt x="28012" y="176530"/>
                    </a:lnTo>
                    <a:lnTo>
                      <a:pt x="35190" y="173990"/>
                    </a:lnTo>
                    <a:lnTo>
                      <a:pt x="45947" y="168910"/>
                    </a:lnTo>
                    <a:lnTo>
                      <a:pt x="50942" y="166370"/>
                    </a:lnTo>
                    <a:lnTo>
                      <a:pt x="26071" y="166370"/>
                    </a:lnTo>
                    <a:lnTo>
                      <a:pt x="24052" y="165100"/>
                    </a:lnTo>
                    <a:lnTo>
                      <a:pt x="22083" y="160020"/>
                    </a:lnTo>
                    <a:lnTo>
                      <a:pt x="17138" y="144780"/>
                    </a:lnTo>
                    <a:lnTo>
                      <a:pt x="13670" y="129540"/>
                    </a:lnTo>
                    <a:lnTo>
                      <a:pt x="11868" y="113030"/>
                    </a:lnTo>
                    <a:lnTo>
                      <a:pt x="11923" y="96520"/>
                    </a:lnTo>
                    <a:lnTo>
                      <a:pt x="12317" y="90170"/>
                    </a:lnTo>
                    <a:lnTo>
                      <a:pt x="13651" y="85090"/>
                    </a:lnTo>
                    <a:lnTo>
                      <a:pt x="14552" y="78740"/>
                    </a:lnTo>
                    <a:lnTo>
                      <a:pt x="30228" y="78740"/>
                    </a:lnTo>
                    <a:lnTo>
                      <a:pt x="27303" y="73660"/>
                    </a:lnTo>
                    <a:lnTo>
                      <a:pt x="20826" y="63500"/>
                    </a:lnTo>
                    <a:lnTo>
                      <a:pt x="20978" y="60960"/>
                    </a:lnTo>
                    <a:lnTo>
                      <a:pt x="26655" y="53340"/>
                    </a:lnTo>
                    <a:lnTo>
                      <a:pt x="30478" y="48260"/>
                    </a:lnTo>
                    <a:lnTo>
                      <a:pt x="37069" y="39370"/>
                    </a:lnTo>
                    <a:lnTo>
                      <a:pt x="40613" y="38100"/>
                    </a:lnTo>
                    <a:lnTo>
                      <a:pt x="221057" y="38100"/>
                    </a:lnTo>
                    <a:lnTo>
                      <a:pt x="217061" y="34290"/>
                    </a:lnTo>
                    <a:lnTo>
                      <a:pt x="206615" y="27940"/>
                    </a:lnTo>
                    <a:lnTo>
                      <a:pt x="60869" y="27940"/>
                    </a:lnTo>
                    <a:lnTo>
                      <a:pt x="59815" y="26670"/>
                    </a:lnTo>
                    <a:lnTo>
                      <a:pt x="58761" y="26670"/>
                    </a:lnTo>
                    <a:lnTo>
                      <a:pt x="58634" y="25400"/>
                    </a:lnTo>
                    <a:lnTo>
                      <a:pt x="84136" y="15240"/>
                    </a:lnTo>
                    <a:lnTo>
                      <a:pt x="96952" y="15240"/>
                    </a:lnTo>
                    <a:lnTo>
                      <a:pt x="96467" y="12700"/>
                    </a:lnTo>
                    <a:lnTo>
                      <a:pt x="99833" y="12700"/>
                    </a:lnTo>
                    <a:lnTo>
                      <a:pt x="102779" y="11430"/>
                    </a:lnTo>
                    <a:lnTo>
                      <a:pt x="174124" y="11430"/>
                    </a:lnTo>
                    <a:lnTo>
                      <a:pt x="150927" y="3810"/>
                    </a:lnTo>
                    <a:lnTo>
                      <a:pt x="112584" y="0"/>
                    </a:lnTo>
                    <a:close/>
                  </a:path>
                  <a:path w="291465" h="280669">
                    <a:moveTo>
                      <a:pt x="156284" y="140970"/>
                    </a:moveTo>
                    <a:lnTo>
                      <a:pt x="140600" y="140970"/>
                    </a:lnTo>
                    <a:lnTo>
                      <a:pt x="141794" y="142240"/>
                    </a:lnTo>
                    <a:lnTo>
                      <a:pt x="121232" y="176530"/>
                    </a:lnTo>
                    <a:lnTo>
                      <a:pt x="135254" y="176530"/>
                    </a:lnTo>
                    <a:lnTo>
                      <a:pt x="137655" y="172720"/>
                    </a:lnTo>
                    <a:lnTo>
                      <a:pt x="142963" y="163830"/>
                    </a:lnTo>
                    <a:lnTo>
                      <a:pt x="148160" y="153670"/>
                    </a:lnTo>
                    <a:lnTo>
                      <a:pt x="153427" y="144780"/>
                    </a:lnTo>
                    <a:lnTo>
                      <a:pt x="154519" y="143510"/>
                    </a:lnTo>
                    <a:lnTo>
                      <a:pt x="156284" y="140970"/>
                    </a:lnTo>
                    <a:close/>
                  </a:path>
                  <a:path w="291465" h="280669">
                    <a:moveTo>
                      <a:pt x="221057" y="38100"/>
                    </a:moveTo>
                    <a:lnTo>
                      <a:pt x="40613" y="38100"/>
                    </a:lnTo>
                    <a:lnTo>
                      <a:pt x="64330" y="39370"/>
                    </a:lnTo>
                    <a:lnTo>
                      <a:pt x="205573" y="39370"/>
                    </a:lnTo>
                    <a:lnTo>
                      <a:pt x="208608" y="41910"/>
                    </a:lnTo>
                    <a:lnTo>
                      <a:pt x="243457" y="76200"/>
                    </a:lnTo>
                    <a:lnTo>
                      <a:pt x="250956" y="86360"/>
                    </a:lnTo>
                    <a:lnTo>
                      <a:pt x="258654" y="96520"/>
                    </a:lnTo>
                    <a:lnTo>
                      <a:pt x="266726" y="105410"/>
                    </a:lnTo>
                    <a:lnTo>
                      <a:pt x="275347" y="114300"/>
                    </a:lnTo>
                    <a:lnTo>
                      <a:pt x="278166" y="116840"/>
                    </a:lnTo>
                    <a:lnTo>
                      <a:pt x="281633" y="119380"/>
                    </a:lnTo>
                    <a:lnTo>
                      <a:pt x="277849" y="129540"/>
                    </a:lnTo>
                    <a:lnTo>
                      <a:pt x="144154" y="129540"/>
                    </a:lnTo>
                    <a:lnTo>
                      <a:pt x="132351" y="132080"/>
                    </a:lnTo>
                    <a:lnTo>
                      <a:pt x="121358" y="135890"/>
                    </a:lnTo>
                    <a:lnTo>
                      <a:pt x="111136" y="143510"/>
                    </a:lnTo>
                    <a:lnTo>
                      <a:pt x="107491" y="147320"/>
                    </a:lnTo>
                    <a:lnTo>
                      <a:pt x="102373" y="148590"/>
                    </a:lnTo>
                    <a:lnTo>
                      <a:pt x="93000" y="152400"/>
                    </a:lnTo>
                    <a:lnTo>
                      <a:pt x="55916" y="152400"/>
                    </a:lnTo>
                    <a:lnTo>
                      <a:pt x="47699" y="153670"/>
                    </a:lnTo>
                    <a:lnTo>
                      <a:pt x="37107" y="160020"/>
                    </a:lnTo>
                    <a:lnTo>
                      <a:pt x="34148" y="162560"/>
                    </a:lnTo>
                    <a:lnTo>
                      <a:pt x="26071" y="166370"/>
                    </a:lnTo>
                    <a:lnTo>
                      <a:pt x="50942" y="166370"/>
                    </a:lnTo>
                    <a:lnTo>
                      <a:pt x="53440" y="165100"/>
                    </a:lnTo>
                    <a:lnTo>
                      <a:pt x="65187" y="162560"/>
                    </a:lnTo>
                    <a:lnTo>
                      <a:pt x="112012" y="162560"/>
                    </a:lnTo>
                    <a:lnTo>
                      <a:pt x="109497" y="158750"/>
                    </a:lnTo>
                    <a:lnTo>
                      <a:pt x="117270" y="153670"/>
                    </a:lnTo>
                    <a:lnTo>
                      <a:pt x="124415" y="148590"/>
                    </a:lnTo>
                    <a:lnTo>
                      <a:pt x="131877" y="143510"/>
                    </a:lnTo>
                    <a:lnTo>
                      <a:pt x="140600" y="140970"/>
                    </a:lnTo>
                    <a:lnTo>
                      <a:pt x="156284" y="140970"/>
                    </a:lnTo>
                    <a:lnTo>
                      <a:pt x="162380" y="139700"/>
                    </a:lnTo>
                    <a:lnTo>
                      <a:pt x="273175" y="139700"/>
                    </a:lnTo>
                    <a:lnTo>
                      <a:pt x="281291" y="138430"/>
                    </a:lnTo>
                    <a:lnTo>
                      <a:pt x="287378" y="134620"/>
                    </a:lnTo>
                    <a:lnTo>
                      <a:pt x="290205" y="129540"/>
                    </a:lnTo>
                    <a:lnTo>
                      <a:pt x="184887" y="129540"/>
                    </a:lnTo>
                    <a:lnTo>
                      <a:pt x="156805" y="128270"/>
                    </a:lnTo>
                    <a:lnTo>
                      <a:pt x="290911" y="128270"/>
                    </a:lnTo>
                    <a:lnTo>
                      <a:pt x="291361" y="119380"/>
                    </a:lnTo>
                    <a:lnTo>
                      <a:pt x="290866" y="116840"/>
                    </a:lnTo>
                    <a:lnTo>
                      <a:pt x="289304" y="113030"/>
                    </a:lnTo>
                    <a:lnTo>
                      <a:pt x="286904" y="110490"/>
                    </a:lnTo>
                    <a:lnTo>
                      <a:pt x="275732" y="97790"/>
                    </a:lnTo>
                    <a:lnTo>
                      <a:pt x="265434" y="86360"/>
                    </a:lnTo>
                    <a:lnTo>
                      <a:pt x="255403" y="73660"/>
                    </a:lnTo>
                    <a:lnTo>
                      <a:pt x="245032" y="60960"/>
                    </a:lnTo>
                    <a:lnTo>
                      <a:pt x="221057" y="38100"/>
                    </a:lnTo>
                    <a:close/>
                  </a:path>
                  <a:path w="291465" h="280669">
                    <a:moveTo>
                      <a:pt x="30228" y="78740"/>
                    </a:moveTo>
                    <a:lnTo>
                      <a:pt x="16470" y="78740"/>
                    </a:lnTo>
                    <a:lnTo>
                      <a:pt x="23183" y="88900"/>
                    </a:lnTo>
                    <a:lnTo>
                      <a:pt x="26519" y="95250"/>
                    </a:lnTo>
                    <a:lnTo>
                      <a:pt x="54303" y="118110"/>
                    </a:lnTo>
                    <a:lnTo>
                      <a:pt x="56526" y="118110"/>
                    </a:lnTo>
                    <a:lnTo>
                      <a:pt x="58761" y="119380"/>
                    </a:lnTo>
                    <a:lnTo>
                      <a:pt x="78902" y="146050"/>
                    </a:lnTo>
                    <a:lnTo>
                      <a:pt x="80376" y="152400"/>
                    </a:lnTo>
                    <a:lnTo>
                      <a:pt x="92645" y="152400"/>
                    </a:lnTo>
                    <a:lnTo>
                      <a:pt x="89952" y="142240"/>
                    </a:lnTo>
                    <a:lnTo>
                      <a:pt x="87196" y="130810"/>
                    </a:lnTo>
                    <a:lnTo>
                      <a:pt x="61961" y="107950"/>
                    </a:lnTo>
                    <a:lnTo>
                      <a:pt x="58393" y="107950"/>
                    </a:lnTo>
                    <a:lnTo>
                      <a:pt x="49388" y="105410"/>
                    </a:lnTo>
                    <a:lnTo>
                      <a:pt x="44677" y="102870"/>
                    </a:lnTo>
                    <a:lnTo>
                      <a:pt x="41603" y="97790"/>
                    </a:lnTo>
                    <a:lnTo>
                      <a:pt x="36810" y="90170"/>
                    </a:lnTo>
                    <a:lnTo>
                      <a:pt x="30228" y="78740"/>
                    </a:lnTo>
                    <a:close/>
                  </a:path>
                  <a:path w="291465" h="280669">
                    <a:moveTo>
                      <a:pt x="96952" y="15240"/>
                    </a:moveTo>
                    <a:lnTo>
                      <a:pt x="84136" y="15240"/>
                    </a:lnTo>
                    <a:lnTo>
                      <a:pt x="85101" y="17780"/>
                    </a:lnTo>
                    <a:lnTo>
                      <a:pt x="85621" y="19050"/>
                    </a:lnTo>
                    <a:lnTo>
                      <a:pt x="87730" y="26670"/>
                    </a:lnTo>
                    <a:lnTo>
                      <a:pt x="86764" y="27940"/>
                    </a:lnTo>
                    <a:lnTo>
                      <a:pt x="128078" y="27940"/>
                    </a:lnTo>
                    <a:lnTo>
                      <a:pt x="126084" y="26670"/>
                    </a:lnTo>
                    <a:lnTo>
                      <a:pt x="99134" y="26670"/>
                    </a:lnTo>
                    <a:lnTo>
                      <a:pt x="96952" y="15240"/>
                    </a:lnTo>
                    <a:close/>
                  </a:path>
                  <a:path w="291465" h="280669">
                    <a:moveTo>
                      <a:pt x="174124" y="11430"/>
                    </a:moveTo>
                    <a:lnTo>
                      <a:pt x="121207" y="11430"/>
                    </a:lnTo>
                    <a:lnTo>
                      <a:pt x="136874" y="12700"/>
                    </a:lnTo>
                    <a:lnTo>
                      <a:pt x="152007" y="15240"/>
                    </a:lnTo>
                    <a:lnTo>
                      <a:pt x="166813" y="20320"/>
                    </a:lnTo>
                    <a:lnTo>
                      <a:pt x="181494" y="26670"/>
                    </a:lnTo>
                    <a:lnTo>
                      <a:pt x="179716" y="26670"/>
                    </a:lnTo>
                    <a:lnTo>
                      <a:pt x="179386" y="27940"/>
                    </a:lnTo>
                    <a:lnTo>
                      <a:pt x="206615" y="27940"/>
                    </a:lnTo>
                    <a:lnTo>
                      <a:pt x="185723" y="15240"/>
                    </a:lnTo>
                    <a:lnTo>
                      <a:pt x="174124" y="11430"/>
                    </a:lnTo>
                    <a:close/>
                  </a:path>
                  <a:path w="291465" h="280669">
                    <a:moveTo>
                      <a:pt x="121207" y="11430"/>
                    </a:moveTo>
                    <a:lnTo>
                      <a:pt x="106678" y="11430"/>
                    </a:lnTo>
                    <a:lnTo>
                      <a:pt x="108342" y="12700"/>
                    </a:lnTo>
                    <a:lnTo>
                      <a:pt x="110171" y="17780"/>
                    </a:lnTo>
                    <a:lnTo>
                      <a:pt x="112520" y="21590"/>
                    </a:lnTo>
                    <a:lnTo>
                      <a:pt x="112596" y="26670"/>
                    </a:lnTo>
                    <a:lnTo>
                      <a:pt x="126084" y="26670"/>
                    </a:lnTo>
                    <a:lnTo>
                      <a:pt x="123226" y="21590"/>
                    </a:lnTo>
                    <a:lnTo>
                      <a:pt x="121994" y="16510"/>
                    </a:lnTo>
                    <a:lnTo>
                      <a:pt x="121207" y="114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4" name="object 104"/>
            <p:cNvSpPr/>
            <p:nvPr/>
          </p:nvSpPr>
          <p:spPr>
            <a:xfrm>
              <a:off x="8081459" y="554692"/>
              <a:ext cx="0" cy="3650316"/>
            </a:xfrm>
            <a:custGeom>
              <a:avLst/>
              <a:gdLst/>
              <a:ahLst/>
              <a:cxnLst/>
              <a:rect l="l" t="t" r="r" b="b"/>
              <a:pathLst>
                <a:path h="4137025">
                  <a:moveTo>
                    <a:pt x="0" y="0"/>
                  </a:moveTo>
                  <a:lnTo>
                    <a:pt x="0" y="4137025"/>
                  </a:lnTo>
                </a:path>
              </a:pathLst>
            </a:custGeom>
            <a:ln w="12700">
              <a:solidFill>
                <a:srgbClr val="D7D8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7" name="object 107"/>
          <p:cNvSpPr txBox="1">
            <a:spLocks noGrp="1"/>
          </p:cNvSpPr>
          <p:nvPr>
            <p:ph type="sldNum" sz="quarter" idx="7"/>
          </p:nvPr>
        </p:nvSpPr>
        <p:spPr>
          <a:xfrm>
            <a:off x="9271544" y="7303006"/>
            <a:ext cx="21653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AAA7AA"/>
                </a:solidFill>
                <a:latin typeface="Helvetica"/>
                <a:cs typeface="Helvetica"/>
              </a:defRPr>
            </a:lvl1pPr>
          </a:lstStyle>
          <a:p>
            <a:pPr marL="101600">
              <a:lnSpc>
                <a:spcPts val="875"/>
              </a:lnSpc>
            </a:pPr>
            <a:fld id="{81D60167-4931-47E6-BA6A-407CBD079E47}" type="slidenum">
              <a:rPr lang="en-US" spc="-50" smtClean="0"/>
              <a:pPr marL="101600">
                <a:lnSpc>
                  <a:spcPts val="875"/>
                </a:lnSpc>
              </a:pPr>
              <a:t>29</a:t>
            </a:fld>
            <a:endParaRPr spc="-44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183C030-175E-99CF-FC87-D00D7D470E32}"/>
              </a:ext>
            </a:extLst>
          </p:cNvPr>
          <p:cNvGrpSpPr/>
          <p:nvPr/>
        </p:nvGrpSpPr>
        <p:grpSpPr>
          <a:xfrm>
            <a:off x="10607039" y="5432076"/>
            <a:ext cx="1707959" cy="1448689"/>
            <a:chOff x="4471639" y="1282390"/>
            <a:chExt cx="7533852" cy="5609063"/>
          </a:xfrm>
        </p:grpSpPr>
        <p:sp>
          <p:nvSpPr>
            <p:cNvPr id="109" name="object 2">
              <a:extLst>
                <a:ext uri="{FF2B5EF4-FFF2-40B4-BE49-F238E27FC236}">
                  <a16:creationId xmlns:a16="http://schemas.microsoft.com/office/drawing/2014/main" id="{34AFBFBA-DDD6-A1C9-7B3A-FEBF0CA5B320}"/>
                </a:ext>
              </a:extLst>
            </p:cNvPr>
            <p:cNvSpPr txBox="1"/>
            <p:nvPr/>
          </p:nvSpPr>
          <p:spPr>
            <a:xfrm>
              <a:off x="9928996" y="6455035"/>
              <a:ext cx="49866" cy="923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684"/>
                </a:lnSpc>
              </a:pPr>
              <a:r>
                <a:rPr sz="706" spc="-49" dirty="0">
                  <a:solidFill>
                    <a:srgbClr val="AAA7AA"/>
                  </a:solidFill>
                  <a:latin typeface="Helvetica"/>
                  <a:cs typeface="Helvetica"/>
                </a:rPr>
                <a:t>1</a:t>
              </a:r>
              <a:endParaRPr sz="706">
                <a:latin typeface="Helvetica"/>
                <a:cs typeface="Helvetica"/>
              </a:endParaRPr>
            </a:p>
          </p:txBody>
        </p:sp>
        <p:pic>
          <p:nvPicPr>
            <p:cNvPr id="110" name="object 3">
              <a:extLst>
                <a:ext uri="{FF2B5EF4-FFF2-40B4-BE49-F238E27FC236}">
                  <a16:creationId xmlns:a16="http://schemas.microsoft.com/office/drawing/2014/main" id="{3F09BB41-71B9-22B6-932C-E9A0A786D57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71639" y="1282390"/>
              <a:ext cx="7533852" cy="5609063"/>
            </a:xfrm>
            <a:prstGeom prst="rect">
              <a:avLst/>
            </a:prstGeom>
          </p:spPr>
        </p:pic>
        <p:sp>
          <p:nvSpPr>
            <p:cNvPr id="111" name="object 4">
              <a:extLst>
                <a:ext uri="{FF2B5EF4-FFF2-40B4-BE49-F238E27FC236}">
                  <a16:creationId xmlns:a16="http://schemas.microsoft.com/office/drawing/2014/main" id="{FB939710-07FD-97B6-1356-C8C40F6CC4AD}"/>
                </a:ext>
              </a:extLst>
            </p:cNvPr>
            <p:cNvSpPr txBox="1"/>
            <p:nvPr/>
          </p:nvSpPr>
          <p:spPr>
            <a:xfrm>
              <a:off x="4951141" y="1438508"/>
              <a:ext cx="6607413" cy="288314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b="1" spc="-18" dirty="0">
                  <a:solidFill>
                    <a:srgbClr val="FFFFFF"/>
                  </a:solidFill>
                  <a:latin typeface="Helvetica"/>
                  <a:cs typeface="Helvetica"/>
                </a:rPr>
                <a:t>2022</a:t>
              </a:r>
              <a:r>
                <a:rPr lang="en-US" dirty="0">
                  <a:latin typeface="Helvetica"/>
                  <a:cs typeface="Helvetica"/>
                </a:rPr>
                <a:t> </a:t>
              </a:r>
              <a:r>
                <a:rPr b="1" spc="-9" dirty="0">
                  <a:solidFill>
                    <a:srgbClr val="FFFFFF"/>
                  </a:solidFill>
                  <a:latin typeface="Helvetica"/>
                  <a:cs typeface="Helvetica"/>
                </a:rPr>
                <a:t>OUTDOOR </a:t>
              </a:r>
              <a:r>
                <a:rPr b="1" spc="-128" dirty="0">
                  <a:solidFill>
                    <a:srgbClr val="FFFFFF"/>
                  </a:solidFill>
                  <a:latin typeface="Helvetica"/>
                  <a:cs typeface="Helvetica"/>
                </a:rPr>
                <a:t>PARTICIPATION </a:t>
              </a:r>
              <a:r>
                <a:rPr b="1" spc="-115" dirty="0">
                  <a:solidFill>
                    <a:srgbClr val="FFFFFF"/>
                  </a:solidFill>
                  <a:latin typeface="Helvetica"/>
                  <a:cs typeface="Helvetica"/>
                </a:rPr>
                <a:t>TRENDS</a:t>
              </a:r>
              <a:r>
                <a:rPr b="1" spc="-224" dirty="0">
                  <a:solidFill>
                    <a:srgbClr val="FFFFFF"/>
                  </a:solidFill>
                  <a:latin typeface="Helvetica"/>
                  <a:cs typeface="Helvetica"/>
                </a:rPr>
                <a:t> </a:t>
              </a:r>
              <a:r>
                <a:rPr b="1" spc="-79" dirty="0">
                  <a:solidFill>
                    <a:srgbClr val="FFFFFF"/>
                  </a:solidFill>
                  <a:latin typeface="Helvetica"/>
                  <a:cs typeface="Helvetica"/>
                </a:rPr>
                <a:t>REPORT</a:t>
              </a:r>
              <a:endParaRPr dirty="0">
                <a:latin typeface="Helvetica"/>
                <a:cs typeface="Helvetica"/>
              </a:endParaRPr>
            </a:p>
          </p:txBody>
        </p:sp>
      </p:grpSp>
      <p:sp>
        <p:nvSpPr>
          <p:cNvPr id="114" name="Oval 113">
            <a:extLst>
              <a:ext uri="{FF2B5EF4-FFF2-40B4-BE49-F238E27FC236}">
                <a16:creationId xmlns:a16="http://schemas.microsoft.com/office/drawing/2014/main" id="{6974AE50-4528-A8AB-F45A-DCDF2D221DA9}"/>
              </a:ext>
            </a:extLst>
          </p:cNvPr>
          <p:cNvSpPr/>
          <p:nvPr/>
        </p:nvSpPr>
        <p:spPr>
          <a:xfrm>
            <a:off x="2190778" y="3863919"/>
            <a:ext cx="2559414" cy="84041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D20AE70-3236-204B-D2BF-F0D1052FCDBC}"/>
              </a:ext>
            </a:extLst>
          </p:cNvPr>
          <p:cNvSpPr/>
          <p:nvPr/>
        </p:nvSpPr>
        <p:spPr>
          <a:xfrm>
            <a:off x="2174260" y="2809166"/>
            <a:ext cx="2575932" cy="84041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1E7C9-A6D6-9641-5893-A10B1B51D704}"/>
              </a:ext>
            </a:extLst>
          </p:cNvPr>
          <p:cNvSpPr/>
          <p:nvPr/>
        </p:nvSpPr>
        <p:spPr>
          <a:xfrm>
            <a:off x="2245061" y="1997562"/>
            <a:ext cx="2575932" cy="84041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4843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3BE19202-74CF-4CAB-AB0E-9123F0C3B49A}"/>
              </a:ext>
            </a:extLst>
          </p:cNvPr>
          <p:cNvSpPr txBox="1">
            <a:spLocks/>
          </p:cNvSpPr>
          <p:nvPr/>
        </p:nvSpPr>
        <p:spPr>
          <a:xfrm>
            <a:off x="128270" y="292237"/>
            <a:ext cx="1206373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eorgia" panose="02040502050405020303" pitchFamily="18" charset="0"/>
                <a:cs typeface="Arial" panose="020B0604020202020204" pitchFamily="34" charset="0"/>
              </a:rPr>
              <a:t>Aesthetic Values Near Homes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0195ACB-EC2A-47D7-9624-7909EC92A9ED}"/>
              </a:ext>
            </a:extLst>
          </p:cNvPr>
          <p:cNvSpPr/>
          <p:nvPr/>
        </p:nvSpPr>
        <p:spPr>
          <a:xfrm>
            <a:off x="551996" y="1014964"/>
            <a:ext cx="11216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Damages: Local amenity aesthetics, odor, wildlife values to homeowners: Lakes, Rivers</a:t>
            </a:r>
          </a:p>
        </p:txBody>
      </p:sp>
      <p:pic>
        <p:nvPicPr>
          <p:cNvPr id="1026" name="Picture 2" descr="The Effects: Dead Zones and Harmful Algal Blooms | US EPA">
            <a:extLst>
              <a:ext uri="{FF2B5EF4-FFF2-40B4-BE49-F238E27FC236}">
                <a16:creationId xmlns:a16="http://schemas.microsoft.com/office/drawing/2014/main" id="{541F63B4-322D-4453-A5D8-BBF99E3BB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44" y="1968063"/>
            <a:ext cx="6243178" cy="41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0003E38-C082-4D37-A0B9-F51918120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063"/>
            <a:ext cx="4889937" cy="4889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4CEEF6-8624-2AF4-A0EE-9DD2E1D160C3}"/>
              </a:ext>
            </a:extLst>
          </p:cNvPr>
          <p:cNvSpPr txBox="1"/>
          <p:nvPr/>
        </p:nvSpPr>
        <p:spPr>
          <a:xfrm>
            <a:off x="5403426" y="6325427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www.epa.gov</a:t>
            </a:r>
            <a:r>
              <a:rPr lang="en-US" dirty="0"/>
              <a:t>/sites/production/files/</a:t>
            </a:r>
            <a:r>
              <a:rPr lang="en-US" dirty="0" err="1"/>
              <a:t>nutrientpollution</a:t>
            </a:r>
            <a:r>
              <a:rPr lang="en-US" dirty="0"/>
              <a:t>/images/</a:t>
            </a:r>
            <a:r>
              <a:rPr lang="en-US" dirty="0" err="1"/>
              <a:t>aerial_docks.jpg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79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816F1-299F-5572-B6E9-6ABA622D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42" y="1798536"/>
            <a:ext cx="2277139" cy="333862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4.88 Million </a:t>
            </a:r>
            <a:r>
              <a:rPr lang="en-US" sz="2800" dirty="0">
                <a:latin typeface="+mn-lt"/>
              </a:rPr>
              <a:t>Houses are located within 500m</a:t>
            </a:r>
          </a:p>
        </p:txBody>
      </p:sp>
      <p:pic>
        <p:nvPicPr>
          <p:cNvPr id="4" name="Picture 3" descr="A map of the united states">
            <a:extLst>
              <a:ext uri="{FF2B5EF4-FFF2-40B4-BE49-F238E27FC236}">
                <a16:creationId xmlns:a16="http://schemas.microsoft.com/office/drawing/2014/main" id="{9D93BF0C-E1B0-87C4-9A97-38EE67C61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26" y="216680"/>
            <a:ext cx="9195032" cy="650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31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3BE19202-74CF-4CAB-AB0E-9123F0C3B49A}"/>
              </a:ext>
            </a:extLst>
          </p:cNvPr>
          <p:cNvSpPr txBox="1">
            <a:spLocks/>
          </p:cNvSpPr>
          <p:nvPr/>
        </p:nvSpPr>
        <p:spPr>
          <a:xfrm>
            <a:off x="128270" y="292237"/>
            <a:ext cx="1206373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Other Uses and Categories of Benefits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0195ACB-EC2A-47D7-9624-7909EC92A9ED}"/>
              </a:ext>
            </a:extLst>
          </p:cNvPr>
          <p:cNvSpPr/>
          <p:nvPr/>
        </p:nvSpPr>
        <p:spPr>
          <a:xfrm>
            <a:off x="654459" y="1828800"/>
            <a:ext cx="51818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Ecological Disturbances, coastal and freshwater hypoxic zones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GHG emissions from eutrophication natural sinks become sources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Iconic waterbodies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Cultural values,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052" name="Picture 4" descr="Gulf Dead Zone Smaller Than Forecast | Live Science">
            <a:extLst>
              <a:ext uri="{FF2B5EF4-FFF2-40B4-BE49-F238E27FC236}">
                <a16:creationId xmlns:a16="http://schemas.microsoft.com/office/drawing/2014/main" id="{CC68D48C-53F5-4778-BB67-721BCC723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84" y="1907546"/>
            <a:ext cx="6299455" cy="465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196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9390" y="1308069"/>
            <a:ext cx="10088381" cy="49878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68406" marR="41464" indent="-457200">
              <a:lnSpc>
                <a:spcPct val="119400"/>
              </a:lnSpc>
              <a:spcBef>
                <a:spcPts val="88"/>
              </a:spcBef>
              <a:buAutoNum type="arabicPeriod"/>
            </a:pPr>
            <a:r>
              <a:rPr lang="en-US" sz="2400" dirty="0">
                <a:cs typeface="Times New Roman"/>
              </a:rPr>
              <a:t>Marginal Damages by Location of Nutrient Pollution</a:t>
            </a:r>
          </a:p>
          <a:p>
            <a:pPr marL="468406" marR="41464" indent="-457200">
              <a:lnSpc>
                <a:spcPct val="119400"/>
              </a:lnSpc>
              <a:spcBef>
                <a:spcPts val="88"/>
              </a:spcBef>
              <a:buAutoNum type="arabicPeriod"/>
            </a:pPr>
            <a:endParaRPr lang="en-US" sz="2400" dirty="0">
              <a:cs typeface="Times New Roman"/>
            </a:endParaRPr>
          </a:p>
          <a:p>
            <a:pPr marL="468406" marR="41464" indent="-457200">
              <a:lnSpc>
                <a:spcPct val="119400"/>
              </a:lnSpc>
              <a:spcBef>
                <a:spcPts val="88"/>
              </a:spcBef>
              <a:buAutoNum type="arabicPeriod"/>
            </a:pPr>
            <a:r>
              <a:rPr sz="2400" b="1" dirty="0">
                <a:solidFill>
                  <a:srgbClr val="006FC0"/>
                </a:solidFill>
                <a:cs typeface="Times New Roman"/>
              </a:rPr>
              <a:t>Gross</a:t>
            </a:r>
            <a:r>
              <a:rPr sz="2400" b="1" spc="-22" dirty="0">
                <a:solidFill>
                  <a:srgbClr val="006FC0"/>
                </a:solidFill>
                <a:cs typeface="Times New Roman"/>
              </a:rPr>
              <a:t> </a:t>
            </a:r>
            <a:r>
              <a:rPr sz="2400" b="1" dirty="0">
                <a:solidFill>
                  <a:srgbClr val="006FC0"/>
                </a:solidFill>
                <a:cs typeface="Times New Roman"/>
              </a:rPr>
              <a:t>External</a:t>
            </a:r>
            <a:r>
              <a:rPr sz="2400" b="1" spc="-31" dirty="0">
                <a:solidFill>
                  <a:srgbClr val="006FC0"/>
                </a:solidFill>
                <a:cs typeface="Times New Roman"/>
              </a:rPr>
              <a:t> </a:t>
            </a:r>
            <a:r>
              <a:rPr sz="2400" b="1" dirty="0">
                <a:solidFill>
                  <a:srgbClr val="006FC0"/>
                </a:solidFill>
                <a:cs typeface="Times New Roman"/>
              </a:rPr>
              <a:t>Damages</a:t>
            </a:r>
            <a:r>
              <a:rPr sz="2400" b="1" spc="-13" dirty="0">
                <a:solidFill>
                  <a:srgbClr val="006FC0"/>
                </a:solidFill>
                <a:cs typeface="Times New Roman"/>
              </a:rPr>
              <a:t> </a:t>
            </a:r>
            <a:r>
              <a:rPr sz="2400" dirty="0">
                <a:cs typeface="Times New Roman"/>
              </a:rPr>
              <a:t>(GEDs)</a:t>
            </a:r>
            <a:r>
              <a:rPr sz="2400" spc="-26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from</a:t>
            </a:r>
            <a:r>
              <a:rPr sz="2400" spc="-35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nutrient</a:t>
            </a:r>
            <a:r>
              <a:rPr sz="2400" spc="-26" dirty="0">
                <a:cs typeface="Times New Roman"/>
              </a:rPr>
              <a:t> </a:t>
            </a:r>
            <a:r>
              <a:rPr sz="2400" spc="-9" dirty="0">
                <a:cs typeface="Times New Roman"/>
              </a:rPr>
              <a:t>pollution </a:t>
            </a:r>
            <a:r>
              <a:rPr sz="2400" dirty="0">
                <a:cs typeface="Times New Roman"/>
              </a:rPr>
              <a:t>in</a:t>
            </a:r>
            <a:r>
              <a:rPr sz="2400" spc="-22" dirty="0">
                <a:cs typeface="Times New Roman"/>
              </a:rPr>
              <a:t> </a:t>
            </a:r>
            <a:r>
              <a:rPr sz="2400" dirty="0">
                <a:cs typeface="Times New Roman"/>
              </a:rPr>
              <a:t>the</a:t>
            </a:r>
            <a:r>
              <a:rPr sz="2400" spc="-18" dirty="0">
                <a:cs typeface="Times New Roman"/>
              </a:rPr>
              <a:t> </a:t>
            </a:r>
            <a:r>
              <a:rPr sz="2400" spc="-22" dirty="0">
                <a:cs typeface="Times New Roman"/>
              </a:rPr>
              <a:t>US</a:t>
            </a:r>
            <a:endParaRPr lang="en-US" sz="2400" spc="-22" dirty="0">
              <a:cs typeface="Times New Roman"/>
            </a:endParaRPr>
          </a:p>
          <a:p>
            <a:pPr marL="468406" marR="41464" indent="-457200">
              <a:lnSpc>
                <a:spcPct val="119400"/>
              </a:lnSpc>
              <a:spcBef>
                <a:spcPts val="88"/>
              </a:spcBef>
              <a:buAutoNum type="arabicPeriod"/>
            </a:pPr>
            <a:endParaRPr lang="en-US" sz="2400" spc="-22" dirty="0">
              <a:cs typeface="Times New Roman"/>
            </a:endParaRPr>
          </a:p>
          <a:p>
            <a:pPr marL="468406" marR="41464" indent="-457200">
              <a:lnSpc>
                <a:spcPct val="119400"/>
              </a:lnSpc>
              <a:spcBef>
                <a:spcPts val="88"/>
              </a:spcBef>
              <a:buAutoNum type="arabicPeriod"/>
            </a:pPr>
            <a:r>
              <a:rPr lang="en-US" sz="2400" spc="-22" dirty="0">
                <a:cs typeface="Times New Roman"/>
              </a:rPr>
              <a:t>Contributing Sectors, Distribution Across Space, Local vs Exported Damages</a:t>
            </a:r>
          </a:p>
          <a:p>
            <a:pPr marL="468406" marR="41464" indent="-457200">
              <a:lnSpc>
                <a:spcPct val="119400"/>
              </a:lnSpc>
              <a:spcBef>
                <a:spcPts val="88"/>
              </a:spcBef>
              <a:buAutoNum type="arabicPeriod"/>
            </a:pPr>
            <a:endParaRPr lang="en-US" sz="2400" spc="-22" dirty="0">
              <a:cs typeface="Times New Roman"/>
            </a:endParaRPr>
          </a:p>
          <a:p>
            <a:pPr marL="468406" marR="41464" indent="-457200">
              <a:lnSpc>
                <a:spcPct val="119400"/>
              </a:lnSpc>
              <a:spcBef>
                <a:spcPts val="88"/>
              </a:spcBef>
              <a:buAutoNum type="arabicPeriod"/>
            </a:pPr>
            <a:r>
              <a:rPr lang="en-US" sz="2400" spc="-22" dirty="0">
                <a:cs typeface="Times New Roman"/>
              </a:rPr>
              <a:t>Main Categories of Benefits Contributing</a:t>
            </a:r>
            <a:endParaRPr sz="2400" dirty="0">
              <a:cs typeface="Times New Roman"/>
            </a:endParaRPr>
          </a:p>
          <a:p>
            <a:pPr>
              <a:spcBef>
                <a:spcPts val="1174"/>
              </a:spcBef>
            </a:pPr>
            <a:endParaRPr sz="2400" dirty="0">
              <a:cs typeface="Times New Roman"/>
            </a:endParaRPr>
          </a:p>
          <a:p>
            <a:pPr marL="150727" marR="4483" indent="-560">
              <a:lnSpc>
                <a:spcPct val="120000"/>
              </a:lnSpc>
            </a:pPr>
            <a:r>
              <a:rPr sz="2400" b="1" dirty="0">
                <a:cs typeface="Times New Roman"/>
              </a:rPr>
              <a:t>Nutrient</a:t>
            </a:r>
            <a:r>
              <a:rPr sz="2400" b="1" spc="-44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pollution</a:t>
            </a:r>
            <a:r>
              <a:rPr sz="2400" b="1" spc="-35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generates</a:t>
            </a:r>
            <a:r>
              <a:rPr sz="2400" b="1" spc="-22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~</a:t>
            </a:r>
            <a:r>
              <a:rPr sz="2400" b="1" u="heavy" dirty="0">
                <a:uFill>
                  <a:solidFill>
                    <a:srgbClr val="C00000"/>
                  </a:solidFill>
                </a:uFill>
                <a:cs typeface="Times New Roman"/>
              </a:rPr>
              <a:t>$140</a:t>
            </a:r>
            <a:r>
              <a:rPr sz="2400" b="1" u="heavy" spc="-31" dirty="0">
                <a:uFill>
                  <a:solidFill>
                    <a:srgbClr val="C00000"/>
                  </a:solidFill>
                </a:uFill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C00000"/>
                  </a:solidFill>
                </a:uFill>
                <a:cs typeface="Times New Roman"/>
              </a:rPr>
              <a:t>billion</a:t>
            </a:r>
            <a:r>
              <a:rPr sz="2400" b="1" u="heavy" spc="-26" dirty="0">
                <a:uFill>
                  <a:solidFill>
                    <a:srgbClr val="C00000"/>
                  </a:solidFill>
                </a:uFill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C00000"/>
                  </a:solidFill>
                </a:uFill>
                <a:cs typeface="Times New Roman"/>
              </a:rPr>
              <a:t>GED</a:t>
            </a:r>
            <a:r>
              <a:rPr sz="2400" b="1" u="heavy" spc="-22" dirty="0">
                <a:uFill>
                  <a:solidFill>
                    <a:srgbClr val="C00000"/>
                  </a:solidFill>
                </a:uFill>
                <a:cs typeface="Times New Roman"/>
              </a:rPr>
              <a:t> </a:t>
            </a:r>
            <a:r>
              <a:rPr sz="2400" b="1" u="heavy" spc="-9" dirty="0">
                <a:uFill>
                  <a:solidFill>
                    <a:srgbClr val="C00000"/>
                  </a:solidFill>
                </a:uFill>
                <a:cs typeface="Times New Roman"/>
              </a:rPr>
              <a:t>annually</a:t>
            </a:r>
            <a:r>
              <a:rPr sz="2400" b="1" spc="-9" dirty="0">
                <a:cs typeface="Times New Roman"/>
              </a:rPr>
              <a:t>… </a:t>
            </a:r>
            <a:r>
              <a:rPr sz="2400" b="1" dirty="0">
                <a:cs typeface="Times New Roman"/>
              </a:rPr>
              <a:t>agriculture</a:t>
            </a:r>
            <a:r>
              <a:rPr sz="2400" b="1" spc="-40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is</a:t>
            </a:r>
            <a:r>
              <a:rPr sz="2400" b="1" spc="-40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the</a:t>
            </a:r>
            <a:r>
              <a:rPr sz="2400" b="1" spc="-35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largest</a:t>
            </a:r>
            <a:r>
              <a:rPr sz="2400" b="1" spc="-44" dirty="0"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C00000"/>
                  </a:solidFill>
                </a:uFill>
                <a:cs typeface="Times New Roman"/>
              </a:rPr>
              <a:t>emission</a:t>
            </a:r>
            <a:r>
              <a:rPr sz="2400" b="1" spc="-31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contributor,</a:t>
            </a:r>
            <a:r>
              <a:rPr sz="2400" b="1" spc="-18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municipal</a:t>
            </a:r>
            <a:r>
              <a:rPr sz="2400" b="1" spc="-44" dirty="0">
                <a:cs typeface="Times New Roman"/>
              </a:rPr>
              <a:t> </a:t>
            </a:r>
            <a:r>
              <a:rPr sz="2400" b="1" spc="-9" dirty="0">
                <a:cs typeface="Times New Roman"/>
              </a:rPr>
              <a:t>wastewater </a:t>
            </a:r>
            <a:r>
              <a:rPr sz="2400" b="1" dirty="0">
                <a:cs typeface="Times New Roman"/>
              </a:rPr>
              <a:t>plants</a:t>
            </a:r>
            <a:r>
              <a:rPr sz="2400" b="1" spc="-35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are</a:t>
            </a:r>
            <a:r>
              <a:rPr sz="2400" b="1" spc="-22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largest</a:t>
            </a:r>
            <a:r>
              <a:rPr sz="2400" b="1" spc="-40" dirty="0"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C00000"/>
                  </a:solidFill>
                </a:uFill>
                <a:cs typeface="Times New Roman"/>
              </a:rPr>
              <a:t>damage</a:t>
            </a:r>
            <a:r>
              <a:rPr sz="2400" b="1" spc="-35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contributor,</a:t>
            </a:r>
            <a:r>
              <a:rPr sz="2400" b="1" spc="-35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and</a:t>
            </a:r>
            <a:r>
              <a:rPr sz="2400" b="1" spc="-35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recreation</a:t>
            </a:r>
            <a:r>
              <a:rPr sz="2400" b="1" spc="-18" dirty="0">
                <a:cs typeface="Times New Roman"/>
              </a:rPr>
              <a:t> </a:t>
            </a:r>
            <a:r>
              <a:rPr sz="2400" b="1" dirty="0">
                <a:cs typeface="Times New Roman"/>
              </a:rPr>
              <a:t>is</a:t>
            </a:r>
            <a:r>
              <a:rPr sz="2400" b="1" spc="-35" dirty="0">
                <a:cs typeface="Times New Roman"/>
              </a:rPr>
              <a:t> </a:t>
            </a:r>
            <a:r>
              <a:rPr sz="2400" b="1" spc="-18" dirty="0">
                <a:cs typeface="Times New Roman"/>
              </a:rPr>
              <a:t>main </a:t>
            </a:r>
            <a:r>
              <a:rPr sz="2400" b="1" u="heavy" spc="-9" dirty="0">
                <a:uFill>
                  <a:solidFill>
                    <a:srgbClr val="C00000"/>
                  </a:solidFill>
                </a:uFill>
                <a:cs typeface="Times New Roman"/>
              </a:rPr>
              <a:t>mechanism</a:t>
            </a:r>
            <a:endParaRPr sz="2400" dirty="0">
              <a:cs typeface="Times New Roman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EA98DB-B05B-9E08-8128-024A38359B33}"/>
              </a:ext>
            </a:extLst>
          </p:cNvPr>
          <p:cNvSpPr txBox="1">
            <a:spLocks/>
          </p:cNvSpPr>
          <p:nvPr/>
        </p:nvSpPr>
        <p:spPr>
          <a:xfrm>
            <a:off x="128270" y="562060"/>
            <a:ext cx="9658668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III. Results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178784" y="407840"/>
            <a:ext cx="2870063" cy="337238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677992">
              <a:lnSpc>
                <a:spcPct val="100000"/>
              </a:lnSpc>
              <a:spcBef>
                <a:spcPts val="88"/>
              </a:spcBef>
            </a:pPr>
            <a:r>
              <a:rPr cap="small" spc="-35" dirty="0"/>
              <a:t>Results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2733224" y="5770662"/>
            <a:ext cx="8631245" cy="924477"/>
          </a:xfrm>
          <a:prstGeom prst="rect">
            <a:avLst/>
          </a:prstGeom>
        </p:spPr>
        <p:txBody>
          <a:bodyPr vert="horz" wrap="square" lIns="0" tIns="591559" rIns="0" bIns="0" rtlCol="0">
            <a:spAutoFit/>
          </a:bodyPr>
          <a:lstStyle/>
          <a:p>
            <a:pPr marL="161934" marR="4483" indent="0">
              <a:lnSpc>
                <a:spcPct val="120300"/>
              </a:lnSpc>
              <a:spcBef>
                <a:spcPts val="88"/>
              </a:spcBef>
              <a:buNone/>
            </a:pP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Note:</a:t>
            </a:r>
            <a:r>
              <a:rPr i="1" spc="-35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regional</a:t>
            </a:r>
            <a:r>
              <a:rPr i="1" spc="-40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variation;</a:t>
            </a:r>
            <a:r>
              <a:rPr i="1" spc="-13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local</a:t>
            </a:r>
            <a:r>
              <a:rPr i="1" spc="-35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versus</a:t>
            </a:r>
            <a:r>
              <a:rPr i="1" spc="-35" dirty="0">
                <a:solidFill>
                  <a:srgbClr val="C00000"/>
                </a:solidFill>
              </a:rPr>
              <a:t> </a:t>
            </a:r>
            <a:r>
              <a:rPr i="1" spc="-9" dirty="0">
                <a:solidFill>
                  <a:srgbClr val="C00000"/>
                </a:solidFill>
              </a:rPr>
              <a:t>non-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local</a:t>
            </a:r>
            <a:r>
              <a:rPr i="1" spc="-40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damages;</a:t>
            </a:r>
            <a:r>
              <a:rPr i="1" spc="-35" dirty="0">
                <a:solidFill>
                  <a:srgbClr val="C00000"/>
                </a:solidFill>
              </a:rPr>
              <a:t> </a:t>
            </a:r>
            <a:r>
              <a:rPr i="1" spc="-9" dirty="0">
                <a:solidFill>
                  <a:srgbClr val="C00000"/>
                </a:solidFill>
              </a:rPr>
              <a:t>exported damages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0736" y="732681"/>
            <a:ext cx="8890528" cy="52149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3D8F46D-FE61-180F-98D9-4473F7EDF76C}"/>
              </a:ext>
            </a:extLst>
          </p:cNvPr>
          <p:cNvSpPr/>
          <p:nvPr/>
        </p:nvSpPr>
        <p:spPr>
          <a:xfrm>
            <a:off x="2967789" y="757237"/>
            <a:ext cx="2165686" cy="535568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CBFC90-B48B-92E9-3187-579521B963B9}"/>
              </a:ext>
            </a:extLst>
          </p:cNvPr>
          <p:cNvSpPr/>
          <p:nvPr/>
        </p:nvSpPr>
        <p:spPr>
          <a:xfrm>
            <a:off x="5013157" y="860799"/>
            <a:ext cx="2165686" cy="535568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A6FF83-3A5C-EEBD-761C-D76EC6A14E40}"/>
              </a:ext>
            </a:extLst>
          </p:cNvPr>
          <p:cNvSpPr/>
          <p:nvPr/>
        </p:nvSpPr>
        <p:spPr>
          <a:xfrm rot="16200000">
            <a:off x="6256293" y="-484499"/>
            <a:ext cx="473448" cy="809649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7C380D-8687-DE16-9EF7-783EB23A163B}"/>
              </a:ext>
            </a:extLst>
          </p:cNvPr>
          <p:cNvSpPr/>
          <p:nvPr/>
        </p:nvSpPr>
        <p:spPr>
          <a:xfrm rot="16200000">
            <a:off x="6400522" y="1467496"/>
            <a:ext cx="473448" cy="780804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5643" y="1132345"/>
            <a:ext cx="7407748" cy="51326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74554" y="6264953"/>
            <a:ext cx="6747062" cy="30998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Spatial</a:t>
            </a:r>
            <a:r>
              <a:rPr sz="1941" b="1" i="1" spc="-4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variation:</a:t>
            </a:r>
            <a:r>
              <a:rPr sz="1941" b="1" i="1" spc="-1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marginal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damages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occur</a:t>
            </a:r>
            <a:r>
              <a:rPr sz="1941" b="1" i="1" spc="-3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where</a:t>
            </a:r>
            <a:r>
              <a:rPr sz="1941" b="1" i="1" u="heavy" spc="-1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41" b="1"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there</a:t>
            </a:r>
            <a:r>
              <a:rPr sz="1941" b="1" i="1" u="heavy" spc="-1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41" b="1"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are</a:t>
            </a:r>
            <a:r>
              <a:rPr sz="1941" b="1" i="1" u="heavy" spc="-3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41" b="1" i="1" u="heavy" spc="-9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people</a:t>
            </a:r>
            <a:endParaRPr sz="1941" dirty="0">
              <a:latin typeface="Times New Roman"/>
              <a:cs typeface="Times New Roman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8F24D45-54C4-C8B5-D073-4403636B3E60}"/>
              </a:ext>
            </a:extLst>
          </p:cNvPr>
          <p:cNvSpPr txBox="1"/>
          <p:nvPr/>
        </p:nvSpPr>
        <p:spPr>
          <a:xfrm>
            <a:off x="1825643" y="339361"/>
            <a:ext cx="8881834" cy="74626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1464">
              <a:lnSpc>
                <a:spcPct val="119400"/>
              </a:lnSpc>
              <a:spcBef>
                <a:spcPts val="88"/>
              </a:spcBef>
            </a:pPr>
            <a:r>
              <a:rPr lang="en-US" sz="4400" dirty="0">
                <a:latin typeface="Georgia" panose="02040502050405020303" pitchFamily="18" charset="0"/>
                <a:cs typeface="Times New Roman"/>
              </a:rPr>
              <a:t>Marginal Damages by Location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9594" y="1684133"/>
            <a:ext cx="6592826" cy="44054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89594" y="406396"/>
            <a:ext cx="6812812" cy="113213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4400" spc="-22" dirty="0">
                <a:latin typeface="Times New Roman"/>
                <a:cs typeface="Times New Roman"/>
              </a:rPr>
              <a:t>G</a:t>
            </a:r>
            <a:r>
              <a:rPr lang="en-US" sz="4400" spc="-22" dirty="0">
                <a:latin typeface="Times New Roman"/>
                <a:cs typeface="Times New Roman"/>
              </a:rPr>
              <a:t>ross </a:t>
            </a:r>
            <a:r>
              <a:rPr sz="4400" spc="-22" dirty="0">
                <a:latin typeface="Times New Roman"/>
                <a:cs typeface="Times New Roman"/>
              </a:rPr>
              <a:t>E</a:t>
            </a:r>
            <a:r>
              <a:rPr lang="en-US" sz="4400" spc="-22" dirty="0">
                <a:latin typeface="Times New Roman"/>
                <a:cs typeface="Times New Roman"/>
              </a:rPr>
              <a:t>xternal </a:t>
            </a:r>
            <a:r>
              <a:rPr sz="4400" spc="-22" dirty="0">
                <a:latin typeface="Times New Roman"/>
                <a:cs typeface="Times New Roman"/>
              </a:rPr>
              <a:t>D</a:t>
            </a:r>
            <a:r>
              <a:rPr lang="en-US" sz="4400" spc="-22" dirty="0">
                <a:latin typeface="Times New Roman"/>
                <a:cs typeface="Times New Roman"/>
              </a:rPr>
              <a:t>amages</a:t>
            </a:r>
          </a:p>
          <a:p>
            <a:pPr marL="11206">
              <a:spcBef>
                <a:spcPts val="88"/>
              </a:spcBef>
            </a:pPr>
            <a:r>
              <a:rPr lang="en-US" sz="2800" spc="-22" dirty="0">
                <a:latin typeface="Times New Roman"/>
                <a:cs typeface="Times New Roman"/>
              </a:rPr>
              <a:t>                    GED = MD x Emissions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65774" y="6509361"/>
            <a:ext cx="5548032" cy="30998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Spatial</a:t>
            </a:r>
            <a:r>
              <a:rPr sz="1941" b="1" i="1" spc="-4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variation: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GED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based</a:t>
            </a:r>
            <a:r>
              <a:rPr sz="1941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on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emissions</a:t>
            </a:r>
            <a:r>
              <a:rPr sz="1941" b="1" i="1" u="heavy" spc="-3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41" b="1"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sz="1941" b="1" i="1" u="heavy" spc="-31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41" b="1" i="1" u="heavy" spc="-9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people</a:t>
            </a:r>
            <a:endParaRPr sz="194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388D-1469-CC76-8A09-B99D38B342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B2419-FBA2-D44F-D2CD-295319541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69" y="642554"/>
            <a:ext cx="8216483" cy="580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86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4147" y="1472796"/>
            <a:ext cx="6523706" cy="42039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81835" y="5990936"/>
            <a:ext cx="7028329" cy="597834"/>
          </a:xfrm>
          <a:prstGeom prst="rect">
            <a:avLst/>
          </a:prstGeom>
        </p:spPr>
        <p:txBody>
          <a:bodyPr vert="horz" wrap="square" lIns="0" tIns="1121" rIns="0" bIns="0" rtlCol="0">
            <a:spAutoFit/>
          </a:bodyPr>
          <a:lstStyle/>
          <a:p>
            <a:pPr marL="3068895" marR="4483" indent="-3058248">
              <a:lnSpc>
                <a:spcPct val="103299"/>
              </a:lnSpc>
              <a:spcBef>
                <a:spcPts val="9"/>
              </a:spcBef>
            </a:pP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20</a:t>
            </a:r>
            <a:r>
              <a:rPr sz="1941" b="1" i="1" spc="-1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percent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of</a:t>
            </a:r>
            <a:r>
              <a:rPr sz="1941" b="1" i="1" spc="-1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GED-producing</a:t>
            </a:r>
            <a:r>
              <a:rPr sz="1941" b="1" i="1" spc="-1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watersheds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that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generate 80</a:t>
            </a:r>
            <a:r>
              <a:rPr sz="1941" b="1" i="1" spc="-1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percent</a:t>
            </a:r>
            <a:r>
              <a:rPr sz="1941" b="1" i="1" spc="-26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of 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damages</a:t>
            </a:r>
            <a:endParaRPr sz="1941" dirty="0">
              <a:latin typeface="Times New Roman"/>
              <a:cs typeface="Times New Roman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3E355EC-2976-82CE-984A-9323BB66C009}"/>
              </a:ext>
            </a:extLst>
          </p:cNvPr>
          <p:cNvSpPr txBox="1"/>
          <p:nvPr/>
        </p:nvSpPr>
        <p:spPr>
          <a:xfrm>
            <a:off x="2834147" y="492859"/>
            <a:ext cx="8190462" cy="68842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lang="en-US" sz="4400" spc="-22" dirty="0">
                <a:latin typeface="Times New Roman"/>
                <a:cs typeface="Times New Roman"/>
              </a:rPr>
              <a:t>Damages are Concentrated</a:t>
            </a:r>
            <a:endParaRPr sz="4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D8CA42-B1D7-4750-B5B3-875DFF0DACF5}"/>
              </a:ext>
            </a:extLst>
          </p:cNvPr>
          <p:cNvSpPr/>
          <p:nvPr/>
        </p:nvSpPr>
        <p:spPr>
          <a:xfrm>
            <a:off x="875350" y="1865853"/>
            <a:ext cx="1044129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Clean Water Act (1972) </a:t>
            </a:r>
            <a:r>
              <a:rPr lang="en-US" sz="2400" dirty="0"/>
              <a:t>regulates point sources that flow into the waters of the United States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National Pollutant Discharge Elimination System (NPDES) combined with technology standards </a:t>
            </a:r>
          </a:p>
          <a:p>
            <a:endParaRPr lang="en-US" sz="2400" dirty="0"/>
          </a:p>
          <a:p>
            <a:r>
              <a:rPr lang="en-US" sz="2400" dirty="0"/>
              <a:t>Clean Water Act EXEMPTS all cropland, covers large feeding operations</a:t>
            </a:r>
          </a:p>
          <a:p>
            <a:endParaRPr lang="en-US" sz="2400" dirty="0"/>
          </a:p>
          <a:p>
            <a:r>
              <a:rPr lang="en-US" sz="2400" b="1" dirty="0"/>
              <a:t>Safe Drinking Water Act </a:t>
            </a:r>
            <a:r>
              <a:rPr lang="en-US" sz="2400" dirty="0"/>
              <a:t>requires drinking water standards be met from all public drinking water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E228E4E3-D128-A0C5-E371-4384638A2F49}"/>
              </a:ext>
            </a:extLst>
          </p:cNvPr>
          <p:cNvSpPr txBox="1">
            <a:spLocks/>
          </p:cNvSpPr>
          <p:nvPr/>
        </p:nvSpPr>
        <p:spPr>
          <a:xfrm>
            <a:off x="758782" y="574567"/>
            <a:ext cx="12328856" cy="8175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I. Clean Water Act: Regulations</a:t>
            </a:r>
          </a:p>
        </p:txBody>
      </p:sp>
    </p:spTree>
    <p:extLst>
      <p:ext uri="{BB962C8B-B14F-4D97-AF65-F5344CB8AC3E}">
        <p14:creationId xmlns:p14="http://schemas.microsoft.com/office/powerpoint/2010/main" val="1693340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2166195" y="5968419"/>
            <a:ext cx="8631245" cy="6428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marR="4483" indent="0" algn="ctr">
              <a:lnSpc>
                <a:spcPct val="110400"/>
              </a:lnSpc>
              <a:spcBef>
                <a:spcPts val="75"/>
              </a:spcBef>
              <a:buNone/>
            </a:pPr>
            <a:r>
              <a:rPr lang="en-US" i="1" dirty="0">
                <a:solidFill>
                  <a:srgbClr val="C00000"/>
                </a:solidFill>
              </a:rPr>
              <a:t>A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griculture</a:t>
            </a:r>
            <a:r>
              <a:rPr i="1" spc="-31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produces</a:t>
            </a:r>
            <a:r>
              <a:rPr i="1" spc="-18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more</a:t>
            </a:r>
            <a:r>
              <a:rPr i="1" spc="-26" dirty="0">
                <a:solidFill>
                  <a:srgbClr val="C00000"/>
                </a:solidFill>
              </a:rPr>
              <a:t> </a:t>
            </a:r>
            <a:r>
              <a:rPr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emissions,</a:t>
            </a:r>
            <a:r>
              <a:rPr i="1" spc="-26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but</a:t>
            </a:r>
            <a:r>
              <a:rPr i="1" spc="-22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municipal</a:t>
            </a:r>
            <a:r>
              <a:rPr i="1" spc="-44" dirty="0">
                <a:solidFill>
                  <a:srgbClr val="C00000"/>
                </a:solidFill>
              </a:rPr>
              <a:t> </a:t>
            </a:r>
            <a:r>
              <a:rPr i="1" spc="-9" dirty="0">
                <a:solidFill>
                  <a:srgbClr val="C00000"/>
                </a:solidFill>
              </a:rPr>
              <a:t>wastewater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generates</a:t>
            </a:r>
            <a:r>
              <a:rPr i="1" spc="-31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higher</a:t>
            </a:r>
            <a:r>
              <a:rPr i="1" spc="-22" dirty="0">
                <a:solidFill>
                  <a:srgbClr val="C00000"/>
                </a:solidFill>
              </a:rPr>
              <a:t> </a:t>
            </a:r>
            <a:r>
              <a:rPr i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damages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…</a:t>
            </a:r>
            <a:r>
              <a:rPr i="1" spc="-18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~41</a:t>
            </a:r>
            <a:r>
              <a:rPr i="1" spc="-22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percent</a:t>
            </a:r>
            <a:r>
              <a:rPr i="1" spc="-31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and</a:t>
            </a:r>
            <a:r>
              <a:rPr i="1" spc="-18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27</a:t>
            </a:r>
            <a:r>
              <a:rPr i="1" spc="-22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percent</a:t>
            </a:r>
            <a:r>
              <a:rPr i="1" spc="-31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of</a:t>
            </a:r>
            <a:r>
              <a:rPr i="1" spc="-26" dirty="0">
                <a:solidFill>
                  <a:srgbClr val="C00000"/>
                </a:solidFill>
              </a:rPr>
              <a:t> </a:t>
            </a:r>
            <a:r>
              <a:rPr i="1" dirty="0">
                <a:solidFill>
                  <a:srgbClr val="C00000"/>
                </a:solidFill>
                <a:latin typeface="Times New Roman"/>
                <a:cs typeface="Times New Roman"/>
              </a:rPr>
              <a:t>total</a:t>
            </a:r>
            <a:r>
              <a:rPr i="1" spc="-31" dirty="0">
                <a:solidFill>
                  <a:srgbClr val="C00000"/>
                </a:solidFill>
              </a:rPr>
              <a:t> </a:t>
            </a:r>
            <a:r>
              <a:rPr i="1" spc="-22" dirty="0">
                <a:solidFill>
                  <a:srgbClr val="C00000"/>
                </a:solidFill>
              </a:rPr>
              <a:t>GED </a:t>
            </a:r>
            <a:r>
              <a:rPr i="1" spc="-9" dirty="0">
                <a:solidFill>
                  <a:srgbClr val="C00000"/>
                </a:solidFill>
              </a:rPr>
              <a:t>respectively.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173" y="1528763"/>
            <a:ext cx="9113551" cy="382905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6B9AB5E4-A957-48EC-ECEB-A1241FA30CDD}"/>
              </a:ext>
            </a:extLst>
          </p:cNvPr>
          <p:cNvSpPr txBox="1"/>
          <p:nvPr/>
        </p:nvSpPr>
        <p:spPr>
          <a:xfrm>
            <a:off x="1259174" y="568147"/>
            <a:ext cx="9837366" cy="68842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lang="en-US" sz="4400" spc="-22" dirty="0">
                <a:latin typeface="Times New Roman"/>
                <a:cs typeface="Times New Roman"/>
              </a:rPr>
              <a:t>What Sectors Cause the Highest Damage </a:t>
            </a:r>
            <a:endParaRPr sz="4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275" y="1643063"/>
            <a:ext cx="9244013" cy="400050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7712B63E-9F12-9691-E53D-8EBF12116A98}"/>
              </a:ext>
            </a:extLst>
          </p:cNvPr>
          <p:cNvSpPr txBox="1"/>
          <p:nvPr/>
        </p:nvSpPr>
        <p:spPr>
          <a:xfrm>
            <a:off x="854653" y="613745"/>
            <a:ext cx="10927616" cy="68842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lang="en-US" sz="4400" spc="-22" dirty="0">
                <a:latin typeface="Times New Roman"/>
                <a:cs typeface="Times New Roman"/>
              </a:rPr>
              <a:t>Recreation is Responsible for Bulk of Damages</a:t>
            </a:r>
            <a:endParaRPr sz="4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8B265-C727-4F6E-7642-1A97AB0C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for GED Estimates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1C7543-90F0-6D71-9C5B-6A54A1C20D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215527"/>
              </p:ext>
            </p:extLst>
          </p:nvPr>
        </p:nvGraphicFramePr>
        <p:xfrm>
          <a:off x="643176" y="1690688"/>
          <a:ext cx="10515597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06037377"/>
                    </a:ext>
                  </a:extLst>
                </a:gridCol>
                <a:gridCol w="4191001">
                  <a:extLst>
                    <a:ext uri="{9D8B030D-6E8A-4147-A177-3AD203B41FA5}">
                      <a16:colId xmlns:a16="http://schemas.microsoft.com/office/drawing/2014/main" val="1469966268"/>
                    </a:ext>
                  </a:extLst>
                </a:gridCol>
                <a:gridCol w="2819397">
                  <a:extLst>
                    <a:ext uri="{9D8B030D-6E8A-4147-A177-3AD203B41FA5}">
                      <a16:colId xmlns:a16="http://schemas.microsoft.com/office/drawing/2014/main" val="385078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Billions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918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GED  Nutrient Water Pollution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$140 (~1% of GDP)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This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7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US GDP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$25,461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https://</a:t>
                      </a:r>
                      <a:r>
                        <a:rPr lang="en-US" sz="1050" dirty="0" err="1"/>
                        <a:t>www.statista.com</a:t>
                      </a:r>
                      <a:r>
                        <a:rPr lang="en-US" sz="1050" dirty="0"/>
                        <a:t>/statistics/188105/annual-gdp-of-the-united-states-since-1990/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407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Agriculture GDP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$289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https://</a:t>
                      </a:r>
                      <a:r>
                        <a:rPr lang="en-US" sz="1050" dirty="0" err="1"/>
                        <a:t>www.statista.com</a:t>
                      </a:r>
                      <a:r>
                        <a:rPr lang="en-US" sz="1050" dirty="0"/>
                        <a:t>/statistics/188105/annual-gdp-of-the-united-states-since-1990/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695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GED PM 2.5 2014 (Muller et al)</a:t>
                      </a:r>
                      <a:r>
                        <a:rPr lang="en-US" baseline="30000" dirty="0"/>
                        <a:t>1</a:t>
                      </a:r>
                      <a:endParaRPr lang="en-US" dirty="0"/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Nationwide Total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Attributed to Agriculture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$790 (4.2% of 2014 GDP)</a:t>
                      </a:r>
                    </a:p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$220 (largest sector)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" action="ppaction://noaction"/>
                        </a:rPr>
                        <a:t>https://doi.org/10.1073/pnas.1905030116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758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Outdoor Recreation 2021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1.9% of GDP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 tooltip="Original URL:&#10;https://www.bea.gov/data/special-topics/outdoor-recreation&#10;&#10;Click to follow link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U.S. Bureau of Economic Analysis (BEA)</a:t>
                      </a:r>
                      <a:endParaRPr lang="en-US" sz="1050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9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Residential investment </a:t>
                      </a:r>
                    </a:p>
                    <a:p>
                      <a:pPr algn="l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(not just single family)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3-5% of GDP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 tooltip="Original URL:&#10;https://www.nahb.org/news-and-economics/housing-economics/housings-economic-impact/housings-contribution-to-gross-domestic-product#:~:text=Share%3A,homes%2C%20and%20brokers%27%20fees.&#10;&#10;Click to follow link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Housing’s Contribution to Gross Domestic Product - NAHB</a:t>
                      </a:r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05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284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Utilities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0.6% in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5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 tooltip="Original URL:&#10;https://www.statista.com/statistics/1011217/public-spending-transportation-water-infrastructures-share-gdp/&#10;&#10;Click to follow link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Transportation and water infrastructures spending as share of U.S. GDP | Statista</a:t>
                      </a:r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 </a:t>
                      </a:r>
                      <a:endParaRPr lang="en-US" sz="105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57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Outdoor Recreation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2.2% GDP in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u="sng" dirty="0">
                          <a:solidFill>
                            <a:schemeClr val="tx1"/>
                          </a:solidFill>
                        </a:rPr>
                        <a:t>https://</a:t>
                      </a:r>
                      <a:r>
                        <a:rPr lang="en-US" sz="1050" u="sng" dirty="0" err="1">
                          <a:solidFill>
                            <a:schemeClr val="tx1"/>
                          </a:solidFill>
                        </a:rPr>
                        <a:t>www.bea.gov</a:t>
                      </a:r>
                      <a:r>
                        <a:rPr lang="en-US" sz="1050" u="sng" dirty="0">
                          <a:solidFill>
                            <a:schemeClr val="tx1"/>
                          </a:solidFill>
                        </a:rPr>
                        <a:t>/news/2023/outdoor-recreation-satellite-account-us-and-states-2022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9413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324C1-8802-0F3C-D08F-75ACEB5838DF}"/>
              </a:ext>
            </a:extLst>
          </p:cNvPr>
          <p:cNvSpPr txBox="1"/>
          <p:nvPr/>
        </p:nvSpPr>
        <p:spPr>
          <a:xfrm>
            <a:off x="4902200" y="6492875"/>
            <a:ext cx="5611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 Five constituent pollutants (</a:t>
            </a:r>
            <a:r>
              <a:rPr lang="en-US" sz="1400" b="0" u="none" strike="noStrike" dirty="0">
                <a:effectLst/>
                <a:latin typeface="Open Sans" panose="020B0606030504020204" pitchFamily="34" charset="0"/>
              </a:rPr>
              <a:t>H</a:t>
            </a:r>
            <a:r>
              <a:rPr lang="en-US" sz="1400" b="0" u="none" strike="noStrike" baseline="-25000" dirty="0">
                <a:effectLst/>
                <a:latin typeface="Open Sans" panose="020B0606030504020204" pitchFamily="34" charset="0"/>
              </a:rPr>
              <a:t>3</a:t>
            </a:r>
            <a:r>
              <a:rPr lang="en-US" sz="1400" b="0" u="none" strike="noStrike" dirty="0">
                <a:effectLst/>
                <a:latin typeface="Open Sans" panose="020B0606030504020204" pitchFamily="34" charset="0"/>
              </a:rPr>
              <a:t>, NO</a:t>
            </a:r>
            <a:r>
              <a:rPr lang="en-US" sz="1400" b="0" u="none" strike="noStrike" baseline="-25000" dirty="0">
                <a:effectLst/>
                <a:latin typeface="Open Sans" panose="020B0606030504020204" pitchFamily="34" charset="0"/>
              </a:rPr>
              <a:t>x</a:t>
            </a:r>
            <a:r>
              <a:rPr lang="en-US" sz="1400" b="0" u="none" strike="noStrike" dirty="0">
                <a:effectLst/>
                <a:latin typeface="Open Sans" panose="020B0606030504020204" pitchFamily="34" charset="0"/>
              </a:rPr>
              <a:t>, primary PM</a:t>
            </a:r>
            <a:r>
              <a:rPr lang="en-US" sz="1400" b="0" u="none" strike="noStrike" baseline="-25000" dirty="0">
                <a:effectLst/>
                <a:latin typeface="Open Sans" panose="020B0606030504020204" pitchFamily="34" charset="0"/>
              </a:rPr>
              <a:t>2.5</a:t>
            </a:r>
            <a:r>
              <a:rPr lang="en-US" sz="1400" b="0" u="none" strike="noStrike" dirty="0">
                <a:effectLst/>
                <a:latin typeface="Open Sans" panose="020B0606030504020204" pitchFamily="34" charset="0"/>
              </a:rPr>
              <a:t>, SO</a:t>
            </a:r>
            <a:r>
              <a:rPr lang="en-US" sz="1400" b="0" u="none" strike="noStrike" baseline="-25000" dirty="0">
                <a:effectLst/>
                <a:latin typeface="Open Sans" panose="020B0606030504020204" pitchFamily="34" charset="0"/>
              </a:rPr>
              <a:t>2</a:t>
            </a:r>
            <a:r>
              <a:rPr lang="en-US" sz="1400" b="0" u="none" strike="noStrike" dirty="0">
                <a:effectLst/>
                <a:latin typeface="Open Sans" panose="020B0606030504020204" pitchFamily="34" charset="0"/>
              </a:rPr>
              <a:t>, and VOCs)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7422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38200" y="1695451"/>
            <a:ext cx="10735236" cy="379273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555823" indent="-342900">
              <a:lnSpc>
                <a:spcPct val="100000"/>
              </a:lnSpc>
              <a:spcBef>
                <a:spcPts val="604"/>
              </a:spcBef>
              <a:tabLst>
                <a:tab pos="414640" algn="l"/>
              </a:tabLst>
            </a:pPr>
            <a:r>
              <a:rPr lang="en-US" sz="2400" b="0" dirty="0">
                <a:solidFill>
                  <a:srgbClr val="000000"/>
                </a:solidFill>
                <a:latin typeface="+mn-lt"/>
                <a:cs typeface="Times New Roman"/>
              </a:rPr>
              <a:t>About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$140</a:t>
            </a:r>
            <a:r>
              <a:rPr sz="2400" spc="-35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billion</a:t>
            </a:r>
            <a:r>
              <a:rPr sz="2400" spc="-31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GED</a:t>
            </a:r>
            <a:r>
              <a:rPr sz="2400" spc="-22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from</a:t>
            </a:r>
            <a:r>
              <a:rPr sz="2400" spc="-44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nutrient</a:t>
            </a:r>
            <a:r>
              <a:rPr sz="2400" spc="-49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pollution</a:t>
            </a:r>
            <a:r>
              <a:rPr sz="2400" spc="-31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(~1percent</a:t>
            </a:r>
            <a:r>
              <a:rPr sz="2400" spc="-44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spc="-18" dirty="0">
                <a:solidFill>
                  <a:srgbClr val="000000"/>
                </a:solidFill>
                <a:latin typeface="+mn-lt"/>
                <a:cs typeface="Times New Roman"/>
              </a:rPr>
              <a:t>GDP)</a:t>
            </a:r>
          </a:p>
          <a:p>
            <a:pPr marL="555262" marR="132236" indent="-342900">
              <a:lnSpc>
                <a:spcPct val="109800"/>
              </a:lnSpc>
              <a:spcBef>
                <a:spcPts val="684"/>
              </a:spcBef>
              <a:tabLst>
                <a:tab pos="414079" algn="l"/>
              </a:tabLst>
            </a:pP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80</a:t>
            </a:r>
            <a:r>
              <a:rPr sz="2400" spc="-13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lang="en-US" sz="2400" spc="-13" dirty="0">
                <a:solidFill>
                  <a:srgbClr val="000000"/>
                </a:solidFill>
                <a:latin typeface="+mn-lt"/>
                <a:cs typeface="Times New Roman"/>
              </a:rPr>
              <a:t>%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damages</a:t>
            </a:r>
            <a:r>
              <a:rPr sz="2400" spc="-9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are</a:t>
            </a:r>
            <a:r>
              <a:rPr sz="2400" spc="18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u="sng" dirty="0">
                <a:uFill>
                  <a:solidFill>
                    <a:srgbClr val="006FC0"/>
                  </a:solidFill>
                </a:uFill>
                <a:latin typeface="+mn-lt"/>
                <a:cs typeface="Times New Roman"/>
              </a:rPr>
              <a:t>local</a:t>
            </a:r>
            <a:r>
              <a:rPr lang="en-US" sz="2400" b="0" u="sng" spc="-26" dirty="0">
                <a:uFill>
                  <a:solidFill>
                    <a:srgbClr val="006FC0"/>
                  </a:solidFill>
                </a:uFill>
                <a:latin typeface="+mn-lt"/>
                <a:cs typeface="Times New Roman"/>
              </a:rPr>
              <a:t>,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20</a:t>
            </a:r>
            <a:r>
              <a:rPr lang="en-US" sz="2400" b="0" spc="-22" dirty="0">
                <a:solidFill>
                  <a:srgbClr val="000000"/>
                </a:solidFill>
                <a:latin typeface="+mn-lt"/>
                <a:cs typeface="Times New Roman"/>
              </a:rPr>
              <a:t>%</a:t>
            </a:r>
            <a:r>
              <a:rPr sz="2400" spc="-40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of</a:t>
            </a:r>
            <a:r>
              <a:rPr sz="2400" spc="-31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damages</a:t>
            </a:r>
            <a:r>
              <a:rPr sz="2400" spc="-22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are</a:t>
            </a:r>
            <a:r>
              <a:rPr sz="2400" spc="4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u="sng" dirty="0">
                <a:uFill>
                  <a:solidFill>
                    <a:srgbClr val="006FC0"/>
                  </a:solidFill>
                </a:uFill>
                <a:latin typeface="+mn-lt"/>
                <a:cs typeface="Times New Roman"/>
              </a:rPr>
              <a:t>exported</a:t>
            </a:r>
            <a:r>
              <a:rPr sz="2400" spc="-22" dirty="0">
                <a:latin typeface="+mn-lt"/>
                <a:cs typeface="Times New Roman"/>
              </a:rPr>
              <a:t> </a:t>
            </a:r>
            <a:r>
              <a:rPr sz="2400" spc="-22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downstream</a:t>
            </a:r>
            <a:r>
              <a:rPr sz="2400" spc="-13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lang="en-US" sz="2400" spc="-9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endParaRPr sz="2400" spc="-9" dirty="0">
              <a:solidFill>
                <a:srgbClr val="000000"/>
              </a:solidFill>
              <a:latin typeface="+mn-lt"/>
              <a:cs typeface="Times New Roman"/>
            </a:endParaRPr>
          </a:p>
          <a:p>
            <a:pPr marL="555262" marR="363650" indent="-342900">
              <a:lnSpc>
                <a:spcPct val="108900"/>
              </a:lnSpc>
              <a:spcBef>
                <a:spcPts val="706"/>
              </a:spcBef>
              <a:buClr>
                <a:srgbClr val="000000"/>
              </a:buClr>
              <a:tabLst>
                <a:tab pos="414079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cs typeface="Times New Roman"/>
              </a:rPr>
              <a:t>Concentrated damages,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80</a:t>
            </a:r>
            <a:r>
              <a:rPr lang="en-US" sz="2400" b="0" spc="-18" dirty="0">
                <a:solidFill>
                  <a:srgbClr val="000000"/>
                </a:solidFill>
                <a:latin typeface="+mn-lt"/>
                <a:cs typeface="Times New Roman"/>
              </a:rPr>
              <a:t>%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comes</a:t>
            </a:r>
            <a:r>
              <a:rPr sz="2400" spc="-26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from</a:t>
            </a:r>
            <a:r>
              <a:rPr sz="2400" spc="-18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20</a:t>
            </a:r>
            <a:r>
              <a:rPr lang="en-US" sz="2400" spc="-18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lang="en-US" sz="2400" b="0" dirty="0">
                <a:solidFill>
                  <a:srgbClr val="000000"/>
                </a:solidFill>
                <a:latin typeface="+mn-lt"/>
                <a:cs typeface="Times New Roman"/>
              </a:rPr>
              <a:t>% </a:t>
            </a:r>
            <a:r>
              <a:rPr sz="2400" spc="-22" dirty="0">
                <a:solidFill>
                  <a:srgbClr val="000000"/>
                </a:solidFill>
                <a:latin typeface="+mn-lt"/>
                <a:cs typeface="Times New Roman"/>
              </a:rPr>
              <a:t>of </a:t>
            </a:r>
            <a:r>
              <a:rPr sz="2400" spc="-9" dirty="0">
                <a:solidFill>
                  <a:srgbClr val="000000"/>
                </a:solidFill>
                <a:latin typeface="+mn-lt"/>
                <a:cs typeface="Times New Roman"/>
              </a:rPr>
              <a:t>watersheds</a:t>
            </a:r>
          </a:p>
          <a:p>
            <a:pPr marL="555823" indent="-342900">
              <a:lnSpc>
                <a:spcPct val="100000"/>
              </a:lnSpc>
              <a:spcBef>
                <a:spcPts val="940"/>
              </a:spcBef>
              <a:tabLst>
                <a:tab pos="414640" algn="l"/>
              </a:tabLst>
            </a:pP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Agriculture</a:t>
            </a:r>
            <a:r>
              <a:rPr sz="2400" spc="-35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is</a:t>
            </a:r>
            <a:r>
              <a:rPr sz="2400" spc="-22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largest</a:t>
            </a:r>
            <a:r>
              <a:rPr sz="2400" spc="-35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u="sng" dirty="0">
                <a:uFill>
                  <a:solidFill>
                    <a:srgbClr val="006FC0"/>
                  </a:solidFill>
                </a:uFill>
                <a:latin typeface="+mn-lt"/>
                <a:cs typeface="Times New Roman"/>
              </a:rPr>
              <a:t>emitter</a:t>
            </a:r>
            <a:r>
              <a:rPr sz="2400" spc="-18" dirty="0"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–</a:t>
            </a:r>
            <a:r>
              <a:rPr sz="2400" spc="-35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but</a:t>
            </a:r>
            <a:r>
              <a:rPr sz="2400" spc="-44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not</a:t>
            </a:r>
            <a:r>
              <a:rPr sz="2400" spc="-49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largest</a:t>
            </a:r>
            <a:r>
              <a:rPr sz="2400" spc="-26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contributor</a:t>
            </a:r>
            <a:r>
              <a:rPr sz="2400" spc="-22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to</a:t>
            </a:r>
            <a:r>
              <a:rPr sz="2400" spc="-26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u="sng" spc="-9" dirty="0">
                <a:uFill>
                  <a:solidFill>
                    <a:srgbClr val="006FC0"/>
                  </a:solidFill>
                </a:uFill>
                <a:latin typeface="+mn-lt"/>
                <a:cs typeface="Times New Roman"/>
              </a:rPr>
              <a:t>damages</a:t>
            </a:r>
          </a:p>
          <a:p>
            <a:pPr marL="555823" indent="-342900">
              <a:lnSpc>
                <a:spcPct val="100000"/>
              </a:lnSpc>
              <a:spcBef>
                <a:spcPts val="891"/>
              </a:spcBef>
              <a:buClr>
                <a:srgbClr val="000000"/>
              </a:buClr>
              <a:tabLst>
                <a:tab pos="414640" algn="l"/>
              </a:tabLst>
            </a:pPr>
            <a:r>
              <a:rPr sz="2400" b="0" u="sng" dirty="0">
                <a:uFill>
                  <a:solidFill>
                    <a:srgbClr val="006FC0"/>
                  </a:solidFill>
                </a:uFill>
                <a:latin typeface="+mn-lt"/>
                <a:cs typeface="Times New Roman"/>
              </a:rPr>
              <a:t>Recreation</a:t>
            </a:r>
            <a:r>
              <a:rPr sz="2400" spc="-4" dirty="0"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is</a:t>
            </a:r>
            <a:r>
              <a:rPr sz="2400" spc="-31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the</a:t>
            </a:r>
            <a:r>
              <a:rPr sz="2400" spc="-31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dominant</a:t>
            </a:r>
            <a:r>
              <a:rPr sz="2400" spc="-44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cost</a:t>
            </a:r>
            <a:r>
              <a:rPr sz="2400" spc="-49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+mn-lt"/>
                <a:cs typeface="Times New Roman"/>
              </a:rPr>
              <a:t>generating</a:t>
            </a:r>
            <a:r>
              <a:rPr sz="2400" spc="-4" dirty="0">
                <a:solidFill>
                  <a:srgbClr val="000000"/>
                </a:solidFill>
                <a:latin typeface="+mn-lt"/>
                <a:cs typeface="Times New Roman"/>
              </a:rPr>
              <a:t> </a:t>
            </a:r>
            <a:r>
              <a:rPr sz="2400" spc="-9" dirty="0">
                <a:solidFill>
                  <a:srgbClr val="000000"/>
                </a:solidFill>
                <a:latin typeface="+mn-lt"/>
                <a:cs typeface="Times New Roman"/>
              </a:rPr>
              <a:t>mechanism</a:t>
            </a:r>
            <a:endParaRPr lang="en-US" sz="2400" spc="-9" dirty="0">
              <a:solidFill>
                <a:srgbClr val="000000"/>
              </a:solidFill>
              <a:latin typeface="+mn-lt"/>
              <a:cs typeface="Times New Roman"/>
            </a:endParaRPr>
          </a:p>
          <a:p>
            <a:pPr marL="555823" indent="-342900">
              <a:lnSpc>
                <a:spcPct val="100000"/>
              </a:lnSpc>
              <a:spcBef>
                <a:spcPts val="891"/>
              </a:spcBef>
              <a:buClr>
                <a:srgbClr val="000000"/>
              </a:buClr>
              <a:tabLst>
                <a:tab pos="414640" algn="l"/>
              </a:tabLst>
            </a:pPr>
            <a:r>
              <a:rPr lang="en-US" sz="2400" spc="-9" dirty="0">
                <a:solidFill>
                  <a:srgbClr val="000000"/>
                </a:solidFill>
                <a:latin typeface="+mn-lt"/>
                <a:cs typeface="Times New Roman"/>
              </a:rPr>
              <a:t>But </a:t>
            </a:r>
            <a:r>
              <a:rPr lang="en-US" sz="2400" spc="-9" dirty="0">
                <a:solidFill>
                  <a:srgbClr val="C00000"/>
                </a:solidFill>
                <a:latin typeface="+mn-lt"/>
                <a:cs typeface="Times New Roman"/>
              </a:rPr>
              <a:t>potentially significant omissions</a:t>
            </a:r>
          </a:p>
          <a:p>
            <a:pPr marL="1013023" lvl="1" indent="-342900">
              <a:lnSpc>
                <a:spcPct val="100000"/>
              </a:lnSpc>
              <a:spcBef>
                <a:spcPts val="891"/>
              </a:spcBef>
              <a:buClr>
                <a:srgbClr val="000000"/>
              </a:buClr>
              <a:tabLst>
                <a:tab pos="414640" algn="l"/>
              </a:tabLst>
            </a:pPr>
            <a:r>
              <a:rPr lang="en-US" spc="-9" dirty="0">
                <a:solidFill>
                  <a:srgbClr val="000000"/>
                </a:solidFill>
                <a:latin typeface="+mn-lt"/>
                <a:cs typeface="Times New Roman"/>
              </a:rPr>
              <a:t>Health from contact recreation</a:t>
            </a:r>
          </a:p>
          <a:p>
            <a:pPr marL="1013023" lvl="1" indent="-342900">
              <a:lnSpc>
                <a:spcPct val="100000"/>
              </a:lnSpc>
              <a:spcBef>
                <a:spcPts val="891"/>
              </a:spcBef>
              <a:buClr>
                <a:srgbClr val="000000"/>
              </a:buClr>
              <a:tabLst>
                <a:tab pos="414640" algn="l"/>
              </a:tabLst>
            </a:pPr>
            <a:r>
              <a:rPr lang="en-US" spc="-9" dirty="0">
                <a:solidFill>
                  <a:srgbClr val="000000"/>
                </a:solidFill>
                <a:latin typeface="+mn-lt"/>
                <a:cs typeface="Times New Roman"/>
              </a:rPr>
              <a:t>Health from drinking water</a:t>
            </a:r>
            <a:endParaRPr spc="-9" dirty="0">
              <a:solidFill>
                <a:srgbClr val="000000"/>
              </a:solidFill>
              <a:latin typeface="+mn-lt"/>
              <a:cs typeface="Times New Roman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B00C72-9351-F34E-0280-5853B3097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01477" y="833257"/>
            <a:ext cx="9438752" cy="24564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Environmental Economists have made Huge Strides Quantifying Air Damages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are Behind for Water Pollution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682348" y="5439744"/>
            <a:ext cx="5458618" cy="298904"/>
          </a:xfrm>
        </p:spPr>
        <p:txBody>
          <a:bodyPr>
            <a:noAutofit/>
          </a:bodyPr>
          <a:lstStyle/>
          <a:p>
            <a:r>
              <a:rPr lang="en-US" sz="2000" dirty="0"/>
              <a:t>www.epa.gov/nutrientpollution/issue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E3AB6-8EDE-4D3B-8997-B4872CED02EE}"/>
              </a:ext>
            </a:extLst>
          </p:cNvPr>
          <p:cNvSpPr txBox="1"/>
          <p:nvPr/>
        </p:nvSpPr>
        <p:spPr>
          <a:xfrm>
            <a:off x="1355832" y="3283409"/>
            <a:ext cx="86500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Georgia" panose="02040502050405020303" pitchFamily="18" charset="0"/>
              </a:rPr>
              <a:t>USEPA “</a:t>
            </a:r>
            <a:r>
              <a:rPr lang="en-US" sz="3600" b="1" i="0" dirty="0">
                <a:effectLst/>
                <a:latin typeface="Georgia" panose="02040502050405020303" pitchFamily="18" charset="0"/>
              </a:rPr>
              <a:t>Nutrient pollution is one of America's most widespread, costly and challenging environmental problems….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268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2AF4-43C6-062B-0263-9CD04DD2A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F20259A7-4A7F-AE11-A9BA-F8D440187FB5}"/>
                  </a:ext>
                </a:extLst>
              </p:cNvPr>
              <p:cNvSpPr txBox="1"/>
              <p:nvPr/>
            </p:nvSpPr>
            <p:spPr>
              <a:xfrm>
                <a:off x="1714500" y="1375496"/>
                <a:ext cx="9958412" cy="4952616"/>
              </a:xfrm>
              <a:prstGeom prst="rect">
                <a:avLst/>
              </a:prstGeom>
            </p:spPr>
            <p:txBody>
              <a:bodyPr vert="horz" wrap="square" lIns="0" tIns="10646" rIns="0" bIns="0" rtlCol="0">
                <a:spAutoFit/>
              </a:bodyPr>
              <a:lstStyle/>
              <a:p>
                <a:r>
                  <a:rPr lang="en-US" sz="2400" dirty="0"/>
                  <a:t>Gross Domestic Product (GDP)= market value of all final goods and services produced domestically in a country</a:t>
                </a:r>
              </a:p>
              <a:p>
                <a:pPr marL="56032" marR="201156">
                  <a:lnSpc>
                    <a:spcPct val="120000"/>
                  </a:lnSpc>
                  <a:spcBef>
                    <a:spcPts val="84"/>
                  </a:spcBef>
                </a:pPr>
                <a:endParaRPr lang="en-US" sz="2400" dirty="0">
                  <a:cs typeface="Arial" panose="020B0604020202020204" pitchFamily="34" charset="0"/>
                </a:endParaRPr>
              </a:p>
              <a:p>
                <a:pPr marL="82368">
                  <a:spcBef>
                    <a:spcPts val="326"/>
                  </a:spcBef>
                </a:pPr>
                <a:r>
                  <a:rPr lang="en-US" sz="2400" i="1" dirty="0">
                    <a:cs typeface="Arial" panose="020B0604020202020204" pitchFamily="34" charset="0"/>
                  </a:rPr>
                  <a:t>                                           GDP</a:t>
                </a:r>
                <a:r>
                  <a:rPr lang="en-US" sz="2400" i="1" spc="112" baseline="-25641" dirty="0">
                    <a:cs typeface="Arial" panose="020B0604020202020204" pitchFamily="34" charset="0"/>
                  </a:rPr>
                  <a:t>  </a:t>
                </a:r>
                <a:r>
                  <a:rPr lang="en-US" sz="2400" spc="-66" dirty="0">
                    <a:cs typeface="Arial" panose="020B0604020202020204" pitchFamily="34" charset="0"/>
                  </a:rPr>
                  <a:t>=</a:t>
                </a:r>
                <a:r>
                  <a:rPr lang="en-US" sz="2400" spc="-75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ar-AE" sz="2400" i="1" spc="-75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en-US" sz="2400" spc="-75" dirty="0">
                            <a:cs typeface="Arial" panose="020B0604020202020204" pitchFamily="34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400" i="1" baseline="-25641" dirty="0">
                            <a:cs typeface="Arial" panose="020B0604020202020204" pitchFamily="34" charset="0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US" sz="2400" i="1" spc="297" baseline="-25641" dirty="0"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spc="106" dirty="0"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spc="-229" dirty="0"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spc="-229" dirty="0">
                            <a:cs typeface="Arial" panose="020B0604020202020204" pitchFamily="34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en-US" sz="2400" i="1" spc="112" baseline="-25641" dirty="0">
                            <a:cs typeface="Arial" panose="020B0604020202020204" pitchFamily="34" charset="0"/>
                          </a:rPr>
                          <m:t>j</m:t>
                        </m:r>
                        <m:r>
                          <a:rPr lang="en-US" sz="2400" b="0" i="1" spc="112" baseline="-2564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nary>
                    <m:r>
                      <a:rPr lang="en-US" sz="2400" b="0" i="1" spc="-75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     </a:t>
                </a:r>
                <a:endParaRPr lang="en-US" sz="2400" i="1" dirty="0">
                  <a:cs typeface="Arial" panose="020B0604020202020204" pitchFamily="34" charset="0"/>
                </a:endParaRPr>
              </a:p>
              <a:p>
                <a:pPr marL="82368">
                  <a:spcBef>
                    <a:spcPts val="326"/>
                  </a:spcBef>
                </a:pPr>
                <a:endParaRPr lang="en-US" sz="2400" i="1" kern="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82368">
                  <a:spcBef>
                    <a:spcPts val="326"/>
                  </a:spcBef>
                </a:pPr>
                <a:r>
                  <a:rPr lang="en-US" sz="2400" kern="0" dirty="0">
                    <a:solidFill>
                      <a:schemeClr val="tx1"/>
                    </a:solidFill>
                  </a:rPr>
                  <a:t>Is GDP a good measure of what goods and services we have?</a:t>
                </a:r>
              </a:p>
              <a:p>
                <a:pPr marL="539568" lvl="1">
                  <a:spcBef>
                    <a:spcPts val="326"/>
                  </a:spcBef>
                </a:pPr>
                <a:r>
                  <a:rPr lang="en-US" sz="2400" kern="0" dirty="0">
                    <a:solidFill>
                      <a:schemeClr val="tx1"/>
                    </a:solidFill>
                  </a:rPr>
                  <a:t>nope, </a:t>
                </a:r>
                <a:r>
                  <a:rPr lang="en-US" sz="2400" kern="0" dirty="0"/>
                  <a:t>Omit</a:t>
                </a:r>
                <a:r>
                  <a:rPr lang="en-US" sz="2400" kern="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996768" lvl="1" indent="-457200">
                  <a:spcBef>
                    <a:spcPts val="326"/>
                  </a:spcBef>
                  <a:buFont typeface="+mj-lt"/>
                  <a:buAutoNum type="arabicPeriod"/>
                </a:pPr>
                <a:r>
                  <a:rPr lang="en-US" sz="2400" kern="0" dirty="0">
                    <a:solidFill>
                      <a:schemeClr val="tx1"/>
                    </a:solidFill>
                  </a:rPr>
                  <a:t>natural resource depletion</a:t>
                </a:r>
              </a:p>
              <a:p>
                <a:pPr marL="996768" lvl="1" indent="-457200">
                  <a:spcBef>
                    <a:spcPts val="326"/>
                  </a:spcBef>
                  <a:buFont typeface="+mj-lt"/>
                  <a:buAutoNum type="arabicPeriod"/>
                </a:pPr>
                <a:r>
                  <a:rPr lang="en-US" sz="2400" kern="0" dirty="0"/>
                  <a:t>pollution damages, and</a:t>
                </a:r>
              </a:p>
              <a:p>
                <a:pPr marL="996768" lvl="1" indent="-457200">
                  <a:spcBef>
                    <a:spcPts val="326"/>
                  </a:spcBef>
                  <a:buFont typeface="+mj-lt"/>
                  <a:buAutoNum type="arabicPeriod"/>
                </a:pPr>
                <a:r>
                  <a:rPr lang="en-US" sz="2400" kern="0" dirty="0">
                    <a:solidFill>
                      <a:schemeClr val="tx1"/>
                    </a:solidFill>
                  </a:rPr>
                  <a:t>ecosystem services</a:t>
                </a:r>
              </a:p>
              <a:p>
                <a:pPr marL="257749">
                  <a:spcBef>
                    <a:spcPts val="574"/>
                  </a:spcBef>
                  <a:tabLst>
                    <a:tab pos="459466" algn="l"/>
                  </a:tabLst>
                </a:pPr>
                <a:endParaRPr lang="en-US" sz="2400" spc="-18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57749">
                  <a:spcBef>
                    <a:spcPts val="613"/>
                  </a:spcBef>
                  <a:tabLst>
                    <a:tab pos="459466" algn="l"/>
                  </a:tabLst>
                </a:pPr>
                <a:r>
                  <a:rPr lang="en-US" sz="2400" spc="-18" dirty="0">
                    <a:latin typeface="Arial" panose="020B0604020202020204" pitchFamily="34" charset="0"/>
                    <a:cs typeface="Arial" panose="020B0604020202020204" pitchFamily="34" charset="0"/>
                  </a:rPr>
                  <a:t>Net national wealth would include these things…..</a:t>
                </a:r>
              </a:p>
            </p:txBody>
          </p:sp>
        </mc:Choice>
        <mc:Fallback xmlns="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F20259A7-4A7F-AE11-A9BA-F8D440187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1375496"/>
                <a:ext cx="9958412" cy="4952616"/>
              </a:xfrm>
              <a:prstGeom prst="rect">
                <a:avLst/>
              </a:prstGeom>
              <a:blipFill>
                <a:blip r:embed="rId2"/>
                <a:stretch>
                  <a:fillRect l="-1781" t="-1790" b="-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ject 2">
            <a:extLst>
              <a:ext uri="{FF2B5EF4-FFF2-40B4-BE49-F238E27FC236}">
                <a16:creationId xmlns:a16="http://schemas.microsoft.com/office/drawing/2014/main" id="{424E5E67-128F-EE52-D471-8CC2CB2A64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51448"/>
            <a:ext cx="12139194" cy="688424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942083">
              <a:lnSpc>
                <a:spcPct val="100000"/>
              </a:lnSpc>
              <a:spcBef>
                <a:spcPts val="88"/>
              </a:spcBef>
            </a:pPr>
            <a:r>
              <a:rPr lang="en-US" dirty="0"/>
              <a:t>Measures of Economic Well-being</a:t>
            </a:r>
            <a:endParaRPr sz="2800" b="0" cap="small" spc="-57" dirty="0">
              <a:cs typeface="FreesiaUPC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77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3BE19202-74CF-4CAB-AB0E-9123F0C3B49A}"/>
              </a:ext>
            </a:extLst>
          </p:cNvPr>
          <p:cNvSpPr txBox="1">
            <a:spLocks/>
          </p:cNvSpPr>
          <p:nvPr/>
        </p:nvSpPr>
        <p:spPr>
          <a:xfrm>
            <a:off x="128270" y="481042"/>
            <a:ext cx="1206373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eorgia" panose="02040502050405020303" pitchFamily="18" charset="0"/>
              </a:rPr>
              <a:t>3.  </a:t>
            </a:r>
            <a:r>
              <a:rPr lang="en-US" sz="4000" b="1" dirty="0">
                <a:uFill>
                  <a:solidFill>
                    <a:srgbClr val="000000"/>
                  </a:solidFill>
                </a:uFill>
                <a:latin typeface="Georgia" panose="02040502050405020303" pitchFamily="18" charset="0"/>
                <a:cs typeface="Arial" panose="020B0604020202020204" pitchFamily="34" charset="0"/>
              </a:rPr>
              <a:t>Loss in services</a:t>
            </a:r>
            <a:r>
              <a:rPr lang="en-US" sz="4000" b="1" spc="-49" dirty="0">
                <a:latin typeface="Georgia" panose="02040502050405020303" pitchFamily="18" charset="0"/>
                <a:cs typeface="Arial" panose="020B0604020202020204" pitchFamily="34" charset="0"/>
              </a:rPr>
              <a:t> from nutrient pollution</a:t>
            </a:r>
            <a:endParaRPr lang="en-US" sz="40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34DEB1-6655-4353-9803-CB5059411354}"/>
              </a:ext>
            </a:extLst>
          </p:cNvPr>
          <p:cNvSpPr/>
          <p:nvPr/>
        </p:nvSpPr>
        <p:spPr>
          <a:xfrm>
            <a:off x="1409700" y="1536174"/>
            <a:ext cx="955137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drinking water: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Abatement costs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meet health standards and avoid shutdowns, surface water (omits groundwater, residual health damages, health risks from untreated private wells)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Leisure Consumption: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Fishing, boating, wildlife viewing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swimming (omits contact recreation health effects and all rivers)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Amenities: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Hedonics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Aesthetics, odor, wildlife habitat/abundance (omits rivers)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GHG emissions from eutrophication: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Cost Methane 	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sinks, lakes and farm ponds, become sources </a:t>
            </a:r>
          </a:p>
        </p:txBody>
      </p:sp>
    </p:spTree>
    <p:extLst>
      <p:ext uri="{BB962C8B-B14F-4D97-AF65-F5344CB8AC3E}">
        <p14:creationId xmlns:p14="http://schemas.microsoft.com/office/powerpoint/2010/main" val="2228882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5F631-D977-4B70-8ACE-B3ACB93D2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797"/>
            <a:ext cx="12192000" cy="123695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1. Social Costs: Drinking Water Systems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705519-0D2A-4973-866B-2C1BD1564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1489753"/>
            <a:ext cx="9906000" cy="4795500"/>
          </a:xfrm>
        </p:spPr>
        <p:txBody>
          <a:bodyPr>
            <a:noAutofit/>
          </a:bodyPr>
          <a:lstStyle/>
          <a:p>
            <a:r>
              <a:rPr lang="en-US" sz="2400" dirty="0"/>
              <a:t>Mosheim and </a:t>
            </a:r>
            <a:r>
              <a:rPr lang="en-US" sz="2400" dirty="0" err="1"/>
              <a:t>Ribaudo</a:t>
            </a:r>
            <a:r>
              <a:rPr lang="en-US" sz="2400" dirty="0"/>
              <a:t> (2017) estimate marginal cost of Nitrogen removal, 360 drinking water treatment plants, estimates by EPA region and system-size</a:t>
            </a:r>
          </a:p>
          <a:p>
            <a:pPr lvl="1"/>
            <a:endParaRPr lang="en-US" dirty="0"/>
          </a:p>
          <a:p>
            <a:r>
              <a:rPr lang="en-US" sz="2400" dirty="0"/>
              <a:t>Information on Water System from EPA (Safe Drinking Water Information System) </a:t>
            </a:r>
          </a:p>
          <a:p>
            <a:endParaRPr lang="en-US" sz="2400" dirty="0"/>
          </a:p>
          <a:p>
            <a:pPr marL="457200" lvl="1" indent="0">
              <a:buNone/>
            </a:pP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Geo-Location, city, county </a:t>
            </a:r>
          </a:p>
          <a:p>
            <a:pPr marL="457200" lvl="1" indent="0">
              <a:buNone/>
            </a:pPr>
            <a:r>
              <a:rPr lang="en-US" dirty="0"/>
              <a:t>(ii) Size of Serving Population</a:t>
            </a:r>
          </a:p>
          <a:p>
            <a:pPr marL="457200" lvl="1" indent="0">
              <a:buNone/>
            </a:pPr>
            <a:r>
              <a:rPr lang="en-US" dirty="0"/>
              <a:t>(iii) Source of Raw Water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Match drinking water plants to population served via census tract</a:t>
            </a:r>
          </a:p>
          <a:p>
            <a:pPr marL="457200" lvl="1" indent="0">
              <a:buNone/>
            </a:pPr>
            <a:endParaRPr lang="en-US" sz="2000" dirty="0"/>
          </a:p>
          <a:p>
            <a:endParaRPr lang="en-US" sz="2400" dirty="0"/>
          </a:p>
        </p:txBody>
      </p:sp>
      <p:pic>
        <p:nvPicPr>
          <p:cNvPr id="3" name="Picture 2" descr="Water Treatment - Water Education Foundation">
            <a:extLst>
              <a:ext uri="{FF2B5EF4-FFF2-40B4-BE49-F238E27FC236}">
                <a16:creationId xmlns:a16="http://schemas.microsoft.com/office/drawing/2014/main" id="{9EFA69E3-805C-1CB2-4EC4-676B1F0F1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88" y="3660347"/>
            <a:ext cx="6107912" cy="215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71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D46D8C-C867-42C6-8DA4-FFE1089BC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3"/>
          <a:stretch/>
        </p:blipFill>
        <p:spPr>
          <a:xfrm>
            <a:off x="782710" y="1587580"/>
            <a:ext cx="8745643" cy="47818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87F23B-216D-44D8-A819-9301FC92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8526"/>
            <a:ext cx="12192000" cy="633003"/>
          </a:xfrm>
        </p:spPr>
        <p:txBody>
          <a:bodyPr>
            <a:noAutofit/>
          </a:bodyPr>
          <a:lstStyle/>
          <a:p>
            <a:r>
              <a:rPr lang="en-US" sz="4000" dirty="0"/>
              <a:t> Community Water Systems</a:t>
            </a:r>
            <a:endParaRPr lang="en-US" sz="4000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92FFAB-36D1-43F3-BCA0-61890EA2C796}"/>
              </a:ext>
            </a:extLst>
          </p:cNvPr>
          <p:cNvSpPr txBox="1"/>
          <p:nvPr/>
        </p:nvSpPr>
        <p:spPr>
          <a:xfrm>
            <a:off x="9396663" y="1121529"/>
            <a:ext cx="287955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EPA: (SDWIS)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~50,000 CWS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Plant location (county)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Population 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Water Source: Surface or Ground</a:t>
            </a:r>
          </a:p>
          <a:p>
            <a:pPr lvl="1"/>
            <a:endParaRPr lang="en-US" sz="2000" dirty="0">
              <a:latin typeface="Georgia" panose="02040502050405020303" pitchFamily="18" charset="0"/>
            </a:endParaRP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53126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938740B-FEF3-F279-6390-111337382A8C}"/>
              </a:ext>
            </a:extLst>
          </p:cNvPr>
          <p:cNvSpPr txBox="1"/>
          <p:nvPr/>
        </p:nvSpPr>
        <p:spPr>
          <a:xfrm>
            <a:off x="943692" y="615914"/>
            <a:ext cx="9927597" cy="765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19" marR="26896">
              <a:lnSpc>
                <a:spcPct val="120000"/>
              </a:lnSpc>
              <a:spcBef>
                <a:spcPts val="88"/>
              </a:spcBef>
              <a:tabLst>
                <a:tab pos="5032830" algn="l"/>
              </a:tabLst>
            </a:pPr>
            <a:r>
              <a:rPr lang="en-US" sz="4000" b="1" dirty="0">
                <a:latin typeface="Georgia" panose="02040502050405020303" pitchFamily="18" charset="0"/>
                <a:cs typeface="Times New Roman"/>
              </a:rPr>
              <a:t>2. Social Costs: Recreation Damages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2">
                <a:extLst>
                  <a:ext uri="{FF2B5EF4-FFF2-40B4-BE49-F238E27FC236}">
                    <a16:creationId xmlns:a16="http://schemas.microsoft.com/office/drawing/2014/main" id="{4570698D-C44E-8280-4B8B-77636522E38A}"/>
                  </a:ext>
                </a:extLst>
              </p:cNvPr>
              <p:cNvSpPr txBox="1"/>
              <p:nvPr/>
            </p:nvSpPr>
            <p:spPr>
              <a:xfrm>
                <a:off x="1170322" y="1514080"/>
                <a:ext cx="10392540" cy="4969306"/>
              </a:xfrm>
              <a:prstGeom prst="rect">
                <a:avLst/>
              </a:prstGeom>
            </p:spPr>
            <p:txBody>
              <a:bodyPr vert="horz" wrap="square" lIns="0" tIns="70037" rIns="0" bIns="0" rtlCol="0">
                <a:spAutoFit/>
              </a:bodyPr>
              <a:lstStyle/>
              <a:p>
                <a:pPr marL="11206">
                  <a:spcBef>
                    <a:spcPts val="552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Keiser</a:t>
                </a:r>
                <a:r>
                  <a:rPr lang="en-US" sz="2400" spc="-5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JAERE,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2019)</a:t>
                </a:r>
                <a:r>
                  <a:rPr lang="en-US" sz="2400" spc="-44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  <a:r>
                  <a:rPr lang="en-US" sz="2400" spc="-44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nationwide</a:t>
                </a:r>
                <a:r>
                  <a:rPr lang="en-US" sz="2400" spc="-66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study</a:t>
                </a:r>
                <a:r>
                  <a:rPr lang="en-US" sz="2400" spc="-44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water</a:t>
                </a:r>
                <a:r>
                  <a:rPr lang="en-US" sz="2400" spc="-5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spc="-9" dirty="0">
                    <a:latin typeface="Arial" panose="020B0604020202020204" pitchFamily="34" charset="0"/>
                    <a:cs typeface="Arial" panose="020B0604020202020204" pitchFamily="34" charset="0"/>
                  </a:rPr>
                  <a:t>recreation</a:t>
                </a:r>
              </a:p>
              <a:p>
                <a:pPr marL="11206">
                  <a:spcBef>
                    <a:spcPts val="552"/>
                  </a:spcBef>
                </a:pPr>
                <a:endParaRPr lang="en-US" sz="2400" spc="-9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54106" indent="-342900">
                  <a:spcBef>
                    <a:spcPts val="552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Estimate count data model for annual recreation demand by county</a:t>
                </a:r>
                <a:endPara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ar-AE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ar-AE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206"/>
                <a:endParaRPr lang="en-US" sz="2000" spc="-9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spc="-62" dirty="0">
                    <a:latin typeface="Arial" panose="020B0604020202020204" pitchFamily="34" charset="0"/>
                    <a:cs typeface="Arial" panose="020B0604020202020204" pitchFamily="34" charset="0"/>
                  </a:rPr>
                  <a:t>includes</a:t>
                </a:r>
                <a:r>
                  <a:rPr lang="en-US" sz="2000" spc="-66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county demographics and characteristics</a:t>
                </a:r>
                <a:endParaRPr lang="en-US" sz="2000" spc="-3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b="0" i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National Survey on Recreation and the Environment,1999 to 2009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Oregon State University benefits transfer database:	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WTP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/trip</a:t>
                </a:r>
                <a:r>
                  <a:rPr lang="en-US" sz="2400" spc="-18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spc="-26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$70</a:t>
                </a:r>
                <a:r>
                  <a:rPr lang="en-US" sz="2400" spc="-26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MD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𝜕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2400" dirty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nary>
                      </m:e>
                    </m:nary>
                  </m:oMath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18073">
                  <a:spcBef>
                    <a:spcPts val="490"/>
                  </a:spcBef>
                </a:pPr>
                <a:endParaRPr lang="en-US" sz="2400" spc="-9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object 2">
                <a:extLst>
                  <a:ext uri="{FF2B5EF4-FFF2-40B4-BE49-F238E27FC236}">
                    <a16:creationId xmlns:a16="http://schemas.microsoft.com/office/drawing/2014/main" id="{4570698D-C44E-8280-4B8B-77636522E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322" y="1514080"/>
                <a:ext cx="10392540" cy="4969306"/>
              </a:xfrm>
              <a:prstGeom prst="rect">
                <a:avLst/>
              </a:prstGeom>
              <a:blipFill>
                <a:blip r:embed="rId2"/>
                <a:stretch>
                  <a:fillRect l="-1709" t="-510" b="-6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7700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2899" cy="1325563"/>
          </a:xfrm>
        </p:spPr>
        <p:txBody>
          <a:bodyPr>
            <a:normAutofit/>
          </a:bodyPr>
          <a:lstStyle/>
          <a:p>
            <a:r>
              <a:rPr dirty="0"/>
              <a:t>Improvements in Water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475" y="1900237"/>
            <a:ext cx="8433756" cy="4592637"/>
          </a:xfrm>
        </p:spPr>
        <p:txBody>
          <a:bodyPr numCol="1">
            <a:noAutofit/>
          </a:bodyPr>
          <a:lstStyle/>
          <a:p>
            <a:pPr marL="0" indent="0">
              <a:spcAft>
                <a:spcPts val="1440"/>
              </a:spcAft>
              <a:buNone/>
              <a:defRPr sz="2160" b="1">
                <a:solidFill>
                  <a:srgbClr val="0066CC"/>
                </a:solidFill>
              </a:defRPr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🏭 Industrial Pollution Reduction: 60% decrease in industrial pollutants released into water bodies.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EPA, 2022</a:t>
            </a:r>
          </a:p>
          <a:p>
            <a:pPr marL="0" indent="0">
              <a:spcAft>
                <a:spcPts val="1440"/>
              </a:spcAft>
              <a:buNone/>
              <a:defRPr sz="2160" b="1">
                <a:solidFill>
                  <a:srgbClr val="0066CC"/>
                </a:solidFill>
              </a:defRPr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🚰 Untreated Sewage Reduction: 98% reduction in untreated sewage discharge due to improved wastewater treatment.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EPA, 2021</a:t>
            </a:r>
          </a:p>
          <a:p>
            <a:pPr marL="0" indent="0">
              <a:spcAft>
                <a:spcPts val="1440"/>
              </a:spcAft>
              <a:buNone/>
              <a:defRPr sz="2160" b="1">
                <a:solidFill>
                  <a:srgbClr val="0066CC"/>
                </a:solidFill>
              </a:defRPr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🐟 Fish and Wildlife Recovery: Significant improvements 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biodiversity, including the return of fish species to previously polluted rivers like the Hudson and Ohio Rivers.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USGS, 2022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46200" y="1629910"/>
            <a:ext cx="10845800" cy="4392793"/>
          </a:xfrm>
          <a:prstGeom prst="rect">
            <a:avLst/>
          </a:prstGeom>
        </p:spPr>
        <p:txBody>
          <a:bodyPr vert="horz" wrap="square" lIns="0" tIns="86285" rIns="0" bIns="0" rtlCol="0">
            <a:spAutoFit/>
          </a:bodyPr>
          <a:lstStyle/>
          <a:p>
            <a:pPr marL="257189">
              <a:spcBef>
                <a:spcPts val="679"/>
              </a:spcBef>
              <a:tabLst>
                <a:tab pos="460025" algn="l"/>
              </a:tabLs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Valuing water quality in the US using a national data set on property value, 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PNAS,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Mamun</a:t>
            </a:r>
            <a:r>
              <a:rPr lang="en-US" sz="2000" b="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2000" b="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en-US" sz="2000" b="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spc="-9" dirty="0">
                <a:latin typeface="Arial" panose="020B0604020202020204" pitchFamily="34" charset="0"/>
                <a:cs typeface="Arial" panose="020B0604020202020204" pitchFamily="34" charset="0"/>
              </a:rPr>
              <a:t>(2023)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6666" lvl="1" indent="-202277">
              <a:spcBef>
                <a:spcPts val="679"/>
              </a:spcBef>
              <a:buFont typeface="Apple Symbols"/>
              <a:buChar char="•"/>
              <a:tabLst>
                <a:tab pos="460025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674,000</a:t>
            </a:r>
            <a:r>
              <a:rPr sz="2000" spc="-5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  <a:r>
              <a:rPr sz="20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transactions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1,632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lakes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continental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2" dirty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6666" lvl="1" indent="-202277">
              <a:spcBef>
                <a:spcPts val="596"/>
              </a:spcBef>
              <a:buFont typeface="Apple Symbols"/>
              <a:buChar char="•"/>
              <a:tabLst>
                <a:tab pos="46002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Secchi depth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49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clarity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20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spc="-4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6666" lvl="1" indent="-202277">
              <a:spcBef>
                <a:spcPts val="596"/>
              </a:spcBef>
              <a:buFont typeface="Apple Symbols"/>
              <a:buChar char="•"/>
              <a:tabLst>
                <a:tab pos="460025" algn="l"/>
              </a:tabLst>
            </a:pPr>
            <a:r>
              <a:rPr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=0.16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100m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" dirty="0">
                <a:latin typeface="Arial" panose="020B0604020202020204" pitchFamily="34" charset="0"/>
                <a:cs typeface="Arial" panose="020B0604020202020204" pitchFamily="34" charset="0"/>
              </a:rPr>
              <a:t>shore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6666" lvl="1" indent="-202277">
              <a:spcBef>
                <a:spcPts val="543"/>
              </a:spcBef>
              <a:buClr>
                <a:srgbClr val="000000"/>
              </a:buClr>
              <a:buSzPct val="95652"/>
              <a:buFont typeface="Apple Symbols"/>
              <a:buChar char="•"/>
              <a:tabLst>
                <a:tab pos="460025" algn="l"/>
              </a:tabLst>
            </a:pPr>
            <a:r>
              <a:rPr sz="2000" i="1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=0.045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000" spc="-6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sz="2000" spc="-5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" dirty="0">
                <a:latin typeface="Arial" panose="020B0604020202020204" pitchFamily="34" charset="0"/>
                <a:cs typeface="Arial" panose="020B0604020202020204" pitchFamily="34" charset="0"/>
              </a:rPr>
              <a:t>100-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300m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2000" spc="-6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" dirty="0">
                <a:latin typeface="Arial" panose="020B0604020202020204" pitchFamily="34" charset="0"/>
                <a:cs typeface="Arial" panose="020B0604020202020204" pitchFamily="34" charset="0"/>
              </a:rPr>
              <a:t>shore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8"/>
              </a:spcBef>
              <a:buFont typeface="Apple Symbols"/>
              <a:buChar char="•"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032" marR="669587">
              <a:lnSpc>
                <a:spcPct val="119500"/>
              </a:lnSpc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Logic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sz="20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inventory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residential</a:t>
            </a:r>
            <a:r>
              <a:rPr sz="2000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" dirty="0"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homes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2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000" spc="-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continental</a:t>
            </a:r>
            <a:r>
              <a:rPr sz="2000" spc="-8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2" dirty="0"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6666" lvl="1" indent="-202277">
              <a:spcBef>
                <a:spcPts val="609"/>
              </a:spcBef>
              <a:buFont typeface="Apple Symbols"/>
              <a:buChar char="•"/>
              <a:tabLst>
                <a:tab pos="460025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~3.36</a:t>
            </a:r>
            <a:r>
              <a:rPr sz="2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sz="2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homes</a:t>
            </a:r>
            <a:r>
              <a:rPr sz="20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sz="2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300m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lakes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" dirty="0">
                <a:latin typeface="Arial" panose="020B0604020202020204" pitchFamily="34" charset="0"/>
                <a:cs typeface="Arial" panose="020B0604020202020204" pitchFamily="34" charset="0"/>
              </a:rPr>
              <a:t>0.1km</a:t>
            </a:r>
            <a:r>
              <a:rPr sz="2000" spc="-13" baseline="28735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2000" baseline="2873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6666" lvl="1" indent="-202277">
              <a:spcBef>
                <a:spcPts val="600"/>
              </a:spcBef>
              <a:buClr>
                <a:srgbClr val="000000"/>
              </a:buClr>
              <a:buFont typeface="Apple Symbols"/>
              <a:buChar char="•"/>
              <a:tabLst>
                <a:tab pos="460025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~$781</a:t>
            </a:r>
            <a:r>
              <a:rPr sz="2000" spc="-5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assessed</a:t>
            </a:r>
            <a:r>
              <a:rPr sz="2000" b="1" i="1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i="1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sz="2000" b="1" i="1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(~$232,500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" dirty="0">
                <a:latin typeface="Arial" panose="020B0604020202020204" pitchFamily="34" charset="0"/>
                <a:cs typeface="Arial" panose="020B0604020202020204" pitchFamily="34" charset="0"/>
              </a:rPr>
              <a:t>home)</a:t>
            </a:r>
            <a:endParaRPr lang="en-US" sz="2000" spc="-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870" marR="15689" indent="-66118">
              <a:lnSpc>
                <a:spcPct val="120000"/>
              </a:lnSpc>
              <a:tabLst>
                <a:tab pos="6304204" algn="l"/>
              </a:tabLst>
            </a:pPr>
            <a:endParaRPr lang="en-US" sz="2000" spc="-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870" marR="15689" indent="-66118">
              <a:lnSpc>
                <a:spcPct val="120000"/>
              </a:lnSpc>
              <a:tabLst>
                <a:tab pos="6304204" algn="l"/>
              </a:tabLst>
            </a:pPr>
            <a:r>
              <a:rPr sz="2000" spc="-9" dirty="0">
                <a:latin typeface="Arial" panose="020B0604020202020204" pitchFamily="34" charset="0"/>
                <a:cs typeface="Arial" panose="020B0604020202020204" pitchFamily="34" charset="0"/>
              </a:rPr>
              <a:t>Baseline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clarity</a:t>
            </a:r>
            <a:r>
              <a:rPr sz="20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sz="20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0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Secchi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TN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2" dirty="0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0B2CF-3908-C218-C6A0-5CD810410FF8}"/>
              </a:ext>
            </a:extLst>
          </p:cNvPr>
          <p:cNvSpPr txBox="1"/>
          <p:nvPr/>
        </p:nvSpPr>
        <p:spPr>
          <a:xfrm>
            <a:off x="1116992" y="651039"/>
            <a:ext cx="9705684" cy="765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19" marR="26896">
              <a:lnSpc>
                <a:spcPct val="120000"/>
              </a:lnSpc>
              <a:spcBef>
                <a:spcPts val="88"/>
              </a:spcBef>
              <a:tabLst>
                <a:tab pos="5032830" algn="l"/>
              </a:tabLst>
            </a:pPr>
            <a:r>
              <a:rPr lang="en-US" sz="4000" b="1" dirty="0">
                <a:latin typeface="Georgia" panose="02040502050405020303" pitchFamily="18" charset="0"/>
                <a:cs typeface="Times New Roman"/>
              </a:rPr>
              <a:t>3. Social Costs: Hedonics</a:t>
            </a:r>
          </a:p>
        </p:txBody>
      </p:sp>
    </p:spTree>
    <p:extLst>
      <p:ext uri="{BB962C8B-B14F-4D97-AF65-F5344CB8AC3E}">
        <p14:creationId xmlns:p14="http://schemas.microsoft.com/office/powerpoint/2010/main" val="36521459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82717" y="1724717"/>
            <a:ext cx="9278471" cy="514662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57749" indent="0">
              <a:lnSpc>
                <a:spcPct val="100000"/>
              </a:lnSpc>
              <a:spcBef>
                <a:spcPts val="618"/>
              </a:spcBef>
              <a:buNone/>
              <a:tabLst>
                <a:tab pos="459466" algn="l"/>
              </a:tabLst>
            </a:pPr>
            <a:endParaRPr lang="en-US" spc="-18" dirty="0"/>
          </a:p>
          <a:p>
            <a:pPr marL="600649" indent="-342900">
              <a:lnSpc>
                <a:spcPct val="100000"/>
              </a:lnSpc>
              <a:spcBef>
                <a:spcPts val="618"/>
              </a:spcBef>
              <a:tabLst>
                <a:tab pos="459466" algn="l"/>
              </a:tabLst>
            </a:pPr>
            <a:r>
              <a:rPr sz="2400" spc="-110" dirty="0"/>
              <a:t>TP</a:t>
            </a:r>
            <a:r>
              <a:rPr sz="2400" spc="-13" dirty="0"/>
              <a:t> </a:t>
            </a:r>
            <a:r>
              <a:rPr sz="2400" dirty="0"/>
              <a:t>loading</a:t>
            </a:r>
            <a:r>
              <a:rPr sz="2400" spc="-101" dirty="0"/>
              <a:t> </a:t>
            </a:r>
            <a:r>
              <a:rPr sz="2400" spc="-313" dirty="0"/>
              <a:t>→</a:t>
            </a:r>
            <a:r>
              <a:rPr sz="2400" spc="-62" dirty="0"/>
              <a:t> </a:t>
            </a:r>
            <a:r>
              <a:rPr lang="en-US" sz="2400" spc="-75" dirty="0"/>
              <a:t> increase </a:t>
            </a:r>
            <a:r>
              <a:rPr sz="2400" spc="-75" dirty="0"/>
              <a:t>CHLA</a:t>
            </a:r>
            <a:r>
              <a:rPr sz="2400" spc="-35" dirty="0"/>
              <a:t> </a:t>
            </a:r>
            <a:r>
              <a:rPr sz="2400" dirty="0"/>
              <a:t>concentration</a:t>
            </a:r>
            <a:r>
              <a:rPr sz="2400" spc="-31" dirty="0"/>
              <a:t> </a:t>
            </a:r>
            <a:r>
              <a:rPr sz="2400" dirty="0"/>
              <a:t>in</a:t>
            </a:r>
            <a:r>
              <a:rPr sz="2400" spc="-31" dirty="0"/>
              <a:t> </a:t>
            </a:r>
            <a:r>
              <a:rPr sz="2400" dirty="0"/>
              <a:t>lake</a:t>
            </a:r>
            <a:r>
              <a:rPr sz="2400" spc="-40" dirty="0"/>
              <a:t> </a:t>
            </a:r>
            <a:r>
              <a:rPr sz="2400" dirty="0"/>
              <a:t>j</a:t>
            </a:r>
            <a:r>
              <a:rPr sz="2400" spc="-31" dirty="0"/>
              <a:t> </a:t>
            </a:r>
            <a:r>
              <a:rPr sz="2400" spc="-313" dirty="0"/>
              <a:t>→</a:t>
            </a:r>
            <a:r>
              <a:rPr sz="2400" spc="-62" dirty="0"/>
              <a:t> </a:t>
            </a:r>
            <a:r>
              <a:rPr lang="en-US" sz="2400" spc="-62" dirty="0"/>
              <a:t> increase </a:t>
            </a:r>
            <a:r>
              <a:rPr sz="2400" spc="-62" dirty="0"/>
              <a:t>CH</a:t>
            </a:r>
            <a:r>
              <a:rPr sz="2400" spc="-92" baseline="-7936" dirty="0"/>
              <a:t>4</a:t>
            </a:r>
            <a:r>
              <a:rPr sz="2400" spc="231" baseline="-7936" dirty="0"/>
              <a:t> </a:t>
            </a:r>
            <a:r>
              <a:rPr sz="2400" dirty="0"/>
              <a:t>emissions</a:t>
            </a:r>
            <a:r>
              <a:rPr sz="2400" spc="-31" dirty="0"/>
              <a:t> </a:t>
            </a:r>
            <a:r>
              <a:rPr sz="2400" spc="-9" dirty="0"/>
              <a:t>based </a:t>
            </a:r>
            <a:r>
              <a:rPr sz="2400" dirty="0"/>
              <a:t>on</a:t>
            </a:r>
            <a:r>
              <a:rPr sz="2400" spc="-40" dirty="0"/>
              <a:t> </a:t>
            </a:r>
            <a:r>
              <a:rPr sz="2400" dirty="0"/>
              <a:t>size</a:t>
            </a:r>
            <a:r>
              <a:rPr sz="2400" spc="-18" dirty="0"/>
              <a:t> </a:t>
            </a:r>
            <a:r>
              <a:rPr sz="2400" dirty="0"/>
              <a:t>of</a:t>
            </a:r>
            <a:r>
              <a:rPr sz="2400" spc="-22" dirty="0"/>
              <a:t> </a:t>
            </a:r>
            <a:r>
              <a:rPr sz="2400" dirty="0"/>
              <a:t>lake</a:t>
            </a:r>
            <a:r>
              <a:rPr sz="2400" spc="-26" dirty="0"/>
              <a:t> </a:t>
            </a:r>
            <a:r>
              <a:rPr sz="2400" dirty="0"/>
              <a:t>j</a:t>
            </a:r>
            <a:r>
              <a:rPr sz="2400" spc="-18" dirty="0"/>
              <a:t> </a:t>
            </a:r>
            <a:r>
              <a:rPr sz="2400" spc="-313" dirty="0"/>
              <a:t>→</a:t>
            </a:r>
            <a:r>
              <a:rPr sz="2400" spc="-62" dirty="0"/>
              <a:t> </a:t>
            </a:r>
            <a:r>
              <a:rPr sz="2400" dirty="0"/>
              <a:t>climate</a:t>
            </a:r>
            <a:r>
              <a:rPr sz="2400" spc="-22" dirty="0"/>
              <a:t> </a:t>
            </a:r>
            <a:r>
              <a:rPr sz="2400" dirty="0"/>
              <a:t>damages/benefits</a:t>
            </a:r>
            <a:r>
              <a:rPr sz="2400" spc="-18" dirty="0"/>
              <a:t> </a:t>
            </a:r>
            <a:r>
              <a:rPr sz="2400" dirty="0"/>
              <a:t>based</a:t>
            </a:r>
            <a:r>
              <a:rPr sz="2400" spc="-22" dirty="0"/>
              <a:t> </a:t>
            </a:r>
            <a:r>
              <a:rPr sz="2400" dirty="0"/>
              <a:t>on</a:t>
            </a:r>
            <a:r>
              <a:rPr sz="2400" spc="-22" dirty="0"/>
              <a:t> </a:t>
            </a:r>
            <a:r>
              <a:rPr sz="2400" dirty="0"/>
              <a:t>social</a:t>
            </a:r>
            <a:r>
              <a:rPr sz="2400" spc="-18" dirty="0"/>
              <a:t> </a:t>
            </a:r>
            <a:r>
              <a:rPr sz="2400" dirty="0"/>
              <a:t>cost</a:t>
            </a:r>
            <a:r>
              <a:rPr sz="2400" spc="-22" dirty="0"/>
              <a:t> of </a:t>
            </a:r>
            <a:r>
              <a:rPr sz="2400" dirty="0"/>
              <a:t>methane</a:t>
            </a:r>
            <a:r>
              <a:rPr sz="2400" spc="-35" dirty="0"/>
              <a:t> </a:t>
            </a:r>
            <a:r>
              <a:rPr sz="2400" spc="-9" dirty="0"/>
              <a:t>(SCM)</a:t>
            </a:r>
            <a:endParaRPr lang="en-US" sz="2400" spc="-9" dirty="0"/>
          </a:p>
          <a:p>
            <a:pPr marL="600649" indent="-342900">
              <a:lnSpc>
                <a:spcPct val="100000"/>
              </a:lnSpc>
              <a:spcBef>
                <a:spcPts val="618"/>
              </a:spcBef>
              <a:tabLst>
                <a:tab pos="459466" algn="l"/>
              </a:tabLst>
            </a:pPr>
            <a:endParaRPr lang="en-US" sz="2400" spc="-9" dirty="0"/>
          </a:p>
          <a:p>
            <a:pPr>
              <a:lnSpc>
                <a:spcPct val="100000"/>
              </a:lnSpc>
              <a:spcBef>
                <a:spcPts val="93"/>
              </a:spcBef>
            </a:pPr>
            <a:r>
              <a:rPr lang="en-US" sz="2400" dirty="0"/>
              <a:t>Upscaling</a:t>
            </a:r>
            <a:r>
              <a:rPr lang="en-US" sz="2400" spc="-40" dirty="0"/>
              <a:t> </a:t>
            </a:r>
            <a:r>
              <a:rPr lang="en-US" sz="2400" dirty="0"/>
              <a:t>predictions</a:t>
            </a:r>
            <a:r>
              <a:rPr lang="en-US" sz="2400" spc="-26" dirty="0"/>
              <a:t> </a:t>
            </a:r>
            <a:r>
              <a:rPr lang="en-US" sz="2400" dirty="0"/>
              <a:t>from</a:t>
            </a:r>
            <a:r>
              <a:rPr lang="en-US" sz="2400" spc="-35" dirty="0"/>
              <a:t> </a:t>
            </a:r>
            <a:r>
              <a:rPr lang="en-US" sz="2400" dirty="0" err="1"/>
              <a:t>Beaulier</a:t>
            </a:r>
            <a:r>
              <a:rPr lang="en-US" sz="2400" spc="-26" dirty="0"/>
              <a:t> </a:t>
            </a:r>
            <a:r>
              <a:rPr lang="en-US" sz="2400" dirty="0"/>
              <a:t>et</a:t>
            </a:r>
            <a:r>
              <a:rPr lang="en-US" sz="2400" spc="-31" dirty="0"/>
              <a:t> </a:t>
            </a:r>
            <a:r>
              <a:rPr lang="en-US" sz="2400" dirty="0"/>
              <a:t>al.</a:t>
            </a:r>
            <a:r>
              <a:rPr lang="en-US" sz="2400" spc="-22" dirty="0"/>
              <a:t> </a:t>
            </a:r>
            <a:r>
              <a:rPr lang="en-US" sz="2400" spc="-9" dirty="0"/>
              <a:t>(2018):</a:t>
            </a:r>
            <a:endParaRPr lang="en-US" sz="24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spc="-9" dirty="0"/>
              <a:t>log</a:t>
            </a:r>
            <a:r>
              <a:rPr lang="en-US" sz="2400" spc="-13" baseline="-25641" dirty="0"/>
              <a:t>10</a:t>
            </a:r>
            <a:r>
              <a:rPr lang="en-US" sz="2400" spc="13" baseline="-25641" dirty="0"/>
              <a:t> </a:t>
            </a:r>
            <a:r>
              <a:rPr lang="en-US" sz="2400" baseline="-2824" dirty="0"/>
              <a:t>(</a:t>
            </a:r>
            <a:r>
              <a:rPr lang="en-US" sz="2400" i="1" dirty="0"/>
              <a:t>CH</a:t>
            </a:r>
            <a:r>
              <a:rPr lang="en-US" sz="2400" baseline="-25641" dirty="0"/>
              <a:t>4 </a:t>
            </a:r>
            <a:r>
              <a:rPr lang="en-US" sz="2400" spc="-337" baseline="-2824" dirty="0"/>
              <a:t>)</a:t>
            </a:r>
            <a:r>
              <a:rPr lang="en-US" sz="2400" spc="-496" baseline="-2824" dirty="0"/>
              <a:t> </a:t>
            </a:r>
            <a:r>
              <a:rPr lang="en-US" sz="2400" spc="-88" dirty="0"/>
              <a:t>=</a:t>
            </a:r>
            <a:r>
              <a:rPr lang="en-US" sz="2400" spc="-172" dirty="0"/>
              <a:t> </a:t>
            </a:r>
            <a:r>
              <a:rPr lang="en-US" sz="2400" spc="-18" dirty="0"/>
              <a:t>0.778log</a:t>
            </a:r>
            <a:r>
              <a:rPr lang="en-US" sz="2400" spc="-26" baseline="-25641" dirty="0"/>
              <a:t>10</a:t>
            </a:r>
            <a:r>
              <a:rPr lang="en-US" sz="2400" spc="-132" baseline="-25641" dirty="0"/>
              <a:t> </a:t>
            </a:r>
            <a:r>
              <a:rPr lang="en-US" sz="2400" spc="-40" dirty="0"/>
              <a:t>(</a:t>
            </a:r>
            <a:r>
              <a:rPr lang="en-US" sz="2400" i="1" spc="-40" dirty="0"/>
              <a:t>CHLA</a:t>
            </a:r>
            <a:r>
              <a:rPr lang="en-US" sz="2400" spc="-40" dirty="0"/>
              <a:t>)</a:t>
            </a:r>
            <a:r>
              <a:rPr lang="en-US" sz="2400" spc="-176" dirty="0"/>
              <a:t> </a:t>
            </a:r>
            <a:r>
              <a:rPr lang="en-US" sz="2400" spc="-88" dirty="0"/>
              <a:t>+</a:t>
            </a:r>
            <a:r>
              <a:rPr lang="en-US" sz="2400" spc="-243" dirty="0"/>
              <a:t> </a:t>
            </a:r>
            <a:r>
              <a:rPr lang="en-US" sz="2400" spc="-9" dirty="0"/>
              <a:t>0.940</a:t>
            </a:r>
            <a:endParaRPr lang="en-US" sz="2400" dirty="0"/>
          </a:p>
          <a:p>
            <a:pPr marL="714949" lvl="1" indent="0">
              <a:lnSpc>
                <a:spcPct val="100000"/>
              </a:lnSpc>
              <a:buNone/>
              <a:tabLst>
                <a:tab pos="459466" algn="l"/>
              </a:tabLst>
            </a:pPr>
            <a:r>
              <a:rPr lang="en-US" i="1" dirty="0"/>
              <a:t>CH</a:t>
            </a:r>
            <a:r>
              <a:rPr lang="en-US" i="1" baseline="-7936" dirty="0"/>
              <a:t>4</a:t>
            </a:r>
            <a:r>
              <a:rPr lang="en-US" i="1" spc="251" baseline="-7936" dirty="0"/>
              <a:t> </a:t>
            </a:r>
            <a:r>
              <a:rPr lang="en-US" dirty="0"/>
              <a:t>–</a:t>
            </a:r>
            <a:r>
              <a:rPr lang="en-US" spc="-18" dirty="0"/>
              <a:t> </a:t>
            </a:r>
            <a:r>
              <a:rPr lang="en-US" dirty="0"/>
              <a:t>total</a:t>
            </a:r>
            <a:r>
              <a:rPr lang="en-US" spc="-18" dirty="0"/>
              <a:t> </a:t>
            </a:r>
            <a:r>
              <a:rPr lang="en-US" dirty="0"/>
              <a:t>methane</a:t>
            </a:r>
            <a:r>
              <a:rPr lang="en-US" spc="-18" dirty="0"/>
              <a:t> </a:t>
            </a:r>
            <a:r>
              <a:rPr lang="en-US" dirty="0"/>
              <a:t>emissions</a:t>
            </a:r>
            <a:r>
              <a:rPr lang="en-US" spc="-18" dirty="0"/>
              <a:t> </a:t>
            </a:r>
            <a:r>
              <a:rPr lang="en-US" dirty="0"/>
              <a:t>per</a:t>
            </a:r>
            <a:r>
              <a:rPr lang="en-US" spc="-18" dirty="0"/>
              <a:t> </a:t>
            </a:r>
            <a:r>
              <a:rPr lang="en-US" dirty="0"/>
              <a:t>day</a:t>
            </a:r>
            <a:r>
              <a:rPr lang="en-US" spc="-18" dirty="0"/>
              <a:t> </a:t>
            </a:r>
            <a:r>
              <a:rPr lang="en-US" dirty="0"/>
              <a:t>per</a:t>
            </a:r>
            <a:r>
              <a:rPr lang="en-US" spc="-18" dirty="0"/>
              <a:t> </a:t>
            </a:r>
            <a:r>
              <a:rPr lang="en-US" dirty="0"/>
              <a:t>m</a:t>
            </a:r>
            <a:r>
              <a:rPr lang="en-US" baseline="31746" dirty="0"/>
              <a:t>2</a:t>
            </a:r>
            <a:r>
              <a:rPr lang="en-US" spc="251" baseline="31746" dirty="0"/>
              <a:t> </a:t>
            </a:r>
            <a:r>
              <a:rPr lang="en-US" dirty="0"/>
              <a:t>of</a:t>
            </a:r>
            <a:r>
              <a:rPr lang="en-US" spc="-13" dirty="0"/>
              <a:t> </a:t>
            </a:r>
            <a:r>
              <a:rPr lang="en-US" dirty="0"/>
              <a:t>surface</a:t>
            </a:r>
            <a:r>
              <a:rPr lang="en-US" spc="-18" dirty="0"/>
              <a:t> </a:t>
            </a:r>
            <a:r>
              <a:rPr lang="en-US" spc="-9" dirty="0"/>
              <a:t>water</a:t>
            </a:r>
            <a:endParaRPr lang="en-US" dirty="0"/>
          </a:p>
          <a:p>
            <a:pPr marL="714949" lvl="1" indent="0">
              <a:lnSpc>
                <a:spcPct val="100000"/>
              </a:lnSpc>
              <a:spcBef>
                <a:spcPts val="618"/>
              </a:spcBef>
              <a:buNone/>
              <a:tabLst>
                <a:tab pos="459466" algn="l"/>
              </a:tabLst>
            </a:pPr>
            <a:r>
              <a:rPr lang="en-US" i="1" dirty="0"/>
              <a:t>CHLA</a:t>
            </a:r>
            <a:r>
              <a:rPr lang="en-US" i="1" spc="-31" dirty="0"/>
              <a:t> </a:t>
            </a:r>
            <a:r>
              <a:rPr lang="en-US" dirty="0"/>
              <a:t>–</a:t>
            </a:r>
            <a:r>
              <a:rPr lang="en-US" spc="-26" dirty="0"/>
              <a:t> </a:t>
            </a:r>
            <a:r>
              <a:rPr lang="en-US" dirty="0"/>
              <a:t>chlorophyll</a:t>
            </a:r>
            <a:r>
              <a:rPr lang="en-US" spc="-26" dirty="0"/>
              <a:t> </a:t>
            </a:r>
            <a:r>
              <a:rPr lang="en-US" dirty="0"/>
              <a:t>a</a:t>
            </a:r>
            <a:r>
              <a:rPr lang="en-US" spc="-22" dirty="0"/>
              <a:t> </a:t>
            </a:r>
            <a:r>
              <a:rPr lang="en-US" dirty="0"/>
              <a:t>concentration</a:t>
            </a:r>
            <a:r>
              <a:rPr lang="en-US" spc="-26" dirty="0"/>
              <a:t> </a:t>
            </a:r>
            <a:r>
              <a:rPr lang="en-US" dirty="0"/>
              <a:t>in</a:t>
            </a:r>
            <a:r>
              <a:rPr lang="en-US" spc="-31" dirty="0"/>
              <a:t> </a:t>
            </a:r>
            <a:r>
              <a:rPr lang="en-US" spc="-18" dirty="0"/>
              <a:t>µg/l</a:t>
            </a:r>
          </a:p>
          <a:p>
            <a:pPr marL="257749" indent="0">
              <a:lnSpc>
                <a:spcPct val="100000"/>
              </a:lnSpc>
              <a:spcBef>
                <a:spcPts val="618"/>
              </a:spcBef>
              <a:buNone/>
              <a:tabLst>
                <a:tab pos="459466" algn="l"/>
              </a:tabLst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lang="en-US" sz="24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/>
              <a:t>SCM</a:t>
            </a:r>
            <a:r>
              <a:rPr lang="en-US" sz="2400" spc="-35" dirty="0"/>
              <a:t> </a:t>
            </a:r>
            <a:r>
              <a:rPr lang="en-US" sz="2400" dirty="0"/>
              <a:t>~$1300/ton</a:t>
            </a:r>
            <a:r>
              <a:rPr lang="en-US" sz="2400" spc="-22" dirty="0"/>
              <a:t> </a:t>
            </a:r>
            <a:r>
              <a:rPr lang="en-US" sz="2400" dirty="0"/>
              <a:t>in</a:t>
            </a:r>
            <a:r>
              <a:rPr lang="en-US" sz="2400" spc="-22" dirty="0"/>
              <a:t> </a:t>
            </a:r>
            <a:r>
              <a:rPr lang="en-US" sz="2400" dirty="0"/>
              <a:t>2020</a:t>
            </a:r>
            <a:r>
              <a:rPr lang="en-US" sz="2400" spc="-22" dirty="0"/>
              <a:t> </a:t>
            </a:r>
            <a:r>
              <a:rPr lang="en-US" sz="2400" dirty="0"/>
              <a:t>dollars</a:t>
            </a:r>
            <a:r>
              <a:rPr lang="en-US" sz="2400" spc="-22" dirty="0"/>
              <a:t> </a:t>
            </a:r>
            <a:r>
              <a:rPr lang="en-US" sz="2400" dirty="0"/>
              <a:t>for</a:t>
            </a:r>
            <a:r>
              <a:rPr lang="en-US" sz="2400" spc="-22" dirty="0"/>
              <a:t> </a:t>
            </a:r>
            <a:r>
              <a:rPr lang="en-US" sz="2400" dirty="0"/>
              <a:t>2020</a:t>
            </a:r>
            <a:r>
              <a:rPr lang="en-US" sz="2400" spc="-18" dirty="0"/>
              <a:t> </a:t>
            </a:r>
            <a:r>
              <a:rPr lang="en-US" sz="2400" spc="-9" dirty="0"/>
              <a:t>emission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1B5048-FE4D-FEA4-88D5-5AC35D12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15" y="681037"/>
            <a:ext cx="11639754" cy="854075"/>
          </a:xfrm>
        </p:spPr>
        <p:txBody>
          <a:bodyPr>
            <a:normAutofit fontScale="90000"/>
          </a:bodyPr>
          <a:lstStyle/>
          <a:p>
            <a:r>
              <a:rPr lang="en-US" dirty="0"/>
              <a:t>4. Nutrients and GHG Emission from Lakes </a:t>
            </a:r>
          </a:p>
        </p:txBody>
      </p:sp>
    </p:spTree>
    <p:extLst>
      <p:ext uri="{BB962C8B-B14F-4D97-AF65-F5344CB8AC3E}">
        <p14:creationId xmlns:p14="http://schemas.microsoft.com/office/powerpoint/2010/main" val="3861864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965782" y="6175245"/>
            <a:ext cx="6306670" cy="30998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~80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percent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of</a:t>
            </a:r>
            <a:r>
              <a:rPr sz="1941" b="1" i="1" spc="-1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damages</a:t>
            </a:r>
            <a:r>
              <a:rPr sz="1941" b="1" i="1" spc="-1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come</a:t>
            </a:r>
            <a:r>
              <a:rPr sz="1941" b="1" i="1" spc="-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from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~20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percent</a:t>
            </a:r>
            <a:r>
              <a:rPr sz="1941" b="1" i="1" spc="-2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dirty="0">
                <a:solidFill>
                  <a:srgbClr val="C00000"/>
                </a:solidFill>
                <a:latin typeface="Times New Roman"/>
                <a:cs typeface="Times New Roman"/>
              </a:rPr>
              <a:t>of</a:t>
            </a:r>
            <a:r>
              <a:rPr sz="1941" b="1" i="1" spc="-1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41" b="1" i="1" spc="-9" dirty="0">
                <a:solidFill>
                  <a:srgbClr val="C00000"/>
                </a:solidFill>
                <a:latin typeface="Times New Roman"/>
                <a:cs typeface="Times New Roman"/>
              </a:rPr>
              <a:t>watersheds</a:t>
            </a:r>
            <a:endParaRPr sz="1941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8741" y="1485965"/>
            <a:ext cx="7634661" cy="436474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7D90915C-CA44-F7BA-77E0-A8CC013BAE9F}"/>
              </a:ext>
            </a:extLst>
          </p:cNvPr>
          <p:cNvSpPr txBox="1"/>
          <p:nvPr/>
        </p:nvSpPr>
        <p:spPr>
          <a:xfrm>
            <a:off x="2023886" y="568147"/>
            <a:ext cx="8190462" cy="68842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lang="en-US" sz="4400" spc="-22" dirty="0">
                <a:latin typeface="Times New Roman"/>
                <a:cs typeface="Times New Roman"/>
              </a:rPr>
              <a:t>Damages are Highly Concentrated</a:t>
            </a:r>
            <a:endParaRPr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0659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477020-AF03-89A3-856A-D97D1E226FDA}"/>
              </a:ext>
            </a:extLst>
          </p:cNvPr>
          <p:cNvSpPr txBox="1"/>
          <p:nvPr/>
        </p:nvSpPr>
        <p:spPr>
          <a:xfrm>
            <a:off x="1023913" y="1527244"/>
            <a:ext cx="99482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en-US" b="1" i="0" u="none" strike="noStrike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Nutrient pollution was the most widespread stressor measured.</a:t>
            </a:r>
          </a:p>
          <a:p>
            <a:pPr marL="342900" indent="-342900" algn="l">
              <a:buAutoNum type="arabicPeriod"/>
            </a:pPr>
            <a:endParaRPr lang="en-US" b="1" i="0" u="none" strike="noStrike" dirty="0">
              <a:solidFill>
                <a:srgbClr val="231F20"/>
              </a:solidFill>
              <a:effectLst/>
              <a:latin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b="1" i="0" u="none" strike="noStrike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High levels of algae and cyanobacteria growth were observed.</a:t>
            </a:r>
          </a:p>
          <a:p>
            <a:pPr algn="l"/>
            <a:endParaRPr lang="en-US" b="0" i="0" u="none" strike="noStrike" dirty="0">
              <a:solidFill>
                <a:srgbClr val="231F20"/>
              </a:solidFill>
              <a:effectLst/>
              <a:latin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Hypereutrophic conditions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were observed in 30% of lakes.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Chlorophyll 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was in excess and rated poor in 49% of lakes.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3. </a:t>
            </a:r>
            <a:r>
              <a:rPr lang="en-US" b="1" i="0" u="none" strike="noStrike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Poor biological condition was more likely when lakes were in poor condition with respect to nutrients.</a:t>
            </a:r>
          </a:p>
          <a:p>
            <a:pPr algn="l"/>
            <a:endParaRPr lang="en-US" b="0" i="0" u="none" strike="noStrike" dirty="0">
              <a:solidFill>
                <a:srgbClr val="231F20"/>
              </a:solidFill>
              <a:effectLst/>
              <a:latin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 lakes where phosphorus was elevated, benthic macroinvertebrate communities were 1.7 times more likely to be in poor condition.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Based on benthic macroinvertebrates, the EPA found that 29% of lakes were in poor condition and 26% of lakes were in fair condition.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DFF6885C-4969-9BCC-4432-5C5823B65672}"/>
              </a:ext>
            </a:extLst>
          </p:cNvPr>
          <p:cNvSpPr txBox="1">
            <a:spLocks/>
          </p:cNvSpPr>
          <p:nvPr/>
        </p:nvSpPr>
        <p:spPr>
          <a:xfrm>
            <a:off x="758782" y="574567"/>
            <a:ext cx="12328856" cy="8175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National Lakes Assessment 2022</a:t>
            </a:r>
          </a:p>
        </p:txBody>
      </p:sp>
    </p:spTree>
    <p:extLst>
      <p:ext uri="{BB962C8B-B14F-4D97-AF65-F5344CB8AC3E}">
        <p14:creationId xmlns:p14="http://schemas.microsoft.com/office/powerpoint/2010/main" val="1670999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CF70-09BB-613A-1E20-F545625D1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different types of graphs&#10;&#10;AI-generated content may be incorrect.">
            <a:extLst>
              <a:ext uri="{FF2B5EF4-FFF2-40B4-BE49-F238E27FC236}">
                <a16:creationId xmlns:a16="http://schemas.microsoft.com/office/drawing/2014/main" id="{41D3A3C2-2C11-F453-826E-A57AD32C5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1014"/>
            <a:ext cx="10142945" cy="5715972"/>
          </a:xfrm>
        </p:spPr>
      </p:pic>
    </p:spTree>
    <p:extLst>
      <p:ext uri="{BB962C8B-B14F-4D97-AF65-F5344CB8AC3E}">
        <p14:creationId xmlns:p14="http://schemas.microsoft.com/office/powerpoint/2010/main" val="311086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5229" y="870040"/>
            <a:ext cx="10864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98570" algn="l"/>
                <a:tab pos="7457440" algn="l"/>
              </a:tabLst>
            </a:pPr>
            <a:r>
              <a:rPr sz="3600" spc="67" baseline="1157" dirty="0">
                <a:solidFill>
                  <a:srgbClr val="4D4F5F"/>
                </a:solidFill>
                <a:latin typeface="Arial"/>
                <a:cs typeface="Arial"/>
              </a:rPr>
              <a:t>Nutrient</a:t>
            </a:r>
            <a:r>
              <a:rPr sz="3600" spc="52" baseline="1157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3600" spc="-15" baseline="1157" dirty="0">
                <a:solidFill>
                  <a:srgbClr val="4D4F5F"/>
                </a:solidFill>
                <a:latin typeface="Arial"/>
                <a:cs typeface="Arial"/>
              </a:rPr>
              <a:t>Pollution</a:t>
            </a:r>
            <a:r>
              <a:rPr sz="3600" baseline="1157" dirty="0">
                <a:solidFill>
                  <a:srgbClr val="4D4F5F"/>
                </a:solidFill>
                <a:latin typeface="Arial"/>
                <a:cs typeface="Arial"/>
              </a:rPr>
              <a:t>	Biological</a:t>
            </a:r>
            <a:r>
              <a:rPr sz="3600" spc="547" baseline="1157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3600" spc="-15" baseline="1157" dirty="0">
                <a:solidFill>
                  <a:srgbClr val="4D4F5F"/>
                </a:solidFill>
                <a:latin typeface="Arial"/>
                <a:cs typeface="Arial"/>
              </a:rPr>
              <a:t>Condition</a:t>
            </a:r>
            <a:r>
              <a:rPr sz="3600" baseline="1157" dirty="0">
                <a:solidFill>
                  <a:srgbClr val="4D4F5F"/>
                </a:solidFill>
                <a:latin typeface="Arial"/>
                <a:cs typeface="Arial"/>
              </a:rPr>
              <a:t>	</a:t>
            </a:r>
            <a:r>
              <a:rPr sz="2400" dirty="0">
                <a:solidFill>
                  <a:srgbClr val="4D4F5F"/>
                </a:solidFill>
                <a:latin typeface="Arial"/>
                <a:cs typeface="Arial"/>
              </a:rPr>
              <a:t>Habitat</a:t>
            </a:r>
            <a:r>
              <a:rPr sz="2400" spc="12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2400" spc="175" dirty="0">
                <a:solidFill>
                  <a:srgbClr val="4D4F5F"/>
                </a:solidFill>
                <a:latin typeface="Arial"/>
                <a:cs typeface="Arial"/>
              </a:rPr>
              <a:t>&amp;</a:t>
            </a:r>
            <a:r>
              <a:rPr sz="2400" spc="10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D4F5F"/>
                </a:solidFill>
                <a:latin typeface="Arial"/>
                <a:cs typeface="Arial"/>
              </a:rPr>
              <a:t>Human</a:t>
            </a:r>
            <a:r>
              <a:rPr sz="2400" spc="13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D4F5F"/>
                </a:solidFill>
                <a:latin typeface="Arial"/>
                <a:cs typeface="Arial"/>
              </a:rPr>
              <a:t>Health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3797" y="1697543"/>
            <a:ext cx="1086485" cy="123063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5"/>
              </a:spcBef>
            </a:pPr>
            <a:r>
              <a:rPr sz="4000" spc="105" dirty="0">
                <a:solidFill>
                  <a:srgbClr val="4D4F5F"/>
                </a:solidFill>
                <a:latin typeface="Arial"/>
                <a:cs typeface="Arial"/>
              </a:rPr>
              <a:t>44%</a:t>
            </a:r>
            <a:endParaRPr sz="4000">
              <a:latin typeface="Arial"/>
              <a:cs typeface="Arial"/>
            </a:endParaRPr>
          </a:p>
          <a:p>
            <a:pPr marL="287655" marR="5080" indent="4445">
              <a:lnSpc>
                <a:spcPct val="100000"/>
              </a:lnSpc>
              <a:spcBef>
                <a:spcPts val="240"/>
              </a:spcBef>
            </a:pPr>
            <a:r>
              <a:rPr sz="1600" spc="-20" dirty="0">
                <a:solidFill>
                  <a:srgbClr val="4D4F5F"/>
                </a:solidFill>
                <a:latin typeface="Arial"/>
                <a:cs typeface="Arial"/>
              </a:rPr>
              <a:t>Elevated </a:t>
            </a:r>
            <a:r>
              <a:rPr sz="1600" spc="-10" dirty="0">
                <a:solidFill>
                  <a:srgbClr val="4D4F5F"/>
                </a:solidFill>
                <a:latin typeface="Arial"/>
                <a:cs typeface="Arial"/>
              </a:rPr>
              <a:t>Nitrogen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7068" y="3902538"/>
            <a:ext cx="1102995" cy="123063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705"/>
              </a:spcBef>
            </a:pPr>
            <a:r>
              <a:rPr sz="4000" spc="105" dirty="0">
                <a:solidFill>
                  <a:srgbClr val="4D4F5F"/>
                </a:solidFill>
                <a:latin typeface="Arial"/>
                <a:cs typeface="Arial"/>
              </a:rPr>
              <a:t>42%</a:t>
            </a:r>
            <a:endParaRPr sz="4000">
              <a:latin typeface="Arial"/>
              <a:cs typeface="Arial"/>
            </a:endParaRPr>
          </a:p>
          <a:p>
            <a:pPr marR="5080" indent="309245">
              <a:lnSpc>
                <a:spcPct val="100000"/>
              </a:lnSpc>
              <a:spcBef>
                <a:spcPts val="240"/>
              </a:spcBef>
            </a:pPr>
            <a:r>
              <a:rPr sz="1600" spc="-20" dirty="0">
                <a:solidFill>
                  <a:srgbClr val="4D4F5F"/>
                </a:solidFill>
                <a:latin typeface="Arial"/>
                <a:cs typeface="Arial"/>
              </a:rPr>
              <a:t>Elevated </a:t>
            </a:r>
            <a:r>
              <a:rPr sz="1600" spc="-10" dirty="0">
                <a:solidFill>
                  <a:srgbClr val="4D4F5F"/>
                </a:solidFill>
                <a:latin typeface="Arial"/>
                <a:cs typeface="Arial"/>
              </a:rPr>
              <a:t>Phosphorus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60227" y="5637567"/>
            <a:ext cx="31527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Stream</a:t>
            </a:r>
            <a:r>
              <a:rPr sz="1600" spc="3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bank</a:t>
            </a:r>
            <a:r>
              <a:rPr sz="1600" spc="4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vegetation</a:t>
            </a:r>
            <a:r>
              <a:rPr sz="1600" spc="4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was</a:t>
            </a:r>
            <a:r>
              <a:rPr sz="1600" spc="4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4D4F5F"/>
                </a:solidFill>
                <a:latin typeface="Arial"/>
                <a:cs typeface="Arial"/>
              </a:rPr>
              <a:t>rated </a:t>
            </a:r>
            <a:r>
              <a:rPr sz="1600" spc="50" dirty="0">
                <a:solidFill>
                  <a:srgbClr val="4D4F5F"/>
                </a:solidFill>
                <a:latin typeface="Arial"/>
                <a:cs typeface="Arial"/>
              </a:rPr>
              <a:t>good</a:t>
            </a:r>
            <a:r>
              <a:rPr sz="1600" spc="8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in</a:t>
            </a:r>
            <a:r>
              <a:rPr sz="1600" spc="7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56%</a:t>
            </a:r>
            <a:r>
              <a:rPr sz="1600" spc="114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60" dirty="0">
                <a:solidFill>
                  <a:srgbClr val="4D4F5F"/>
                </a:solidFill>
                <a:latin typeface="Arial"/>
                <a:cs typeface="Arial"/>
              </a:rPr>
              <a:t>of</a:t>
            </a:r>
            <a:r>
              <a:rPr sz="1600" spc="8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river</a:t>
            </a:r>
            <a:r>
              <a:rPr sz="1600" spc="8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and</a:t>
            </a:r>
            <a:r>
              <a:rPr sz="1600" spc="6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D4F5F"/>
                </a:solidFill>
                <a:latin typeface="Arial"/>
                <a:cs typeface="Arial"/>
              </a:rPr>
              <a:t>stream miles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36528" y="5637567"/>
            <a:ext cx="352425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Just</a:t>
            </a:r>
            <a:r>
              <a:rPr sz="1600" spc="11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over</a:t>
            </a:r>
            <a:r>
              <a:rPr sz="1600" spc="12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one-third</a:t>
            </a:r>
            <a:r>
              <a:rPr sz="1600" spc="10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(35%)</a:t>
            </a:r>
            <a:r>
              <a:rPr sz="1600" spc="13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60" dirty="0">
                <a:solidFill>
                  <a:srgbClr val="4D4F5F"/>
                </a:solidFill>
                <a:latin typeface="Arial"/>
                <a:cs typeface="Arial"/>
              </a:rPr>
              <a:t>of</a:t>
            </a:r>
            <a:r>
              <a:rPr sz="1600" spc="114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river</a:t>
            </a:r>
            <a:r>
              <a:rPr sz="1600" spc="12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4D4F5F"/>
                </a:solidFill>
                <a:latin typeface="Arial"/>
                <a:cs typeface="Arial"/>
              </a:rPr>
              <a:t>and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stream</a:t>
            </a:r>
            <a:r>
              <a:rPr sz="1600" spc="10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miles</a:t>
            </a:r>
            <a:r>
              <a:rPr sz="1600" spc="11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had</a:t>
            </a:r>
            <a:r>
              <a:rPr sz="1600" spc="11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healthy</a:t>
            </a:r>
            <a:r>
              <a:rPr sz="1600" spc="10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4D4F5F"/>
                </a:solidFill>
                <a:latin typeface="Arial"/>
                <a:cs typeface="Arial"/>
              </a:rPr>
              <a:t>fish </a:t>
            </a:r>
            <a:r>
              <a:rPr sz="1600" spc="-10" dirty="0">
                <a:solidFill>
                  <a:srgbClr val="4D4F5F"/>
                </a:solidFill>
                <a:latin typeface="Arial"/>
                <a:cs typeface="Arial"/>
              </a:rPr>
              <a:t>communities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58070" y="3044123"/>
            <a:ext cx="313055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4D4F5F"/>
                </a:solidFill>
                <a:latin typeface="Arial"/>
                <a:cs typeface="Arial"/>
              </a:rPr>
              <a:t>Less</a:t>
            </a:r>
            <a:r>
              <a:rPr sz="1600" spc="5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than</a:t>
            </a:r>
            <a:r>
              <a:rPr sz="1600" spc="5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one</a:t>
            </a:r>
            <a:r>
              <a:rPr sz="1600" spc="7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third</a:t>
            </a:r>
            <a:r>
              <a:rPr sz="1600" spc="4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(28%)</a:t>
            </a:r>
            <a:r>
              <a:rPr sz="1600" spc="6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were</a:t>
            </a:r>
            <a:r>
              <a:rPr sz="1600" spc="7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4D4F5F"/>
                </a:solidFill>
                <a:latin typeface="Arial"/>
                <a:cs typeface="Arial"/>
              </a:rPr>
              <a:t>in </a:t>
            </a:r>
            <a:r>
              <a:rPr sz="1600" spc="55" dirty="0">
                <a:solidFill>
                  <a:srgbClr val="4D4F5F"/>
                </a:solidFill>
                <a:latin typeface="Arial"/>
                <a:cs typeface="Arial"/>
              </a:rPr>
              <a:t>good</a:t>
            </a:r>
            <a:r>
              <a:rPr sz="1600" spc="5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45" dirty="0">
                <a:solidFill>
                  <a:srgbClr val="4D4F5F"/>
                </a:solidFill>
                <a:latin typeface="Arial"/>
                <a:cs typeface="Arial"/>
              </a:rPr>
              <a:t>condition</a:t>
            </a:r>
            <a:r>
              <a:rPr sz="1600" spc="5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based</a:t>
            </a:r>
            <a:r>
              <a:rPr sz="1600" spc="5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4D4F5F"/>
                </a:solidFill>
                <a:latin typeface="Arial"/>
                <a:cs typeface="Arial"/>
              </a:rPr>
              <a:t>on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macroinvertebrate</a:t>
            </a:r>
            <a:r>
              <a:rPr sz="1600" spc="32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D4F5F"/>
                </a:solidFill>
                <a:latin typeface="Arial"/>
                <a:cs typeface="Arial"/>
              </a:rPr>
              <a:t>communities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8200" y="186132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2018-19</a:t>
            </a:r>
            <a:r>
              <a:rPr sz="3600" spc="70" dirty="0"/>
              <a:t> </a:t>
            </a:r>
            <a:r>
              <a:rPr sz="3600" spc="80" dirty="0"/>
              <a:t> </a:t>
            </a:r>
            <a:r>
              <a:rPr sz="3600" spc="-365" dirty="0"/>
              <a:t>RIVERS</a:t>
            </a:r>
            <a:r>
              <a:rPr sz="3600" spc="55" dirty="0"/>
              <a:t> </a:t>
            </a:r>
            <a:r>
              <a:rPr sz="3600" spc="260" dirty="0"/>
              <a:t>&amp;</a:t>
            </a:r>
            <a:r>
              <a:rPr sz="3600" spc="70" dirty="0"/>
              <a:t> </a:t>
            </a:r>
            <a:r>
              <a:rPr sz="3600" spc="-280" dirty="0"/>
              <a:t>STREAMS</a:t>
            </a:r>
            <a:r>
              <a:rPr sz="3600" spc="55" dirty="0"/>
              <a:t> </a:t>
            </a:r>
            <a:r>
              <a:rPr sz="3600" spc="-280" dirty="0"/>
              <a:t>ASSESSMENT</a:t>
            </a:r>
          </a:p>
        </p:txBody>
      </p:sp>
      <p:sp>
        <p:nvSpPr>
          <p:cNvPr id="9" name="object 9"/>
          <p:cNvSpPr/>
          <p:nvPr/>
        </p:nvSpPr>
        <p:spPr>
          <a:xfrm>
            <a:off x="247266" y="799717"/>
            <a:ext cx="3776979" cy="5760720"/>
          </a:xfrm>
          <a:custGeom>
            <a:avLst/>
            <a:gdLst/>
            <a:ahLst/>
            <a:cxnLst/>
            <a:rect l="l" t="t" r="r" b="b"/>
            <a:pathLst>
              <a:path w="3776979" h="5760720">
                <a:moveTo>
                  <a:pt x="0" y="0"/>
                </a:moveTo>
                <a:lnTo>
                  <a:pt x="3776472" y="0"/>
                </a:lnTo>
                <a:lnTo>
                  <a:pt x="3776472" y="5760720"/>
                </a:lnTo>
                <a:lnTo>
                  <a:pt x="0" y="5760720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85665" y="712469"/>
            <a:ext cx="3776979" cy="5760720"/>
          </a:xfrm>
          <a:custGeom>
            <a:avLst/>
            <a:gdLst/>
            <a:ahLst/>
            <a:cxnLst/>
            <a:rect l="l" t="t" r="r" b="b"/>
            <a:pathLst>
              <a:path w="3776979" h="5760720">
                <a:moveTo>
                  <a:pt x="0" y="0"/>
                </a:moveTo>
                <a:lnTo>
                  <a:pt x="3776472" y="0"/>
                </a:lnTo>
                <a:lnTo>
                  <a:pt x="3776472" y="5760720"/>
                </a:lnTo>
                <a:lnTo>
                  <a:pt x="0" y="5760720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3532" y="6581976"/>
            <a:ext cx="382777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3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/>
              </a:rPr>
              <a:t>https://www.epa.gov/national-</a:t>
            </a:r>
            <a:r>
              <a:rPr sz="1200" u="sng" spc="-5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/>
              </a:rPr>
              <a:t>aquatic-</a:t>
            </a:r>
            <a:r>
              <a:rPr sz="1200" u="sng" spc="-6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/>
              </a:rPr>
              <a:t>resource-</a:t>
            </a:r>
            <a:r>
              <a:rPr sz="1200" u="sng" spc="-3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/>
              </a:rPr>
              <a:t>surveys/nrsa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1997" y="5820705"/>
            <a:ext cx="29190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" marR="5080" indent="-2159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Nutrient</a:t>
            </a:r>
            <a:r>
              <a:rPr sz="1600" spc="17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pollution</a:t>
            </a:r>
            <a:r>
              <a:rPr sz="1600" spc="20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was</a:t>
            </a:r>
            <a:r>
              <a:rPr sz="1600" spc="19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the</a:t>
            </a:r>
            <a:r>
              <a:rPr sz="1600" spc="17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4D4F5F"/>
                </a:solidFill>
                <a:latin typeface="Arial"/>
                <a:cs typeface="Arial"/>
              </a:rPr>
              <a:t>most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widespread</a:t>
            </a:r>
            <a:r>
              <a:rPr sz="1600" spc="8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stressor</a:t>
            </a:r>
            <a:r>
              <a:rPr sz="1600" spc="9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D4F5F"/>
                </a:solidFill>
                <a:latin typeface="Arial"/>
                <a:cs typeface="Arial"/>
              </a:rPr>
              <a:t>measured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24259" y="6562343"/>
            <a:ext cx="873251" cy="26822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844579" y="1576208"/>
            <a:ext cx="1627505" cy="1627505"/>
            <a:chOff x="1844579" y="1576208"/>
            <a:chExt cx="1627505" cy="1627505"/>
          </a:xfrm>
        </p:grpSpPr>
        <p:sp>
          <p:nvSpPr>
            <p:cNvPr id="15" name="object 15"/>
            <p:cNvSpPr/>
            <p:nvPr/>
          </p:nvSpPr>
          <p:spPr>
            <a:xfrm>
              <a:off x="2658060" y="1582557"/>
              <a:ext cx="807720" cy="1151255"/>
            </a:xfrm>
            <a:custGeom>
              <a:avLst/>
              <a:gdLst/>
              <a:ahLst/>
              <a:cxnLst/>
              <a:rect l="l" t="t" r="r" b="b"/>
              <a:pathLst>
                <a:path w="807720" h="1151255">
                  <a:moveTo>
                    <a:pt x="0" y="0"/>
                  </a:moveTo>
                  <a:lnTo>
                    <a:pt x="0" y="807123"/>
                  </a:lnTo>
                  <a:lnTo>
                    <a:pt x="730313" y="1150785"/>
                  </a:lnTo>
                  <a:lnTo>
                    <a:pt x="750495" y="1104133"/>
                  </a:lnTo>
                  <a:lnTo>
                    <a:pt x="767662" y="1056422"/>
                  </a:lnTo>
                  <a:lnTo>
                    <a:pt x="781781" y="1007800"/>
                  </a:lnTo>
                  <a:lnTo>
                    <a:pt x="792819" y="958412"/>
                  </a:lnTo>
                  <a:lnTo>
                    <a:pt x="800744" y="908405"/>
                  </a:lnTo>
                  <a:lnTo>
                    <a:pt x="805522" y="857927"/>
                  </a:lnTo>
                  <a:lnTo>
                    <a:pt x="807123" y="807123"/>
                  </a:lnTo>
                  <a:lnTo>
                    <a:pt x="805752" y="759698"/>
                  </a:lnTo>
                  <a:lnTo>
                    <a:pt x="801692" y="712996"/>
                  </a:lnTo>
                  <a:lnTo>
                    <a:pt x="795018" y="667090"/>
                  </a:lnTo>
                  <a:lnTo>
                    <a:pt x="785806" y="622058"/>
                  </a:lnTo>
                  <a:lnTo>
                    <a:pt x="774130" y="577974"/>
                  </a:lnTo>
                  <a:lnTo>
                    <a:pt x="760068" y="534915"/>
                  </a:lnTo>
                  <a:lnTo>
                    <a:pt x="743694" y="492956"/>
                  </a:lnTo>
                  <a:lnTo>
                    <a:pt x="725085" y="452172"/>
                  </a:lnTo>
                  <a:lnTo>
                    <a:pt x="704316" y="412640"/>
                  </a:lnTo>
                  <a:lnTo>
                    <a:pt x="681462" y="374435"/>
                  </a:lnTo>
                  <a:lnTo>
                    <a:pt x="656600" y="337633"/>
                  </a:lnTo>
                  <a:lnTo>
                    <a:pt x="629805" y="302310"/>
                  </a:lnTo>
                  <a:lnTo>
                    <a:pt x="601153" y="268541"/>
                  </a:lnTo>
                  <a:lnTo>
                    <a:pt x="570720" y="236402"/>
                  </a:lnTo>
                  <a:lnTo>
                    <a:pt x="538581" y="205969"/>
                  </a:lnTo>
                  <a:lnTo>
                    <a:pt x="504812" y="177317"/>
                  </a:lnTo>
                  <a:lnTo>
                    <a:pt x="469489" y="150522"/>
                  </a:lnTo>
                  <a:lnTo>
                    <a:pt x="432687" y="125660"/>
                  </a:lnTo>
                  <a:lnTo>
                    <a:pt x="394482" y="102806"/>
                  </a:lnTo>
                  <a:lnTo>
                    <a:pt x="354950" y="82037"/>
                  </a:lnTo>
                  <a:lnTo>
                    <a:pt x="314166" y="63428"/>
                  </a:lnTo>
                  <a:lnTo>
                    <a:pt x="272207" y="47054"/>
                  </a:lnTo>
                  <a:lnTo>
                    <a:pt x="229148" y="32992"/>
                  </a:lnTo>
                  <a:lnTo>
                    <a:pt x="185064" y="21316"/>
                  </a:lnTo>
                  <a:lnTo>
                    <a:pt x="140032" y="12104"/>
                  </a:lnTo>
                  <a:lnTo>
                    <a:pt x="94126" y="5430"/>
                  </a:lnTo>
                  <a:lnTo>
                    <a:pt x="47424" y="1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58060" y="1582558"/>
              <a:ext cx="807720" cy="1151255"/>
            </a:xfrm>
            <a:custGeom>
              <a:avLst/>
              <a:gdLst/>
              <a:ahLst/>
              <a:cxnLst/>
              <a:rect l="l" t="t" r="r" b="b"/>
              <a:pathLst>
                <a:path w="807720" h="1151255">
                  <a:moveTo>
                    <a:pt x="0" y="0"/>
                  </a:moveTo>
                  <a:lnTo>
                    <a:pt x="47424" y="1370"/>
                  </a:lnTo>
                  <a:lnTo>
                    <a:pt x="94126" y="5430"/>
                  </a:lnTo>
                  <a:lnTo>
                    <a:pt x="140032" y="12104"/>
                  </a:lnTo>
                  <a:lnTo>
                    <a:pt x="185064" y="21316"/>
                  </a:lnTo>
                  <a:lnTo>
                    <a:pt x="229148" y="32992"/>
                  </a:lnTo>
                  <a:lnTo>
                    <a:pt x="272207" y="47054"/>
                  </a:lnTo>
                  <a:lnTo>
                    <a:pt x="314166" y="63428"/>
                  </a:lnTo>
                  <a:lnTo>
                    <a:pt x="354950" y="82037"/>
                  </a:lnTo>
                  <a:lnTo>
                    <a:pt x="394482" y="102806"/>
                  </a:lnTo>
                  <a:lnTo>
                    <a:pt x="432687" y="125660"/>
                  </a:lnTo>
                  <a:lnTo>
                    <a:pt x="469489" y="150522"/>
                  </a:lnTo>
                  <a:lnTo>
                    <a:pt x="504812" y="177317"/>
                  </a:lnTo>
                  <a:lnTo>
                    <a:pt x="538581" y="205969"/>
                  </a:lnTo>
                  <a:lnTo>
                    <a:pt x="570720" y="236402"/>
                  </a:lnTo>
                  <a:lnTo>
                    <a:pt x="601153" y="268541"/>
                  </a:lnTo>
                  <a:lnTo>
                    <a:pt x="629805" y="302310"/>
                  </a:lnTo>
                  <a:lnTo>
                    <a:pt x="656600" y="337633"/>
                  </a:lnTo>
                  <a:lnTo>
                    <a:pt x="681462" y="374435"/>
                  </a:lnTo>
                  <a:lnTo>
                    <a:pt x="704316" y="412640"/>
                  </a:lnTo>
                  <a:lnTo>
                    <a:pt x="725085" y="452172"/>
                  </a:lnTo>
                  <a:lnTo>
                    <a:pt x="743694" y="492956"/>
                  </a:lnTo>
                  <a:lnTo>
                    <a:pt x="760068" y="534915"/>
                  </a:lnTo>
                  <a:lnTo>
                    <a:pt x="774130" y="577974"/>
                  </a:lnTo>
                  <a:lnTo>
                    <a:pt x="785806" y="622058"/>
                  </a:lnTo>
                  <a:lnTo>
                    <a:pt x="795018" y="667090"/>
                  </a:lnTo>
                  <a:lnTo>
                    <a:pt x="801692" y="712996"/>
                  </a:lnTo>
                  <a:lnTo>
                    <a:pt x="805752" y="759698"/>
                  </a:lnTo>
                  <a:lnTo>
                    <a:pt x="807123" y="807123"/>
                  </a:lnTo>
                  <a:lnTo>
                    <a:pt x="805522" y="857927"/>
                  </a:lnTo>
                  <a:lnTo>
                    <a:pt x="800744" y="908405"/>
                  </a:lnTo>
                  <a:lnTo>
                    <a:pt x="792819" y="958412"/>
                  </a:lnTo>
                  <a:lnTo>
                    <a:pt x="781781" y="1007800"/>
                  </a:lnTo>
                  <a:lnTo>
                    <a:pt x="767662" y="1056422"/>
                  </a:lnTo>
                  <a:lnTo>
                    <a:pt x="750495" y="1104133"/>
                  </a:lnTo>
                  <a:lnTo>
                    <a:pt x="730313" y="1150785"/>
                  </a:lnTo>
                  <a:lnTo>
                    <a:pt x="0" y="80712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60938" y="2389677"/>
              <a:ext cx="1027430" cy="807720"/>
            </a:xfrm>
            <a:custGeom>
              <a:avLst/>
              <a:gdLst/>
              <a:ahLst/>
              <a:cxnLst/>
              <a:rect l="l" t="t" r="r" b="b"/>
              <a:pathLst>
                <a:path w="1027429" h="807719">
                  <a:moveTo>
                    <a:pt x="297116" y="0"/>
                  </a:moveTo>
                  <a:lnTo>
                    <a:pt x="0" y="750455"/>
                  </a:lnTo>
                  <a:lnTo>
                    <a:pt x="45931" y="767073"/>
                  </a:lnTo>
                  <a:lnTo>
                    <a:pt x="92228" y="780762"/>
                  </a:lnTo>
                  <a:lnTo>
                    <a:pt x="138782" y="791565"/>
                  </a:lnTo>
                  <a:lnTo>
                    <a:pt x="185483" y="799526"/>
                  </a:lnTo>
                  <a:lnTo>
                    <a:pt x="232221" y="804688"/>
                  </a:lnTo>
                  <a:lnTo>
                    <a:pt x="278885" y="807095"/>
                  </a:lnTo>
                  <a:lnTo>
                    <a:pt x="325366" y="806790"/>
                  </a:lnTo>
                  <a:lnTo>
                    <a:pt x="371553" y="803816"/>
                  </a:lnTo>
                  <a:lnTo>
                    <a:pt x="417337" y="798218"/>
                  </a:lnTo>
                  <a:lnTo>
                    <a:pt x="462609" y="790039"/>
                  </a:lnTo>
                  <a:lnTo>
                    <a:pt x="507257" y="779323"/>
                  </a:lnTo>
                  <a:lnTo>
                    <a:pt x="551172" y="766112"/>
                  </a:lnTo>
                  <a:lnTo>
                    <a:pt x="594244" y="750450"/>
                  </a:lnTo>
                  <a:lnTo>
                    <a:pt x="636363" y="732382"/>
                  </a:lnTo>
                  <a:lnTo>
                    <a:pt x="677418" y="711950"/>
                  </a:lnTo>
                  <a:lnTo>
                    <a:pt x="717302" y="689199"/>
                  </a:lnTo>
                  <a:lnTo>
                    <a:pt x="755902" y="664170"/>
                  </a:lnTo>
                  <a:lnTo>
                    <a:pt x="793109" y="636909"/>
                  </a:lnTo>
                  <a:lnTo>
                    <a:pt x="828813" y="607459"/>
                  </a:lnTo>
                  <a:lnTo>
                    <a:pt x="862905" y="575863"/>
                  </a:lnTo>
                  <a:lnTo>
                    <a:pt x="895274" y="542164"/>
                  </a:lnTo>
                  <a:lnTo>
                    <a:pt x="925810" y="506407"/>
                  </a:lnTo>
                  <a:lnTo>
                    <a:pt x="954404" y="468635"/>
                  </a:lnTo>
                  <a:lnTo>
                    <a:pt x="980945" y="428891"/>
                  </a:lnTo>
                  <a:lnTo>
                    <a:pt x="1005324" y="387218"/>
                  </a:lnTo>
                  <a:lnTo>
                    <a:pt x="1027430" y="343662"/>
                  </a:lnTo>
                  <a:lnTo>
                    <a:pt x="297116" y="0"/>
                  </a:lnTo>
                  <a:close/>
                </a:path>
              </a:pathLst>
            </a:custGeom>
            <a:solidFill>
              <a:srgbClr val="FFC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60938" y="2389677"/>
              <a:ext cx="1027430" cy="807720"/>
            </a:xfrm>
            <a:custGeom>
              <a:avLst/>
              <a:gdLst/>
              <a:ahLst/>
              <a:cxnLst/>
              <a:rect l="l" t="t" r="r" b="b"/>
              <a:pathLst>
                <a:path w="1027429" h="807719">
                  <a:moveTo>
                    <a:pt x="1027430" y="343662"/>
                  </a:moveTo>
                  <a:lnTo>
                    <a:pt x="1005324" y="387218"/>
                  </a:lnTo>
                  <a:lnTo>
                    <a:pt x="980945" y="428891"/>
                  </a:lnTo>
                  <a:lnTo>
                    <a:pt x="954404" y="468635"/>
                  </a:lnTo>
                  <a:lnTo>
                    <a:pt x="925810" y="506407"/>
                  </a:lnTo>
                  <a:lnTo>
                    <a:pt x="895274" y="542164"/>
                  </a:lnTo>
                  <a:lnTo>
                    <a:pt x="862905" y="575863"/>
                  </a:lnTo>
                  <a:lnTo>
                    <a:pt x="828813" y="607459"/>
                  </a:lnTo>
                  <a:lnTo>
                    <a:pt x="793109" y="636909"/>
                  </a:lnTo>
                  <a:lnTo>
                    <a:pt x="755902" y="664170"/>
                  </a:lnTo>
                  <a:lnTo>
                    <a:pt x="717302" y="689199"/>
                  </a:lnTo>
                  <a:lnTo>
                    <a:pt x="677418" y="711950"/>
                  </a:lnTo>
                  <a:lnTo>
                    <a:pt x="636363" y="732382"/>
                  </a:lnTo>
                  <a:lnTo>
                    <a:pt x="594244" y="750450"/>
                  </a:lnTo>
                  <a:lnTo>
                    <a:pt x="551172" y="766112"/>
                  </a:lnTo>
                  <a:lnTo>
                    <a:pt x="507257" y="779323"/>
                  </a:lnTo>
                  <a:lnTo>
                    <a:pt x="462609" y="790039"/>
                  </a:lnTo>
                  <a:lnTo>
                    <a:pt x="417337" y="798218"/>
                  </a:lnTo>
                  <a:lnTo>
                    <a:pt x="371553" y="803816"/>
                  </a:lnTo>
                  <a:lnTo>
                    <a:pt x="325366" y="806790"/>
                  </a:lnTo>
                  <a:lnTo>
                    <a:pt x="278885" y="807095"/>
                  </a:lnTo>
                  <a:lnTo>
                    <a:pt x="232221" y="804688"/>
                  </a:lnTo>
                  <a:lnTo>
                    <a:pt x="185483" y="799526"/>
                  </a:lnTo>
                  <a:lnTo>
                    <a:pt x="138782" y="791565"/>
                  </a:lnTo>
                  <a:lnTo>
                    <a:pt x="92228" y="780762"/>
                  </a:lnTo>
                  <a:lnTo>
                    <a:pt x="45931" y="767073"/>
                  </a:lnTo>
                  <a:lnTo>
                    <a:pt x="0" y="750455"/>
                  </a:lnTo>
                  <a:lnTo>
                    <a:pt x="297116" y="0"/>
                  </a:lnTo>
                  <a:lnTo>
                    <a:pt x="1027430" y="3436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50929" y="1582562"/>
              <a:ext cx="807720" cy="1557655"/>
            </a:xfrm>
            <a:custGeom>
              <a:avLst/>
              <a:gdLst/>
              <a:ahLst/>
              <a:cxnLst/>
              <a:rect l="l" t="t" r="r" b="b"/>
              <a:pathLst>
                <a:path w="807719" h="1557655">
                  <a:moveTo>
                    <a:pt x="807123" y="0"/>
                  </a:moveTo>
                  <a:lnTo>
                    <a:pt x="757733" y="1504"/>
                  </a:lnTo>
                  <a:lnTo>
                    <a:pt x="708953" y="5968"/>
                  </a:lnTo>
                  <a:lnTo>
                    <a:pt x="660889" y="13320"/>
                  </a:lnTo>
                  <a:lnTo>
                    <a:pt x="613649" y="23488"/>
                  </a:lnTo>
                  <a:lnTo>
                    <a:pt x="567338" y="36398"/>
                  </a:lnTo>
                  <a:lnTo>
                    <a:pt x="522064" y="51980"/>
                  </a:lnTo>
                  <a:lnTo>
                    <a:pt x="477932" y="70159"/>
                  </a:lnTo>
                  <a:lnTo>
                    <a:pt x="435049" y="90864"/>
                  </a:lnTo>
                  <a:lnTo>
                    <a:pt x="393522" y="114023"/>
                  </a:lnTo>
                  <a:lnTo>
                    <a:pt x="353458" y="139563"/>
                  </a:lnTo>
                  <a:lnTo>
                    <a:pt x="314962" y="167411"/>
                  </a:lnTo>
                  <a:lnTo>
                    <a:pt x="278142" y="197496"/>
                  </a:lnTo>
                  <a:lnTo>
                    <a:pt x="243104" y="229745"/>
                  </a:lnTo>
                  <a:lnTo>
                    <a:pt x="209954" y="264085"/>
                  </a:lnTo>
                  <a:lnTo>
                    <a:pt x="178799" y="300444"/>
                  </a:lnTo>
                  <a:lnTo>
                    <a:pt x="149746" y="338750"/>
                  </a:lnTo>
                  <a:lnTo>
                    <a:pt x="122901" y="378930"/>
                  </a:lnTo>
                  <a:lnTo>
                    <a:pt x="98371" y="420913"/>
                  </a:lnTo>
                  <a:lnTo>
                    <a:pt x="76261" y="464624"/>
                  </a:lnTo>
                  <a:lnTo>
                    <a:pt x="56680" y="509993"/>
                  </a:lnTo>
                  <a:lnTo>
                    <a:pt x="40495" y="554593"/>
                  </a:lnTo>
                  <a:lnTo>
                    <a:pt x="27078" y="599511"/>
                  </a:lnTo>
                  <a:lnTo>
                    <a:pt x="16384" y="644651"/>
                  </a:lnTo>
                  <a:lnTo>
                    <a:pt x="8372" y="689913"/>
                  </a:lnTo>
                  <a:lnTo>
                    <a:pt x="2999" y="735199"/>
                  </a:lnTo>
                  <a:lnTo>
                    <a:pt x="222" y="780412"/>
                  </a:lnTo>
                  <a:lnTo>
                    <a:pt x="0" y="825453"/>
                  </a:lnTo>
                  <a:lnTo>
                    <a:pt x="2288" y="870223"/>
                  </a:lnTo>
                  <a:lnTo>
                    <a:pt x="7046" y="914625"/>
                  </a:lnTo>
                  <a:lnTo>
                    <a:pt x="14231" y="958560"/>
                  </a:lnTo>
                  <a:lnTo>
                    <a:pt x="23799" y="1001930"/>
                  </a:lnTo>
                  <a:lnTo>
                    <a:pt x="35709" y="1044637"/>
                  </a:lnTo>
                  <a:lnTo>
                    <a:pt x="49917" y="1086582"/>
                  </a:lnTo>
                  <a:lnTo>
                    <a:pt x="66382" y="1127667"/>
                  </a:lnTo>
                  <a:lnTo>
                    <a:pt x="85061" y="1167795"/>
                  </a:lnTo>
                  <a:lnTo>
                    <a:pt x="105912" y="1206866"/>
                  </a:lnTo>
                  <a:lnTo>
                    <a:pt x="128891" y="1244782"/>
                  </a:lnTo>
                  <a:lnTo>
                    <a:pt x="153956" y="1281446"/>
                  </a:lnTo>
                  <a:lnTo>
                    <a:pt x="181066" y="1316759"/>
                  </a:lnTo>
                  <a:lnTo>
                    <a:pt x="210176" y="1350622"/>
                  </a:lnTo>
                  <a:lnTo>
                    <a:pt x="241246" y="1382938"/>
                  </a:lnTo>
                  <a:lnTo>
                    <a:pt x="274231" y="1413608"/>
                  </a:lnTo>
                  <a:lnTo>
                    <a:pt x="309091" y="1442534"/>
                  </a:lnTo>
                  <a:lnTo>
                    <a:pt x="345781" y="1469618"/>
                  </a:lnTo>
                  <a:lnTo>
                    <a:pt x="384261" y="1494761"/>
                  </a:lnTo>
                  <a:lnTo>
                    <a:pt x="424486" y="1517866"/>
                  </a:lnTo>
                  <a:lnTo>
                    <a:pt x="466416" y="1538833"/>
                  </a:lnTo>
                  <a:lnTo>
                    <a:pt x="510006" y="1557566"/>
                  </a:lnTo>
                  <a:lnTo>
                    <a:pt x="807135" y="807123"/>
                  </a:lnTo>
                  <a:lnTo>
                    <a:pt x="807123" y="0"/>
                  </a:lnTo>
                  <a:close/>
                </a:path>
              </a:pathLst>
            </a:custGeom>
            <a:solidFill>
              <a:srgbClr val="FF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50929" y="1582563"/>
              <a:ext cx="807720" cy="1557655"/>
            </a:xfrm>
            <a:custGeom>
              <a:avLst/>
              <a:gdLst/>
              <a:ahLst/>
              <a:cxnLst/>
              <a:rect l="l" t="t" r="r" b="b"/>
              <a:pathLst>
                <a:path w="807719" h="1557655">
                  <a:moveTo>
                    <a:pt x="510006" y="1557566"/>
                  </a:moveTo>
                  <a:lnTo>
                    <a:pt x="466416" y="1538833"/>
                  </a:lnTo>
                  <a:lnTo>
                    <a:pt x="424486" y="1517866"/>
                  </a:lnTo>
                  <a:lnTo>
                    <a:pt x="384261" y="1494761"/>
                  </a:lnTo>
                  <a:lnTo>
                    <a:pt x="345781" y="1469618"/>
                  </a:lnTo>
                  <a:lnTo>
                    <a:pt x="309091" y="1442534"/>
                  </a:lnTo>
                  <a:lnTo>
                    <a:pt x="274231" y="1413608"/>
                  </a:lnTo>
                  <a:lnTo>
                    <a:pt x="241246" y="1382938"/>
                  </a:lnTo>
                  <a:lnTo>
                    <a:pt x="210176" y="1350622"/>
                  </a:lnTo>
                  <a:lnTo>
                    <a:pt x="181066" y="1316759"/>
                  </a:lnTo>
                  <a:lnTo>
                    <a:pt x="153956" y="1281446"/>
                  </a:lnTo>
                  <a:lnTo>
                    <a:pt x="128891" y="1244782"/>
                  </a:lnTo>
                  <a:lnTo>
                    <a:pt x="105912" y="1206866"/>
                  </a:lnTo>
                  <a:lnTo>
                    <a:pt x="85061" y="1167795"/>
                  </a:lnTo>
                  <a:lnTo>
                    <a:pt x="66382" y="1127667"/>
                  </a:lnTo>
                  <a:lnTo>
                    <a:pt x="49917" y="1086582"/>
                  </a:lnTo>
                  <a:lnTo>
                    <a:pt x="35709" y="1044637"/>
                  </a:lnTo>
                  <a:lnTo>
                    <a:pt x="23799" y="1001930"/>
                  </a:lnTo>
                  <a:lnTo>
                    <a:pt x="14231" y="958560"/>
                  </a:lnTo>
                  <a:lnTo>
                    <a:pt x="7046" y="914625"/>
                  </a:lnTo>
                  <a:lnTo>
                    <a:pt x="2288" y="870223"/>
                  </a:lnTo>
                  <a:lnTo>
                    <a:pt x="0" y="825453"/>
                  </a:lnTo>
                  <a:lnTo>
                    <a:pt x="222" y="780412"/>
                  </a:lnTo>
                  <a:lnTo>
                    <a:pt x="2999" y="735199"/>
                  </a:lnTo>
                  <a:lnTo>
                    <a:pt x="8372" y="689913"/>
                  </a:lnTo>
                  <a:lnTo>
                    <a:pt x="16384" y="644651"/>
                  </a:lnTo>
                  <a:lnTo>
                    <a:pt x="27078" y="599511"/>
                  </a:lnTo>
                  <a:lnTo>
                    <a:pt x="40495" y="554593"/>
                  </a:lnTo>
                  <a:lnTo>
                    <a:pt x="56680" y="509993"/>
                  </a:lnTo>
                  <a:lnTo>
                    <a:pt x="76261" y="464624"/>
                  </a:lnTo>
                  <a:lnTo>
                    <a:pt x="98371" y="420913"/>
                  </a:lnTo>
                  <a:lnTo>
                    <a:pt x="122901" y="378930"/>
                  </a:lnTo>
                  <a:lnTo>
                    <a:pt x="149746" y="338750"/>
                  </a:lnTo>
                  <a:lnTo>
                    <a:pt x="178799" y="300444"/>
                  </a:lnTo>
                  <a:lnTo>
                    <a:pt x="209954" y="264085"/>
                  </a:lnTo>
                  <a:lnTo>
                    <a:pt x="243104" y="229745"/>
                  </a:lnTo>
                  <a:lnTo>
                    <a:pt x="278142" y="197496"/>
                  </a:lnTo>
                  <a:lnTo>
                    <a:pt x="314962" y="167411"/>
                  </a:lnTo>
                  <a:lnTo>
                    <a:pt x="353458" y="139563"/>
                  </a:lnTo>
                  <a:lnTo>
                    <a:pt x="393522" y="114023"/>
                  </a:lnTo>
                  <a:lnTo>
                    <a:pt x="435049" y="90864"/>
                  </a:lnTo>
                  <a:lnTo>
                    <a:pt x="477932" y="70159"/>
                  </a:lnTo>
                  <a:lnTo>
                    <a:pt x="522064" y="51980"/>
                  </a:lnTo>
                  <a:lnTo>
                    <a:pt x="567338" y="36398"/>
                  </a:lnTo>
                  <a:lnTo>
                    <a:pt x="613649" y="23488"/>
                  </a:lnTo>
                  <a:lnTo>
                    <a:pt x="660889" y="13320"/>
                  </a:lnTo>
                  <a:lnTo>
                    <a:pt x="708953" y="5968"/>
                  </a:lnTo>
                  <a:lnTo>
                    <a:pt x="757733" y="1504"/>
                  </a:lnTo>
                  <a:lnTo>
                    <a:pt x="807123" y="0"/>
                  </a:lnTo>
                  <a:lnTo>
                    <a:pt x="807135" y="807123"/>
                  </a:lnTo>
                  <a:lnTo>
                    <a:pt x="510006" y="1557566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8096757" y="687069"/>
            <a:ext cx="3827779" cy="5811520"/>
            <a:chOff x="8096757" y="687069"/>
            <a:chExt cx="3827779" cy="5811520"/>
          </a:xfrm>
        </p:grpSpPr>
        <p:sp>
          <p:nvSpPr>
            <p:cNvPr id="22" name="object 22"/>
            <p:cNvSpPr/>
            <p:nvPr/>
          </p:nvSpPr>
          <p:spPr>
            <a:xfrm>
              <a:off x="8122157" y="712469"/>
              <a:ext cx="3776979" cy="5760720"/>
            </a:xfrm>
            <a:custGeom>
              <a:avLst/>
              <a:gdLst/>
              <a:ahLst/>
              <a:cxnLst/>
              <a:rect l="l" t="t" r="r" b="b"/>
              <a:pathLst>
                <a:path w="3776979" h="5760720">
                  <a:moveTo>
                    <a:pt x="0" y="0"/>
                  </a:moveTo>
                  <a:lnTo>
                    <a:pt x="3776472" y="0"/>
                  </a:lnTo>
                  <a:lnTo>
                    <a:pt x="3776472" y="5760720"/>
                  </a:lnTo>
                  <a:lnTo>
                    <a:pt x="0" y="576072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0579" y="1650491"/>
              <a:ext cx="2993135" cy="96011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786109" y="1443989"/>
              <a:ext cx="0" cy="1407795"/>
            </a:xfrm>
            <a:custGeom>
              <a:avLst/>
              <a:gdLst/>
              <a:ahLst/>
              <a:cxnLst/>
              <a:rect l="l" t="t" r="r" b="b"/>
              <a:pathLst>
                <a:path h="1407795">
                  <a:moveTo>
                    <a:pt x="0" y="0"/>
                  </a:moveTo>
                  <a:lnTo>
                    <a:pt x="0" y="1407553"/>
                  </a:lnTo>
                </a:path>
              </a:pathLst>
            </a:custGeom>
            <a:ln w="19050">
              <a:solidFill>
                <a:srgbClr val="4D4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844113" y="2043078"/>
            <a:ext cx="3194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120" dirty="0">
                <a:solidFill>
                  <a:srgbClr val="404040"/>
                </a:solidFill>
                <a:latin typeface="Arial"/>
                <a:cs typeface="Arial"/>
              </a:rPr>
              <a:t>32%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51896" y="2634525"/>
            <a:ext cx="3194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120" dirty="0">
                <a:solidFill>
                  <a:srgbClr val="404040"/>
                </a:solidFill>
                <a:latin typeface="Arial"/>
                <a:cs typeface="Arial"/>
              </a:rPr>
              <a:t>24%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06987" y="2183763"/>
            <a:ext cx="3194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120" dirty="0">
                <a:solidFill>
                  <a:srgbClr val="404040"/>
                </a:solidFill>
                <a:latin typeface="Arial"/>
                <a:cs typeface="Arial"/>
              </a:rPr>
              <a:t>44%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831949" y="3679047"/>
            <a:ext cx="1639570" cy="1639570"/>
            <a:chOff x="1831949" y="3679047"/>
            <a:chExt cx="1639570" cy="1639570"/>
          </a:xfrm>
        </p:grpSpPr>
        <p:sp>
          <p:nvSpPr>
            <p:cNvPr id="29" name="object 29"/>
            <p:cNvSpPr/>
            <p:nvPr/>
          </p:nvSpPr>
          <p:spPr>
            <a:xfrm>
              <a:off x="2651710" y="3685397"/>
              <a:ext cx="813435" cy="1318260"/>
            </a:xfrm>
            <a:custGeom>
              <a:avLst/>
              <a:gdLst/>
              <a:ahLst/>
              <a:cxnLst/>
              <a:rect l="l" t="t" r="r" b="b"/>
              <a:pathLst>
                <a:path w="813435" h="1318260">
                  <a:moveTo>
                    <a:pt x="0" y="0"/>
                  </a:moveTo>
                  <a:lnTo>
                    <a:pt x="0" y="813396"/>
                  </a:lnTo>
                  <a:lnTo>
                    <a:pt x="638187" y="1317713"/>
                  </a:lnTo>
                  <a:lnTo>
                    <a:pt x="667847" y="1277727"/>
                  </a:lnTo>
                  <a:lnTo>
                    <a:pt x="694896" y="1236179"/>
                  </a:lnTo>
                  <a:lnTo>
                    <a:pt x="719287" y="1193200"/>
                  </a:lnTo>
                  <a:lnTo>
                    <a:pt x="740978" y="1148920"/>
                  </a:lnTo>
                  <a:lnTo>
                    <a:pt x="759922" y="1103468"/>
                  </a:lnTo>
                  <a:lnTo>
                    <a:pt x="776074" y="1056973"/>
                  </a:lnTo>
                  <a:lnTo>
                    <a:pt x="789390" y="1009565"/>
                  </a:lnTo>
                  <a:lnTo>
                    <a:pt x="799826" y="961374"/>
                  </a:lnTo>
                  <a:lnTo>
                    <a:pt x="807335" y="912529"/>
                  </a:lnTo>
                  <a:lnTo>
                    <a:pt x="811874" y="863160"/>
                  </a:lnTo>
                  <a:lnTo>
                    <a:pt x="813396" y="813396"/>
                  </a:lnTo>
                  <a:lnTo>
                    <a:pt x="812016" y="765603"/>
                  </a:lnTo>
                  <a:lnTo>
                    <a:pt x="807924" y="718538"/>
                  </a:lnTo>
                  <a:lnTo>
                    <a:pt x="801198" y="672275"/>
                  </a:lnTo>
                  <a:lnTo>
                    <a:pt x="791914" y="626893"/>
                  </a:lnTo>
                  <a:lnTo>
                    <a:pt x="780148" y="582466"/>
                  </a:lnTo>
                  <a:lnTo>
                    <a:pt x="765976" y="539072"/>
                  </a:lnTo>
                  <a:lnTo>
                    <a:pt x="749475" y="496787"/>
                  </a:lnTo>
                  <a:lnTo>
                    <a:pt x="730721" y="455686"/>
                  </a:lnTo>
                  <a:lnTo>
                    <a:pt x="709791" y="415847"/>
                  </a:lnTo>
                  <a:lnTo>
                    <a:pt x="686760" y="377345"/>
                  </a:lnTo>
                  <a:lnTo>
                    <a:pt x="661705" y="340257"/>
                  </a:lnTo>
                  <a:lnTo>
                    <a:pt x="634702" y="304659"/>
                  </a:lnTo>
                  <a:lnTo>
                    <a:pt x="605827" y="270628"/>
                  </a:lnTo>
                  <a:lnTo>
                    <a:pt x="575157" y="238239"/>
                  </a:lnTo>
                  <a:lnTo>
                    <a:pt x="542768" y="207569"/>
                  </a:lnTo>
                  <a:lnTo>
                    <a:pt x="508737" y="178694"/>
                  </a:lnTo>
                  <a:lnTo>
                    <a:pt x="473139" y="151691"/>
                  </a:lnTo>
                  <a:lnTo>
                    <a:pt x="436051" y="126636"/>
                  </a:lnTo>
                  <a:lnTo>
                    <a:pt x="397549" y="103605"/>
                  </a:lnTo>
                  <a:lnTo>
                    <a:pt x="357710" y="82675"/>
                  </a:lnTo>
                  <a:lnTo>
                    <a:pt x="316609" y="63921"/>
                  </a:lnTo>
                  <a:lnTo>
                    <a:pt x="274324" y="47420"/>
                  </a:lnTo>
                  <a:lnTo>
                    <a:pt x="230930" y="33248"/>
                  </a:lnTo>
                  <a:lnTo>
                    <a:pt x="186503" y="21482"/>
                  </a:lnTo>
                  <a:lnTo>
                    <a:pt x="141121" y="12198"/>
                  </a:lnTo>
                  <a:lnTo>
                    <a:pt x="94858" y="5472"/>
                  </a:lnTo>
                  <a:lnTo>
                    <a:pt x="47793" y="1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51710" y="3685397"/>
              <a:ext cx="813435" cy="1318260"/>
            </a:xfrm>
            <a:custGeom>
              <a:avLst/>
              <a:gdLst/>
              <a:ahLst/>
              <a:cxnLst/>
              <a:rect l="l" t="t" r="r" b="b"/>
              <a:pathLst>
                <a:path w="813435" h="1318260">
                  <a:moveTo>
                    <a:pt x="0" y="0"/>
                  </a:moveTo>
                  <a:lnTo>
                    <a:pt x="47793" y="1380"/>
                  </a:lnTo>
                  <a:lnTo>
                    <a:pt x="94858" y="5472"/>
                  </a:lnTo>
                  <a:lnTo>
                    <a:pt x="141121" y="12198"/>
                  </a:lnTo>
                  <a:lnTo>
                    <a:pt x="186503" y="21482"/>
                  </a:lnTo>
                  <a:lnTo>
                    <a:pt x="230930" y="33248"/>
                  </a:lnTo>
                  <a:lnTo>
                    <a:pt x="274324" y="47420"/>
                  </a:lnTo>
                  <a:lnTo>
                    <a:pt x="316609" y="63921"/>
                  </a:lnTo>
                  <a:lnTo>
                    <a:pt x="357710" y="82675"/>
                  </a:lnTo>
                  <a:lnTo>
                    <a:pt x="397549" y="103605"/>
                  </a:lnTo>
                  <a:lnTo>
                    <a:pt x="436051" y="126636"/>
                  </a:lnTo>
                  <a:lnTo>
                    <a:pt x="473139" y="151691"/>
                  </a:lnTo>
                  <a:lnTo>
                    <a:pt x="508737" y="178694"/>
                  </a:lnTo>
                  <a:lnTo>
                    <a:pt x="542768" y="207569"/>
                  </a:lnTo>
                  <a:lnTo>
                    <a:pt x="575157" y="238239"/>
                  </a:lnTo>
                  <a:lnTo>
                    <a:pt x="605827" y="270628"/>
                  </a:lnTo>
                  <a:lnTo>
                    <a:pt x="634702" y="304659"/>
                  </a:lnTo>
                  <a:lnTo>
                    <a:pt x="661705" y="340257"/>
                  </a:lnTo>
                  <a:lnTo>
                    <a:pt x="686760" y="377345"/>
                  </a:lnTo>
                  <a:lnTo>
                    <a:pt x="709791" y="415847"/>
                  </a:lnTo>
                  <a:lnTo>
                    <a:pt x="730721" y="455686"/>
                  </a:lnTo>
                  <a:lnTo>
                    <a:pt x="749475" y="496787"/>
                  </a:lnTo>
                  <a:lnTo>
                    <a:pt x="765976" y="539072"/>
                  </a:lnTo>
                  <a:lnTo>
                    <a:pt x="780148" y="582466"/>
                  </a:lnTo>
                  <a:lnTo>
                    <a:pt x="791914" y="626893"/>
                  </a:lnTo>
                  <a:lnTo>
                    <a:pt x="801198" y="672275"/>
                  </a:lnTo>
                  <a:lnTo>
                    <a:pt x="807924" y="718538"/>
                  </a:lnTo>
                  <a:lnTo>
                    <a:pt x="812016" y="765603"/>
                  </a:lnTo>
                  <a:lnTo>
                    <a:pt x="813396" y="813396"/>
                  </a:lnTo>
                  <a:lnTo>
                    <a:pt x="811874" y="863160"/>
                  </a:lnTo>
                  <a:lnTo>
                    <a:pt x="807335" y="912529"/>
                  </a:lnTo>
                  <a:lnTo>
                    <a:pt x="799826" y="961374"/>
                  </a:lnTo>
                  <a:lnTo>
                    <a:pt x="789390" y="1009565"/>
                  </a:lnTo>
                  <a:lnTo>
                    <a:pt x="776074" y="1056973"/>
                  </a:lnTo>
                  <a:lnTo>
                    <a:pt x="759922" y="1103468"/>
                  </a:lnTo>
                  <a:lnTo>
                    <a:pt x="740978" y="1148920"/>
                  </a:lnTo>
                  <a:lnTo>
                    <a:pt x="719287" y="1193200"/>
                  </a:lnTo>
                  <a:lnTo>
                    <a:pt x="694896" y="1236179"/>
                  </a:lnTo>
                  <a:lnTo>
                    <a:pt x="667847" y="1277727"/>
                  </a:lnTo>
                  <a:lnTo>
                    <a:pt x="638187" y="1317713"/>
                  </a:lnTo>
                  <a:lnTo>
                    <a:pt x="0" y="81339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241364" y="4498799"/>
              <a:ext cx="1049020" cy="813435"/>
            </a:xfrm>
            <a:custGeom>
              <a:avLst/>
              <a:gdLst/>
              <a:ahLst/>
              <a:cxnLst/>
              <a:rect l="l" t="t" r="r" b="b"/>
              <a:pathLst>
                <a:path w="1049020" h="813435">
                  <a:moveTo>
                    <a:pt x="410349" y="0"/>
                  </a:moveTo>
                  <a:lnTo>
                    <a:pt x="0" y="702310"/>
                  </a:lnTo>
                  <a:lnTo>
                    <a:pt x="42449" y="725467"/>
                  </a:lnTo>
                  <a:lnTo>
                    <a:pt x="85718" y="745872"/>
                  </a:lnTo>
                  <a:lnTo>
                    <a:pt x="129695" y="763545"/>
                  </a:lnTo>
                  <a:lnTo>
                    <a:pt x="174268" y="778509"/>
                  </a:lnTo>
                  <a:lnTo>
                    <a:pt x="219323" y="790783"/>
                  </a:lnTo>
                  <a:lnTo>
                    <a:pt x="264748" y="800390"/>
                  </a:lnTo>
                  <a:lnTo>
                    <a:pt x="310431" y="807350"/>
                  </a:lnTo>
                  <a:lnTo>
                    <a:pt x="356260" y="811685"/>
                  </a:lnTo>
                  <a:lnTo>
                    <a:pt x="402121" y="813416"/>
                  </a:lnTo>
                  <a:lnTo>
                    <a:pt x="447902" y="812564"/>
                  </a:lnTo>
                  <a:lnTo>
                    <a:pt x="493491" y="809151"/>
                  </a:lnTo>
                  <a:lnTo>
                    <a:pt x="538775" y="803198"/>
                  </a:lnTo>
                  <a:lnTo>
                    <a:pt x="583642" y="794726"/>
                  </a:lnTo>
                  <a:lnTo>
                    <a:pt x="627979" y="783756"/>
                  </a:lnTo>
                  <a:lnTo>
                    <a:pt x="671674" y="770310"/>
                  </a:lnTo>
                  <a:lnTo>
                    <a:pt x="714614" y="754408"/>
                  </a:lnTo>
                  <a:lnTo>
                    <a:pt x="756686" y="736073"/>
                  </a:lnTo>
                  <a:lnTo>
                    <a:pt x="797778" y="715325"/>
                  </a:lnTo>
                  <a:lnTo>
                    <a:pt x="837778" y="692185"/>
                  </a:lnTo>
                  <a:lnTo>
                    <a:pt x="876573" y="666675"/>
                  </a:lnTo>
                  <a:lnTo>
                    <a:pt x="914051" y="638816"/>
                  </a:lnTo>
                  <a:lnTo>
                    <a:pt x="950099" y="608630"/>
                  </a:lnTo>
                  <a:lnTo>
                    <a:pt x="984604" y="576137"/>
                  </a:lnTo>
                  <a:lnTo>
                    <a:pt x="1017454" y="541359"/>
                  </a:lnTo>
                  <a:lnTo>
                    <a:pt x="1048537" y="504317"/>
                  </a:lnTo>
                  <a:lnTo>
                    <a:pt x="410349" y="0"/>
                  </a:lnTo>
                  <a:close/>
                </a:path>
              </a:pathLst>
            </a:custGeom>
            <a:solidFill>
              <a:srgbClr val="FFC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241364" y="4498799"/>
              <a:ext cx="1049020" cy="813435"/>
            </a:xfrm>
            <a:custGeom>
              <a:avLst/>
              <a:gdLst/>
              <a:ahLst/>
              <a:cxnLst/>
              <a:rect l="l" t="t" r="r" b="b"/>
              <a:pathLst>
                <a:path w="1049020" h="813435">
                  <a:moveTo>
                    <a:pt x="1048537" y="504317"/>
                  </a:moveTo>
                  <a:lnTo>
                    <a:pt x="1017454" y="541359"/>
                  </a:lnTo>
                  <a:lnTo>
                    <a:pt x="984604" y="576137"/>
                  </a:lnTo>
                  <a:lnTo>
                    <a:pt x="950099" y="608630"/>
                  </a:lnTo>
                  <a:lnTo>
                    <a:pt x="914051" y="638816"/>
                  </a:lnTo>
                  <a:lnTo>
                    <a:pt x="876573" y="666675"/>
                  </a:lnTo>
                  <a:lnTo>
                    <a:pt x="837778" y="692185"/>
                  </a:lnTo>
                  <a:lnTo>
                    <a:pt x="797778" y="715325"/>
                  </a:lnTo>
                  <a:lnTo>
                    <a:pt x="756686" y="736073"/>
                  </a:lnTo>
                  <a:lnTo>
                    <a:pt x="714614" y="754408"/>
                  </a:lnTo>
                  <a:lnTo>
                    <a:pt x="671674" y="770310"/>
                  </a:lnTo>
                  <a:lnTo>
                    <a:pt x="627979" y="783756"/>
                  </a:lnTo>
                  <a:lnTo>
                    <a:pt x="583642" y="794726"/>
                  </a:lnTo>
                  <a:lnTo>
                    <a:pt x="538775" y="803198"/>
                  </a:lnTo>
                  <a:lnTo>
                    <a:pt x="493491" y="809151"/>
                  </a:lnTo>
                  <a:lnTo>
                    <a:pt x="447902" y="812564"/>
                  </a:lnTo>
                  <a:lnTo>
                    <a:pt x="402121" y="813416"/>
                  </a:lnTo>
                  <a:lnTo>
                    <a:pt x="356260" y="811685"/>
                  </a:lnTo>
                  <a:lnTo>
                    <a:pt x="310431" y="807350"/>
                  </a:lnTo>
                  <a:lnTo>
                    <a:pt x="264748" y="800390"/>
                  </a:lnTo>
                  <a:lnTo>
                    <a:pt x="219323" y="790783"/>
                  </a:lnTo>
                  <a:lnTo>
                    <a:pt x="174268" y="778509"/>
                  </a:lnTo>
                  <a:lnTo>
                    <a:pt x="129695" y="763545"/>
                  </a:lnTo>
                  <a:lnTo>
                    <a:pt x="85718" y="745872"/>
                  </a:lnTo>
                  <a:lnTo>
                    <a:pt x="42449" y="725467"/>
                  </a:lnTo>
                  <a:lnTo>
                    <a:pt x="0" y="702310"/>
                  </a:lnTo>
                  <a:lnTo>
                    <a:pt x="410349" y="0"/>
                  </a:lnTo>
                  <a:lnTo>
                    <a:pt x="1048537" y="50431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838299" y="3685401"/>
              <a:ext cx="813435" cy="1515745"/>
            </a:xfrm>
            <a:custGeom>
              <a:avLst/>
              <a:gdLst/>
              <a:ahLst/>
              <a:cxnLst/>
              <a:rect l="l" t="t" r="r" b="b"/>
              <a:pathLst>
                <a:path w="813435" h="1515745">
                  <a:moveTo>
                    <a:pt x="813414" y="0"/>
                  </a:moveTo>
                  <a:lnTo>
                    <a:pt x="762641" y="1581"/>
                  </a:lnTo>
                  <a:lnTo>
                    <a:pt x="712443" y="6278"/>
                  </a:lnTo>
                  <a:lnTo>
                    <a:pt x="662939" y="14020"/>
                  </a:lnTo>
                  <a:lnTo>
                    <a:pt x="614252" y="24738"/>
                  </a:lnTo>
                  <a:lnTo>
                    <a:pt x="566504" y="38363"/>
                  </a:lnTo>
                  <a:lnTo>
                    <a:pt x="519816" y="54823"/>
                  </a:lnTo>
                  <a:lnTo>
                    <a:pt x="474311" y="74049"/>
                  </a:lnTo>
                  <a:lnTo>
                    <a:pt x="430111" y="95971"/>
                  </a:lnTo>
                  <a:lnTo>
                    <a:pt x="387336" y="120519"/>
                  </a:lnTo>
                  <a:lnTo>
                    <a:pt x="346110" y="147623"/>
                  </a:lnTo>
                  <a:lnTo>
                    <a:pt x="306553" y="177213"/>
                  </a:lnTo>
                  <a:lnTo>
                    <a:pt x="268788" y="209220"/>
                  </a:lnTo>
                  <a:lnTo>
                    <a:pt x="232937" y="243572"/>
                  </a:lnTo>
                  <a:lnTo>
                    <a:pt x="199121" y="280201"/>
                  </a:lnTo>
                  <a:lnTo>
                    <a:pt x="167462" y="319037"/>
                  </a:lnTo>
                  <a:lnTo>
                    <a:pt x="138082" y="360009"/>
                  </a:lnTo>
                  <a:lnTo>
                    <a:pt x="111104" y="403047"/>
                  </a:lnTo>
                  <a:lnTo>
                    <a:pt x="88184" y="445010"/>
                  </a:lnTo>
                  <a:lnTo>
                    <a:pt x="67973" y="487713"/>
                  </a:lnTo>
                  <a:lnTo>
                    <a:pt x="50441" y="531051"/>
                  </a:lnTo>
                  <a:lnTo>
                    <a:pt x="35562" y="574920"/>
                  </a:lnTo>
                  <a:lnTo>
                    <a:pt x="23309" y="619215"/>
                  </a:lnTo>
                  <a:lnTo>
                    <a:pt x="13653" y="663833"/>
                  </a:lnTo>
                  <a:lnTo>
                    <a:pt x="6568" y="708668"/>
                  </a:lnTo>
                  <a:lnTo>
                    <a:pt x="2026" y="753617"/>
                  </a:lnTo>
                  <a:lnTo>
                    <a:pt x="0" y="798574"/>
                  </a:lnTo>
                  <a:lnTo>
                    <a:pt x="462" y="843437"/>
                  </a:lnTo>
                  <a:lnTo>
                    <a:pt x="3385" y="888099"/>
                  </a:lnTo>
                  <a:lnTo>
                    <a:pt x="8741" y="932458"/>
                  </a:lnTo>
                  <a:lnTo>
                    <a:pt x="16504" y="976408"/>
                  </a:lnTo>
                  <a:lnTo>
                    <a:pt x="26645" y="1019846"/>
                  </a:lnTo>
                  <a:lnTo>
                    <a:pt x="39138" y="1062667"/>
                  </a:lnTo>
                  <a:lnTo>
                    <a:pt x="53955" y="1104766"/>
                  </a:lnTo>
                  <a:lnTo>
                    <a:pt x="71069" y="1146039"/>
                  </a:lnTo>
                  <a:lnTo>
                    <a:pt x="90452" y="1186383"/>
                  </a:lnTo>
                  <a:lnTo>
                    <a:pt x="112077" y="1225692"/>
                  </a:lnTo>
                  <a:lnTo>
                    <a:pt x="135916" y="1263862"/>
                  </a:lnTo>
                  <a:lnTo>
                    <a:pt x="161942" y="1300789"/>
                  </a:lnTo>
                  <a:lnTo>
                    <a:pt x="190128" y="1336369"/>
                  </a:lnTo>
                  <a:lnTo>
                    <a:pt x="220446" y="1370497"/>
                  </a:lnTo>
                  <a:lnTo>
                    <a:pt x="252870" y="1403068"/>
                  </a:lnTo>
                  <a:lnTo>
                    <a:pt x="287370" y="1433980"/>
                  </a:lnTo>
                  <a:lnTo>
                    <a:pt x="323921" y="1463126"/>
                  </a:lnTo>
                  <a:lnTo>
                    <a:pt x="362495" y="1490403"/>
                  </a:lnTo>
                  <a:lnTo>
                    <a:pt x="403064" y="1515706"/>
                  </a:lnTo>
                  <a:lnTo>
                    <a:pt x="813414" y="813396"/>
                  </a:lnTo>
                  <a:lnTo>
                    <a:pt x="813414" y="0"/>
                  </a:lnTo>
                  <a:close/>
                </a:path>
              </a:pathLst>
            </a:custGeom>
            <a:solidFill>
              <a:srgbClr val="FF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38299" y="3685401"/>
              <a:ext cx="813435" cy="1515745"/>
            </a:xfrm>
            <a:custGeom>
              <a:avLst/>
              <a:gdLst/>
              <a:ahLst/>
              <a:cxnLst/>
              <a:rect l="l" t="t" r="r" b="b"/>
              <a:pathLst>
                <a:path w="813435" h="1515745">
                  <a:moveTo>
                    <a:pt x="403064" y="1515706"/>
                  </a:moveTo>
                  <a:lnTo>
                    <a:pt x="362495" y="1490403"/>
                  </a:lnTo>
                  <a:lnTo>
                    <a:pt x="323921" y="1463126"/>
                  </a:lnTo>
                  <a:lnTo>
                    <a:pt x="287370" y="1433980"/>
                  </a:lnTo>
                  <a:lnTo>
                    <a:pt x="252870" y="1403068"/>
                  </a:lnTo>
                  <a:lnTo>
                    <a:pt x="220446" y="1370497"/>
                  </a:lnTo>
                  <a:lnTo>
                    <a:pt x="190128" y="1336369"/>
                  </a:lnTo>
                  <a:lnTo>
                    <a:pt x="161942" y="1300789"/>
                  </a:lnTo>
                  <a:lnTo>
                    <a:pt x="135916" y="1263862"/>
                  </a:lnTo>
                  <a:lnTo>
                    <a:pt x="112077" y="1225692"/>
                  </a:lnTo>
                  <a:lnTo>
                    <a:pt x="90452" y="1186383"/>
                  </a:lnTo>
                  <a:lnTo>
                    <a:pt x="71069" y="1146039"/>
                  </a:lnTo>
                  <a:lnTo>
                    <a:pt x="53955" y="1104766"/>
                  </a:lnTo>
                  <a:lnTo>
                    <a:pt x="39138" y="1062667"/>
                  </a:lnTo>
                  <a:lnTo>
                    <a:pt x="26645" y="1019846"/>
                  </a:lnTo>
                  <a:lnTo>
                    <a:pt x="16504" y="976408"/>
                  </a:lnTo>
                  <a:lnTo>
                    <a:pt x="8741" y="932458"/>
                  </a:lnTo>
                  <a:lnTo>
                    <a:pt x="3385" y="888099"/>
                  </a:lnTo>
                  <a:lnTo>
                    <a:pt x="462" y="843437"/>
                  </a:lnTo>
                  <a:lnTo>
                    <a:pt x="0" y="798574"/>
                  </a:lnTo>
                  <a:lnTo>
                    <a:pt x="2026" y="753617"/>
                  </a:lnTo>
                  <a:lnTo>
                    <a:pt x="6568" y="708668"/>
                  </a:lnTo>
                  <a:lnTo>
                    <a:pt x="13653" y="663833"/>
                  </a:lnTo>
                  <a:lnTo>
                    <a:pt x="23309" y="619215"/>
                  </a:lnTo>
                  <a:lnTo>
                    <a:pt x="35562" y="574920"/>
                  </a:lnTo>
                  <a:lnTo>
                    <a:pt x="50441" y="531051"/>
                  </a:lnTo>
                  <a:lnTo>
                    <a:pt x="67973" y="487713"/>
                  </a:lnTo>
                  <a:lnTo>
                    <a:pt x="88184" y="445010"/>
                  </a:lnTo>
                  <a:lnTo>
                    <a:pt x="111104" y="403047"/>
                  </a:lnTo>
                  <a:lnTo>
                    <a:pt x="138082" y="360009"/>
                  </a:lnTo>
                  <a:lnTo>
                    <a:pt x="167462" y="319037"/>
                  </a:lnTo>
                  <a:lnTo>
                    <a:pt x="199121" y="280201"/>
                  </a:lnTo>
                  <a:lnTo>
                    <a:pt x="232937" y="243572"/>
                  </a:lnTo>
                  <a:lnTo>
                    <a:pt x="268788" y="209220"/>
                  </a:lnTo>
                  <a:lnTo>
                    <a:pt x="306553" y="177213"/>
                  </a:lnTo>
                  <a:lnTo>
                    <a:pt x="346110" y="147623"/>
                  </a:lnTo>
                  <a:lnTo>
                    <a:pt x="387336" y="120519"/>
                  </a:lnTo>
                  <a:lnTo>
                    <a:pt x="430111" y="95971"/>
                  </a:lnTo>
                  <a:lnTo>
                    <a:pt x="474311" y="74049"/>
                  </a:lnTo>
                  <a:lnTo>
                    <a:pt x="519816" y="54823"/>
                  </a:lnTo>
                  <a:lnTo>
                    <a:pt x="566504" y="38363"/>
                  </a:lnTo>
                  <a:lnTo>
                    <a:pt x="614252" y="24738"/>
                  </a:lnTo>
                  <a:lnTo>
                    <a:pt x="662939" y="14020"/>
                  </a:lnTo>
                  <a:lnTo>
                    <a:pt x="712443" y="6278"/>
                  </a:lnTo>
                  <a:lnTo>
                    <a:pt x="762641" y="1581"/>
                  </a:lnTo>
                  <a:lnTo>
                    <a:pt x="813414" y="0"/>
                  </a:lnTo>
                  <a:lnTo>
                    <a:pt x="813414" y="813396"/>
                  </a:lnTo>
                  <a:lnTo>
                    <a:pt x="403064" y="151570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863436" y="4191160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120" dirty="0">
                <a:solidFill>
                  <a:srgbClr val="404040"/>
                </a:solidFill>
                <a:latin typeface="Arial"/>
                <a:cs typeface="Arial"/>
              </a:rPr>
              <a:t>36%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572793" y="476798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120" dirty="0">
                <a:solidFill>
                  <a:srgbClr val="404040"/>
                </a:solidFill>
                <a:latin typeface="Arial"/>
                <a:cs typeface="Arial"/>
              </a:rPr>
              <a:t>23%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04735" y="426212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120" dirty="0">
                <a:solidFill>
                  <a:srgbClr val="404040"/>
                </a:solidFill>
                <a:latin typeface="Arial"/>
                <a:cs typeface="Arial"/>
              </a:rPr>
              <a:t>42%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38" name="object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46859"/>
              </p:ext>
            </p:extLst>
          </p:nvPr>
        </p:nvGraphicFramePr>
        <p:xfrm>
          <a:off x="5033517" y="1587753"/>
          <a:ext cx="2451099" cy="1079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31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600" spc="-25" dirty="0">
                          <a:solidFill>
                            <a:srgbClr val="4D4F5F"/>
                          </a:solidFill>
                          <a:latin typeface="Arial"/>
                          <a:cs typeface="Arial"/>
                        </a:rPr>
                        <a:t>28%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4B1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8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4B1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3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600" spc="-25" dirty="0">
                          <a:solidFill>
                            <a:srgbClr val="4D4F5F"/>
                          </a:solidFill>
                          <a:latin typeface="Arial"/>
                          <a:cs typeface="Arial"/>
                        </a:rPr>
                        <a:t>25%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F7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8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F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31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600" spc="-25" dirty="0">
                          <a:solidFill>
                            <a:srgbClr val="4D4F5F"/>
                          </a:solidFill>
                          <a:latin typeface="Arial"/>
                          <a:cs typeface="Arial"/>
                        </a:rPr>
                        <a:t>47%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79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object 39"/>
          <p:cNvSpPr txBox="1"/>
          <p:nvPr/>
        </p:nvSpPr>
        <p:spPr>
          <a:xfrm>
            <a:off x="4448399" y="2356760"/>
            <a:ext cx="41655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70" dirty="0">
                <a:solidFill>
                  <a:srgbClr val="4D4F5F"/>
                </a:solidFill>
                <a:latin typeface="Arial"/>
                <a:cs typeface="Arial"/>
              </a:rPr>
              <a:t>Poor</a:t>
            </a:r>
            <a:endParaRPr sz="1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30489" y="1977118"/>
            <a:ext cx="3340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75" dirty="0">
                <a:solidFill>
                  <a:srgbClr val="4D4F5F"/>
                </a:solidFill>
                <a:latin typeface="Arial"/>
                <a:cs typeface="Arial"/>
              </a:rPr>
              <a:t>Fair</a:t>
            </a:r>
            <a:endParaRPr sz="1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89416" y="1597476"/>
            <a:ext cx="4749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90" dirty="0">
                <a:solidFill>
                  <a:srgbClr val="4D4F5F"/>
                </a:solidFill>
                <a:latin typeface="Arial"/>
                <a:cs typeface="Arial"/>
              </a:rPr>
              <a:t>Good</a:t>
            </a:r>
            <a:endParaRPr sz="1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373272" y="2561174"/>
            <a:ext cx="3326765" cy="1236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2875">
              <a:lnSpc>
                <a:spcPct val="100000"/>
              </a:lnSpc>
              <a:spcBef>
                <a:spcPts val="105"/>
              </a:spcBef>
              <a:tabLst>
                <a:tab pos="2451100" algn="l"/>
              </a:tabLst>
            </a:pPr>
            <a:r>
              <a:rPr sz="1400" spc="-10" dirty="0">
                <a:solidFill>
                  <a:srgbClr val="4D4F5F"/>
                </a:solidFill>
                <a:latin typeface="Arial"/>
                <a:cs typeface="Arial"/>
              </a:rPr>
              <a:t>Below</a:t>
            </a:r>
            <a:r>
              <a:rPr sz="1400" dirty="0">
                <a:solidFill>
                  <a:srgbClr val="4D4F5F"/>
                </a:solidFill>
                <a:latin typeface="Arial"/>
                <a:cs typeface="Arial"/>
              </a:rPr>
              <a:t>	</a:t>
            </a:r>
            <a:r>
              <a:rPr sz="1400" spc="-20" dirty="0">
                <a:solidFill>
                  <a:srgbClr val="4D4F5F"/>
                </a:solidFill>
                <a:latin typeface="Arial"/>
                <a:cs typeface="Arial"/>
              </a:rPr>
              <a:t>Above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1400">
              <a:latin typeface="Arial"/>
              <a:cs typeface="Arial"/>
            </a:endParaRPr>
          </a:p>
          <a:p>
            <a:pPr marR="5080" indent="-635" algn="ctr">
              <a:lnSpc>
                <a:spcPct val="100000"/>
              </a:lnSpc>
            </a:pP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Bacteria</a:t>
            </a:r>
            <a:r>
              <a:rPr sz="1600" spc="8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levels</a:t>
            </a:r>
            <a:r>
              <a:rPr sz="1600" spc="10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exceeded</a:t>
            </a:r>
            <a:r>
              <a:rPr sz="1600" spc="9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the</a:t>
            </a:r>
            <a:r>
              <a:rPr sz="1600" spc="8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4D4F5F"/>
                </a:solidFill>
                <a:latin typeface="Arial"/>
                <a:cs typeface="Arial"/>
              </a:rPr>
              <a:t>EPA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human</a:t>
            </a:r>
            <a:r>
              <a:rPr sz="1600" spc="12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health</a:t>
            </a:r>
            <a:r>
              <a:rPr sz="1600" spc="11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benchmark</a:t>
            </a:r>
            <a:r>
              <a:rPr sz="1600" spc="11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in</a:t>
            </a:r>
            <a:r>
              <a:rPr sz="1600" spc="12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20%</a:t>
            </a:r>
            <a:r>
              <a:rPr sz="1600" spc="13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4D4F5F"/>
                </a:solidFill>
                <a:latin typeface="Arial"/>
                <a:cs typeface="Arial"/>
              </a:rPr>
              <a:t>of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river</a:t>
            </a:r>
            <a:r>
              <a:rPr sz="1600" spc="9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and</a:t>
            </a:r>
            <a:r>
              <a:rPr sz="1600" spc="7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D4F5F"/>
                </a:solidFill>
                <a:latin typeface="Arial"/>
                <a:cs typeface="Arial"/>
              </a:rPr>
              <a:t>stream</a:t>
            </a:r>
            <a:r>
              <a:rPr sz="1600" spc="9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D4F5F"/>
                </a:solidFill>
                <a:latin typeface="Arial"/>
                <a:cs typeface="Arial"/>
              </a:rPr>
              <a:t>miles*</a:t>
            </a:r>
            <a:endParaRPr sz="1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64984" y="4004001"/>
            <a:ext cx="4730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90" dirty="0">
                <a:solidFill>
                  <a:srgbClr val="4D4F5F"/>
                </a:solidFill>
                <a:latin typeface="Arial"/>
                <a:cs typeface="Arial"/>
              </a:rPr>
              <a:t>Good</a:t>
            </a:r>
            <a:endParaRPr sz="1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511328" y="4395602"/>
            <a:ext cx="3282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85" dirty="0">
                <a:solidFill>
                  <a:srgbClr val="4D4F5F"/>
                </a:solidFill>
                <a:latin typeface="Arial"/>
                <a:cs typeface="Arial"/>
              </a:rPr>
              <a:t>Fair</a:t>
            </a:r>
            <a:endParaRPr sz="16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429035" y="4785784"/>
            <a:ext cx="41020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80" dirty="0">
                <a:solidFill>
                  <a:srgbClr val="4D4F5F"/>
                </a:solidFill>
                <a:latin typeface="Arial"/>
                <a:cs typeface="Arial"/>
              </a:rPr>
              <a:t>Poor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564636" y="5177385"/>
            <a:ext cx="2743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10" dirty="0">
                <a:solidFill>
                  <a:srgbClr val="4D4F5F"/>
                </a:solidFill>
                <a:latin typeface="Arial"/>
                <a:cs typeface="Arial"/>
              </a:rPr>
              <a:t>NA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8353043" y="3885848"/>
            <a:ext cx="2470150" cy="1672589"/>
            <a:chOff x="8353043" y="3885848"/>
            <a:chExt cx="2470150" cy="1672589"/>
          </a:xfrm>
        </p:grpSpPr>
        <p:sp>
          <p:nvSpPr>
            <p:cNvPr id="48" name="object 48"/>
            <p:cNvSpPr/>
            <p:nvPr/>
          </p:nvSpPr>
          <p:spPr>
            <a:xfrm>
              <a:off x="9682286" y="3895373"/>
              <a:ext cx="1130935" cy="1653539"/>
            </a:xfrm>
            <a:custGeom>
              <a:avLst/>
              <a:gdLst/>
              <a:ahLst/>
              <a:cxnLst/>
              <a:rect l="l" t="t" r="r" b="b"/>
              <a:pathLst>
                <a:path w="1130934" h="1653539">
                  <a:moveTo>
                    <a:pt x="304266" y="0"/>
                  </a:moveTo>
                  <a:lnTo>
                    <a:pt x="304266" y="826554"/>
                  </a:lnTo>
                  <a:lnTo>
                    <a:pt x="0" y="1595056"/>
                  </a:lnTo>
                  <a:lnTo>
                    <a:pt x="48932" y="1612673"/>
                  </a:lnTo>
                  <a:lnTo>
                    <a:pt x="98777" y="1627149"/>
                  </a:lnTo>
                  <a:lnTo>
                    <a:pt x="149385" y="1638458"/>
                  </a:lnTo>
                  <a:lnTo>
                    <a:pt x="200603" y="1646571"/>
                  </a:lnTo>
                  <a:lnTo>
                    <a:pt x="252281" y="1651459"/>
                  </a:lnTo>
                  <a:lnTo>
                    <a:pt x="304266" y="1653095"/>
                  </a:lnTo>
                  <a:lnTo>
                    <a:pt x="352832" y="1651692"/>
                  </a:lnTo>
                  <a:lnTo>
                    <a:pt x="400659" y="1647534"/>
                  </a:lnTo>
                  <a:lnTo>
                    <a:pt x="447669" y="1640700"/>
                  </a:lnTo>
                  <a:lnTo>
                    <a:pt x="493786" y="1631266"/>
                  </a:lnTo>
                  <a:lnTo>
                    <a:pt x="538931" y="1619310"/>
                  </a:lnTo>
                  <a:lnTo>
                    <a:pt x="583027" y="1604909"/>
                  </a:lnTo>
                  <a:lnTo>
                    <a:pt x="625996" y="1588142"/>
                  </a:lnTo>
                  <a:lnTo>
                    <a:pt x="667762" y="1569085"/>
                  </a:lnTo>
                  <a:lnTo>
                    <a:pt x="708245" y="1547816"/>
                  </a:lnTo>
                  <a:lnTo>
                    <a:pt x="747370" y="1524413"/>
                  </a:lnTo>
                  <a:lnTo>
                    <a:pt x="785058" y="1498953"/>
                  </a:lnTo>
                  <a:lnTo>
                    <a:pt x="821232" y="1471514"/>
                  </a:lnTo>
                  <a:lnTo>
                    <a:pt x="855814" y="1442173"/>
                  </a:lnTo>
                  <a:lnTo>
                    <a:pt x="888726" y="1411008"/>
                  </a:lnTo>
                  <a:lnTo>
                    <a:pt x="919892" y="1378096"/>
                  </a:lnTo>
                  <a:lnTo>
                    <a:pt x="949234" y="1343514"/>
                  </a:lnTo>
                  <a:lnTo>
                    <a:pt x="976674" y="1307341"/>
                  </a:lnTo>
                  <a:lnTo>
                    <a:pt x="1002135" y="1269654"/>
                  </a:lnTo>
                  <a:lnTo>
                    <a:pt x="1025538" y="1230530"/>
                  </a:lnTo>
                  <a:lnTo>
                    <a:pt x="1046808" y="1190047"/>
                  </a:lnTo>
                  <a:lnTo>
                    <a:pt x="1065865" y="1148282"/>
                  </a:lnTo>
                  <a:lnTo>
                    <a:pt x="1082633" y="1105313"/>
                  </a:lnTo>
                  <a:lnTo>
                    <a:pt x="1097034" y="1061217"/>
                  </a:lnTo>
                  <a:lnTo>
                    <a:pt x="1108990" y="1016073"/>
                  </a:lnTo>
                  <a:lnTo>
                    <a:pt x="1118424" y="969957"/>
                  </a:lnTo>
                  <a:lnTo>
                    <a:pt x="1125259" y="922946"/>
                  </a:lnTo>
                  <a:lnTo>
                    <a:pt x="1129417" y="875119"/>
                  </a:lnTo>
                  <a:lnTo>
                    <a:pt x="1130820" y="826554"/>
                  </a:lnTo>
                  <a:lnTo>
                    <a:pt x="1129417" y="777986"/>
                  </a:lnTo>
                  <a:lnTo>
                    <a:pt x="1125259" y="730158"/>
                  </a:lnTo>
                  <a:lnTo>
                    <a:pt x="1118424" y="683147"/>
                  </a:lnTo>
                  <a:lnTo>
                    <a:pt x="1108990" y="637030"/>
                  </a:lnTo>
                  <a:lnTo>
                    <a:pt x="1097034" y="591884"/>
                  </a:lnTo>
                  <a:lnTo>
                    <a:pt x="1082633" y="547788"/>
                  </a:lnTo>
                  <a:lnTo>
                    <a:pt x="1065865" y="504818"/>
                  </a:lnTo>
                  <a:lnTo>
                    <a:pt x="1046808" y="463052"/>
                  </a:lnTo>
                  <a:lnTo>
                    <a:pt x="1025538" y="422569"/>
                  </a:lnTo>
                  <a:lnTo>
                    <a:pt x="1002135" y="383444"/>
                  </a:lnTo>
                  <a:lnTo>
                    <a:pt x="976674" y="345756"/>
                  </a:lnTo>
                  <a:lnTo>
                    <a:pt x="949234" y="309583"/>
                  </a:lnTo>
                  <a:lnTo>
                    <a:pt x="919892" y="275001"/>
                  </a:lnTo>
                  <a:lnTo>
                    <a:pt x="888726" y="242088"/>
                  </a:lnTo>
                  <a:lnTo>
                    <a:pt x="855814" y="210923"/>
                  </a:lnTo>
                  <a:lnTo>
                    <a:pt x="821232" y="181582"/>
                  </a:lnTo>
                  <a:lnTo>
                    <a:pt x="785058" y="154142"/>
                  </a:lnTo>
                  <a:lnTo>
                    <a:pt x="747370" y="128682"/>
                  </a:lnTo>
                  <a:lnTo>
                    <a:pt x="708245" y="105279"/>
                  </a:lnTo>
                  <a:lnTo>
                    <a:pt x="667762" y="84010"/>
                  </a:lnTo>
                  <a:lnTo>
                    <a:pt x="625996" y="64953"/>
                  </a:lnTo>
                  <a:lnTo>
                    <a:pt x="583027" y="48186"/>
                  </a:lnTo>
                  <a:lnTo>
                    <a:pt x="538931" y="33785"/>
                  </a:lnTo>
                  <a:lnTo>
                    <a:pt x="493786" y="21829"/>
                  </a:lnTo>
                  <a:lnTo>
                    <a:pt x="447669" y="12395"/>
                  </a:lnTo>
                  <a:lnTo>
                    <a:pt x="400659" y="5560"/>
                  </a:lnTo>
                  <a:lnTo>
                    <a:pt x="352832" y="1403"/>
                  </a:lnTo>
                  <a:lnTo>
                    <a:pt x="304266" y="0"/>
                  </a:lnTo>
                  <a:close/>
                </a:path>
              </a:pathLst>
            </a:custGeom>
            <a:solidFill>
              <a:srgbClr val="84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682286" y="3895373"/>
              <a:ext cx="1130935" cy="1653539"/>
            </a:xfrm>
            <a:custGeom>
              <a:avLst/>
              <a:gdLst/>
              <a:ahLst/>
              <a:cxnLst/>
              <a:rect l="l" t="t" r="r" b="b"/>
              <a:pathLst>
                <a:path w="1130934" h="1653539">
                  <a:moveTo>
                    <a:pt x="304266" y="0"/>
                  </a:moveTo>
                  <a:lnTo>
                    <a:pt x="352832" y="1403"/>
                  </a:lnTo>
                  <a:lnTo>
                    <a:pt x="400659" y="5560"/>
                  </a:lnTo>
                  <a:lnTo>
                    <a:pt x="447669" y="12395"/>
                  </a:lnTo>
                  <a:lnTo>
                    <a:pt x="493786" y="21829"/>
                  </a:lnTo>
                  <a:lnTo>
                    <a:pt x="538931" y="33785"/>
                  </a:lnTo>
                  <a:lnTo>
                    <a:pt x="583027" y="48186"/>
                  </a:lnTo>
                  <a:lnTo>
                    <a:pt x="625996" y="64953"/>
                  </a:lnTo>
                  <a:lnTo>
                    <a:pt x="667762" y="84010"/>
                  </a:lnTo>
                  <a:lnTo>
                    <a:pt x="708245" y="105279"/>
                  </a:lnTo>
                  <a:lnTo>
                    <a:pt x="747370" y="128682"/>
                  </a:lnTo>
                  <a:lnTo>
                    <a:pt x="785058" y="154142"/>
                  </a:lnTo>
                  <a:lnTo>
                    <a:pt x="821232" y="181582"/>
                  </a:lnTo>
                  <a:lnTo>
                    <a:pt x="855814" y="210923"/>
                  </a:lnTo>
                  <a:lnTo>
                    <a:pt x="888726" y="242088"/>
                  </a:lnTo>
                  <a:lnTo>
                    <a:pt x="919892" y="275001"/>
                  </a:lnTo>
                  <a:lnTo>
                    <a:pt x="949234" y="309583"/>
                  </a:lnTo>
                  <a:lnTo>
                    <a:pt x="976674" y="345756"/>
                  </a:lnTo>
                  <a:lnTo>
                    <a:pt x="1002135" y="383444"/>
                  </a:lnTo>
                  <a:lnTo>
                    <a:pt x="1025538" y="422569"/>
                  </a:lnTo>
                  <a:lnTo>
                    <a:pt x="1046808" y="463052"/>
                  </a:lnTo>
                  <a:lnTo>
                    <a:pt x="1065865" y="504818"/>
                  </a:lnTo>
                  <a:lnTo>
                    <a:pt x="1082633" y="547788"/>
                  </a:lnTo>
                  <a:lnTo>
                    <a:pt x="1097034" y="591884"/>
                  </a:lnTo>
                  <a:lnTo>
                    <a:pt x="1108990" y="637030"/>
                  </a:lnTo>
                  <a:lnTo>
                    <a:pt x="1118424" y="683147"/>
                  </a:lnTo>
                  <a:lnTo>
                    <a:pt x="1125259" y="730158"/>
                  </a:lnTo>
                  <a:lnTo>
                    <a:pt x="1129417" y="777986"/>
                  </a:lnTo>
                  <a:lnTo>
                    <a:pt x="1130820" y="826554"/>
                  </a:lnTo>
                  <a:lnTo>
                    <a:pt x="1129417" y="875119"/>
                  </a:lnTo>
                  <a:lnTo>
                    <a:pt x="1125259" y="922946"/>
                  </a:lnTo>
                  <a:lnTo>
                    <a:pt x="1118424" y="969957"/>
                  </a:lnTo>
                  <a:lnTo>
                    <a:pt x="1108990" y="1016073"/>
                  </a:lnTo>
                  <a:lnTo>
                    <a:pt x="1097034" y="1061217"/>
                  </a:lnTo>
                  <a:lnTo>
                    <a:pt x="1082633" y="1105313"/>
                  </a:lnTo>
                  <a:lnTo>
                    <a:pt x="1065865" y="1148282"/>
                  </a:lnTo>
                  <a:lnTo>
                    <a:pt x="1046808" y="1190047"/>
                  </a:lnTo>
                  <a:lnTo>
                    <a:pt x="1025538" y="1230530"/>
                  </a:lnTo>
                  <a:lnTo>
                    <a:pt x="1002135" y="1269654"/>
                  </a:lnTo>
                  <a:lnTo>
                    <a:pt x="976674" y="1307341"/>
                  </a:lnTo>
                  <a:lnTo>
                    <a:pt x="949234" y="1343514"/>
                  </a:lnTo>
                  <a:lnTo>
                    <a:pt x="919892" y="1378096"/>
                  </a:lnTo>
                  <a:lnTo>
                    <a:pt x="888726" y="1411008"/>
                  </a:lnTo>
                  <a:lnTo>
                    <a:pt x="855814" y="1442173"/>
                  </a:lnTo>
                  <a:lnTo>
                    <a:pt x="821232" y="1471514"/>
                  </a:lnTo>
                  <a:lnTo>
                    <a:pt x="785058" y="1498953"/>
                  </a:lnTo>
                  <a:lnTo>
                    <a:pt x="747370" y="1524413"/>
                  </a:lnTo>
                  <a:lnTo>
                    <a:pt x="708245" y="1547816"/>
                  </a:lnTo>
                  <a:lnTo>
                    <a:pt x="667762" y="1569085"/>
                  </a:lnTo>
                  <a:lnTo>
                    <a:pt x="625996" y="1588142"/>
                  </a:lnTo>
                  <a:lnTo>
                    <a:pt x="583027" y="1604909"/>
                  </a:lnTo>
                  <a:lnTo>
                    <a:pt x="538931" y="1619310"/>
                  </a:lnTo>
                  <a:lnTo>
                    <a:pt x="493786" y="1631266"/>
                  </a:lnTo>
                  <a:lnTo>
                    <a:pt x="447669" y="1640700"/>
                  </a:lnTo>
                  <a:lnTo>
                    <a:pt x="400659" y="1647534"/>
                  </a:lnTo>
                  <a:lnTo>
                    <a:pt x="352832" y="1651692"/>
                  </a:lnTo>
                  <a:lnTo>
                    <a:pt x="304266" y="1653095"/>
                  </a:lnTo>
                  <a:lnTo>
                    <a:pt x="252281" y="1651459"/>
                  </a:lnTo>
                  <a:lnTo>
                    <a:pt x="200603" y="1646571"/>
                  </a:lnTo>
                  <a:lnTo>
                    <a:pt x="149385" y="1638458"/>
                  </a:lnTo>
                  <a:lnTo>
                    <a:pt x="98777" y="1627149"/>
                  </a:lnTo>
                  <a:lnTo>
                    <a:pt x="48932" y="1612673"/>
                  </a:lnTo>
                  <a:lnTo>
                    <a:pt x="0" y="1595056"/>
                  </a:lnTo>
                  <a:lnTo>
                    <a:pt x="304266" y="826554"/>
                  </a:lnTo>
                  <a:lnTo>
                    <a:pt x="304266" y="0"/>
                  </a:lnTo>
                  <a:close/>
                </a:path>
              </a:pathLst>
            </a:custGeom>
            <a:ln w="19050">
              <a:solidFill>
                <a:srgbClr val="84B1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160000" y="3895371"/>
              <a:ext cx="826769" cy="1595120"/>
            </a:xfrm>
            <a:custGeom>
              <a:avLst/>
              <a:gdLst/>
              <a:ahLst/>
              <a:cxnLst/>
              <a:rect l="l" t="t" r="r" b="b"/>
              <a:pathLst>
                <a:path w="826770" h="1595120">
                  <a:moveTo>
                    <a:pt x="522279" y="1595056"/>
                  </a:moveTo>
                  <a:lnTo>
                    <a:pt x="477640" y="1575873"/>
                  </a:lnTo>
                  <a:lnTo>
                    <a:pt x="434702" y="1554401"/>
                  </a:lnTo>
                  <a:lnTo>
                    <a:pt x="393509" y="1530740"/>
                  </a:lnTo>
                  <a:lnTo>
                    <a:pt x="354104" y="1504992"/>
                  </a:lnTo>
                  <a:lnTo>
                    <a:pt x="316530" y="1477256"/>
                  </a:lnTo>
                  <a:lnTo>
                    <a:pt x="280832" y="1447634"/>
                  </a:lnTo>
                  <a:lnTo>
                    <a:pt x="247053" y="1416225"/>
                  </a:lnTo>
                  <a:lnTo>
                    <a:pt x="215236" y="1383132"/>
                  </a:lnTo>
                  <a:lnTo>
                    <a:pt x="185424" y="1348453"/>
                  </a:lnTo>
                  <a:lnTo>
                    <a:pt x="157663" y="1312290"/>
                  </a:lnTo>
                  <a:lnTo>
                    <a:pt x="131994" y="1274744"/>
                  </a:lnTo>
                  <a:lnTo>
                    <a:pt x="108462" y="1235915"/>
                  </a:lnTo>
                  <a:lnTo>
                    <a:pt x="87110" y="1195904"/>
                  </a:lnTo>
                  <a:lnTo>
                    <a:pt x="67981" y="1154811"/>
                  </a:lnTo>
                  <a:lnTo>
                    <a:pt x="51120" y="1112736"/>
                  </a:lnTo>
                  <a:lnTo>
                    <a:pt x="36569" y="1069782"/>
                  </a:lnTo>
                  <a:lnTo>
                    <a:pt x="24372" y="1026047"/>
                  </a:lnTo>
                  <a:lnTo>
                    <a:pt x="14574" y="981633"/>
                  </a:lnTo>
                  <a:lnTo>
                    <a:pt x="7216" y="936641"/>
                  </a:lnTo>
                  <a:lnTo>
                    <a:pt x="2344" y="891171"/>
                  </a:lnTo>
                  <a:lnTo>
                    <a:pt x="0" y="845323"/>
                  </a:lnTo>
                  <a:lnTo>
                    <a:pt x="227" y="799199"/>
                  </a:lnTo>
                  <a:lnTo>
                    <a:pt x="3071" y="752898"/>
                  </a:lnTo>
                  <a:lnTo>
                    <a:pt x="8573" y="706522"/>
                  </a:lnTo>
                  <a:lnTo>
                    <a:pt x="16778" y="660171"/>
                  </a:lnTo>
                  <a:lnTo>
                    <a:pt x="27729" y="613945"/>
                  </a:lnTo>
                  <a:lnTo>
                    <a:pt x="41469" y="567946"/>
                  </a:lnTo>
                  <a:lnTo>
                    <a:pt x="58043" y="522274"/>
                  </a:lnTo>
                  <a:lnTo>
                    <a:pt x="77082" y="477988"/>
                  </a:lnTo>
                  <a:lnTo>
                    <a:pt x="98473" y="435239"/>
                  </a:lnTo>
                  <a:lnTo>
                    <a:pt x="122122" y="394089"/>
                  </a:lnTo>
                  <a:lnTo>
                    <a:pt x="147935" y="354603"/>
                  </a:lnTo>
                  <a:lnTo>
                    <a:pt x="175818" y="316845"/>
                  </a:lnTo>
                  <a:lnTo>
                    <a:pt x="205676" y="280879"/>
                  </a:lnTo>
                  <a:lnTo>
                    <a:pt x="237416" y="246769"/>
                  </a:lnTo>
                  <a:lnTo>
                    <a:pt x="270943" y="214579"/>
                  </a:lnTo>
                  <a:lnTo>
                    <a:pt x="306163" y="184374"/>
                  </a:lnTo>
                  <a:lnTo>
                    <a:pt x="342981" y="156217"/>
                  </a:lnTo>
                  <a:lnTo>
                    <a:pt x="381304" y="130173"/>
                  </a:lnTo>
                  <a:lnTo>
                    <a:pt x="421037" y="106304"/>
                  </a:lnTo>
                  <a:lnTo>
                    <a:pt x="462086" y="84677"/>
                  </a:lnTo>
                  <a:lnTo>
                    <a:pt x="504357" y="65354"/>
                  </a:lnTo>
                  <a:lnTo>
                    <a:pt x="547755" y="48399"/>
                  </a:lnTo>
                  <a:lnTo>
                    <a:pt x="592187" y="33877"/>
                  </a:lnTo>
                  <a:lnTo>
                    <a:pt x="637557" y="21852"/>
                  </a:lnTo>
                  <a:lnTo>
                    <a:pt x="683773" y="12388"/>
                  </a:lnTo>
                  <a:lnTo>
                    <a:pt x="730739" y="5548"/>
                  </a:lnTo>
                  <a:lnTo>
                    <a:pt x="778361" y="1397"/>
                  </a:lnTo>
                  <a:lnTo>
                    <a:pt x="826546" y="0"/>
                  </a:lnTo>
                  <a:lnTo>
                    <a:pt x="826558" y="826554"/>
                  </a:lnTo>
                  <a:lnTo>
                    <a:pt x="522279" y="1595056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353043" y="4404359"/>
              <a:ext cx="1335405" cy="707390"/>
            </a:xfrm>
            <a:custGeom>
              <a:avLst/>
              <a:gdLst/>
              <a:ahLst/>
              <a:cxnLst/>
              <a:rect l="l" t="t" r="r" b="b"/>
              <a:pathLst>
                <a:path w="1335404" h="707389">
                  <a:moveTo>
                    <a:pt x="1335024" y="0"/>
                  </a:moveTo>
                  <a:lnTo>
                    <a:pt x="0" y="0"/>
                  </a:lnTo>
                  <a:lnTo>
                    <a:pt x="0" y="707136"/>
                  </a:lnTo>
                  <a:lnTo>
                    <a:pt x="1335024" y="707136"/>
                  </a:lnTo>
                  <a:lnTo>
                    <a:pt x="1335024" y="0"/>
                  </a:lnTo>
                  <a:close/>
                </a:path>
              </a:pathLst>
            </a:custGeom>
            <a:solidFill>
              <a:srgbClr val="DCE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8522075" y="4412293"/>
            <a:ext cx="10858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4000" spc="105" dirty="0">
                <a:solidFill>
                  <a:srgbClr val="4D4F5F"/>
                </a:solidFill>
                <a:latin typeface="Arial"/>
                <a:cs typeface="Arial"/>
              </a:rPr>
              <a:t>56%</a:t>
            </a:r>
            <a:endParaRPr sz="4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798561" y="5208122"/>
            <a:ext cx="418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solidFill>
                  <a:srgbClr val="4D4F5F"/>
                </a:solidFill>
                <a:latin typeface="Arial"/>
                <a:cs typeface="Arial"/>
              </a:rPr>
              <a:t>5%=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4989576" y="3973067"/>
            <a:ext cx="2620010" cy="1588135"/>
            <a:chOff x="4989576" y="3973067"/>
            <a:chExt cx="2620010" cy="1588135"/>
          </a:xfrm>
        </p:grpSpPr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9576" y="5164835"/>
              <a:ext cx="1123187" cy="39622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4427" y="5164835"/>
              <a:ext cx="374903" cy="39622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89576" y="4767071"/>
              <a:ext cx="2244838" cy="39776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89576" y="4369307"/>
              <a:ext cx="1496566" cy="39776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89576" y="3973067"/>
              <a:ext cx="2619755" cy="396239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8160255" y="6492850"/>
            <a:ext cx="13335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70" dirty="0">
                <a:solidFill>
                  <a:srgbClr val="4D4F5F"/>
                </a:solidFill>
                <a:latin typeface="Arial"/>
                <a:cs typeface="Arial"/>
              </a:rPr>
              <a:t>*2%</a:t>
            </a:r>
            <a:r>
              <a:rPr sz="1400" spc="-50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4D4F5F"/>
                </a:solidFill>
                <a:latin typeface="Arial"/>
                <a:cs typeface="Arial"/>
              </a:rPr>
              <a:t>Not</a:t>
            </a:r>
            <a:r>
              <a:rPr sz="1400" spc="-65" dirty="0">
                <a:solidFill>
                  <a:srgbClr val="4D4F5F"/>
                </a:solidFill>
                <a:latin typeface="Arial"/>
                <a:cs typeface="Arial"/>
              </a:rPr>
              <a:t> </a:t>
            </a:r>
            <a:r>
              <a:rPr sz="1400" spc="-110" dirty="0">
                <a:solidFill>
                  <a:srgbClr val="4D4F5F"/>
                </a:solidFill>
                <a:latin typeface="Arial"/>
                <a:cs typeface="Arial"/>
              </a:rPr>
              <a:t>Assessed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872B-9504-7F58-61E2-666A1398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2511977"/>
            <a:ext cx="6059557" cy="1325563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en-US" dirty="0"/>
              <a:t>Neuse River Fish Kills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700" b="0" i="0" u="none" strike="noStrike" dirty="0">
                <a:solidFill>
                  <a:srgbClr val="374151"/>
                </a:solidFill>
                <a:effectLst/>
                <a:latin typeface="+mn-lt"/>
              </a:rPr>
              <a:t>Numerous reports of fish kills on the lower Neuse over the past week are being attributed to abnormally hot water temperatures and nutrient pollution.</a:t>
            </a:r>
            <a:br>
              <a:rPr lang="en-US" sz="2700" b="0" i="0" u="none" strike="noStrike" dirty="0">
                <a:solidFill>
                  <a:srgbClr val="374151"/>
                </a:solidFill>
                <a:effectLst/>
                <a:latin typeface="+mn-lt"/>
              </a:rPr>
            </a:br>
            <a:endParaRPr lang="en-US" sz="270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408D21-619A-6D60-1ACA-B2429470A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00" y="854765"/>
            <a:ext cx="5684999" cy="566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132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24073</TotalTime>
  <Words>2982</Words>
  <Application>Microsoft Macintosh PowerPoint</Application>
  <PresentationFormat>Widescreen</PresentationFormat>
  <Paragraphs>442</Paragraphs>
  <Slides>52</Slides>
  <Notes>12</Notes>
  <HiddenSlides>2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7" baseType="lpstr">
      <vt:lpstr>Apple Symbols</vt:lpstr>
      <vt:lpstr>Arial</vt:lpstr>
      <vt:lpstr>Calibri</vt:lpstr>
      <vt:lpstr>Cambria Math</vt:lpstr>
      <vt:lpstr>Courier New</vt:lpstr>
      <vt:lpstr>FreesiaUPC</vt:lpstr>
      <vt:lpstr>Georgia</vt:lpstr>
      <vt:lpstr>Helvetica</vt:lpstr>
      <vt:lpstr>Helvetica Light</vt:lpstr>
      <vt:lpstr>MyriadPro</vt:lpstr>
      <vt:lpstr>Open Sans</vt:lpstr>
      <vt:lpstr>Source Sans Pro Web</vt:lpstr>
      <vt:lpstr>Times New Roman</vt:lpstr>
      <vt:lpstr>Wingdings</vt:lpstr>
      <vt:lpstr>Office Theme</vt:lpstr>
      <vt:lpstr>Social Costs of Water Pollution</vt:lpstr>
      <vt:lpstr>Outline</vt:lpstr>
      <vt:lpstr>Clean Water Act (1972)</vt:lpstr>
      <vt:lpstr>PowerPoint Presentation</vt:lpstr>
      <vt:lpstr>Improvements in Water Quality</vt:lpstr>
      <vt:lpstr>PowerPoint Presentation</vt:lpstr>
      <vt:lpstr>PowerPoint Presentation</vt:lpstr>
      <vt:lpstr>2018-19  RIVERS &amp; STREAMS ASSESSMENT</vt:lpstr>
      <vt:lpstr>Neuse River Fish Kills   Numerous reports of fish kills on the lower Neuse over the past week are being attributed to abnormally hot water temperatures and nutrient pollution. </vt:lpstr>
      <vt:lpstr>PowerPoint Presentation</vt:lpstr>
      <vt:lpstr>PowerPoint Presentation</vt:lpstr>
      <vt:lpstr>The primary sources of nutrient pollution are: </vt:lpstr>
      <vt:lpstr>Scale of the Agricultural Footprint</vt:lpstr>
      <vt:lpstr>Economic value </vt:lpstr>
      <vt:lpstr>Why it Matters</vt:lpstr>
      <vt:lpstr>II. IAM for Water Pollution</vt:lpstr>
      <vt:lpstr>Waterbodies and Hydrography</vt:lpstr>
      <vt:lpstr>PowerPoint Presentation</vt:lpstr>
      <vt:lpstr>PowerPoint Presentation</vt:lpstr>
      <vt:lpstr>Nutrient Loads and Concentrations</vt:lpstr>
      <vt:lpstr>Fate and Transport  </vt:lpstr>
      <vt:lpstr>SPARROW</vt:lpstr>
      <vt:lpstr>Fate and Transport: Mississipi Headwaters</vt:lpstr>
      <vt:lpstr>PowerPoint Presentation</vt:lpstr>
      <vt:lpstr> Drinking Water Community Water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4.88 Million Houses are located within 500m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Context for GED Estimates</vt:lpstr>
      <vt:lpstr>Takeaways</vt:lpstr>
      <vt:lpstr>Environmental Economists have made Huge Strides Quantifying Air Damages  We are Behind for Water Pollution   </vt:lpstr>
      <vt:lpstr>Measures of Economic Well-being</vt:lpstr>
      <vt:lpstr>PowerPoint Presentation</vt:lpstr>
      <vt:lpstr>1. Social Costs: Drinking Water Systems</vt:lpstr>
      <vt:lpstr> Community Water Systems</vt:lpstr>
      <vt:lpstr>PowerPoint Presentation</vt:lpstr>
      <vt:lpstr>PowerPoint Presentation</vt:lpstr>
      <vt:lpstr>4. Nutrients and GHG Emission from Lakes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Atkinson Program Review and Update</dc:title>
  <dc:creator>Mark A. Lawrence</dc:creator>
  <cp:lastModifiedBy>Catherine Louise Kling</cp:lastModifiedBy>
  <cp:revision>252</cp:revision>
  <cp:lastPrinted>2025-03-25T15:37:25Z</cp:lastPrinted>
  <dcterms:created xsi:type="dcterms:W3CDTF">2019-10-03T13:47:43Z</dcterms:created>
  <dcterms:modified xsi:type="dcterms:W3CDTF">2025-03-27T18:25:34Z</dcterms:modified>
</cp:coreProperties>
</file>