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63"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84" y="-9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FE4A8B-4784-40BA-AF5C-F3C08F6F2D96}" type="datetimeFigureOut">
              <a:rPr lang="en-US" smtClean="0"/>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68071-3589-40CA-B141-8DA7C914927F}" type="slidenum">
              <a:rPr lang="en-US" smtClean="0"/>
              <a:t>‹#›</a:t>
            </a:fld>
            <a:endParaRPr lang="en-US"/>
          </a:p>
        </p:txBody>
      </p:sp>
    </p:spTree>
    <p:extLst>
      <p:ext uri="{BB962C8B-B14F-4D97-AF65-F5344CB8AC3E}">
        <p14:creationId xmlns:p14="http://schemas.microsoft.com/office/powerpoint/2010/main" val="191846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E4A8B-4784-40BA-AF5C-F3C08F6F2D96}" type="datetimeFigureOut">
              <a:rPr lang="en-US" smtClean="0"/>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68071-3589-40CA-B141-8DA7C914927F}" type="slidenum">
              <a:rPr lang="en-US" smtClean="0"/>
              <a:t>‹#›</a:t>
            </a:fld>
            <a:endParaRPr lang="en-US"/>
          </a:p>
        </p:txBody>
      </p:sp>
    </p:spTree>
    <p:extLst>
      <p:ext uri="{BB962C8B-B14F-4D97-AF65-F5344CB8AC3E}">
        <p14:creationId xmlns:p14="http://schemas.microsoft.com/office/powerpoint/2010/main" val="208085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E4A8B-4784-40BA-AF5C-F3C08F6F2D96}" type="datetimeFigureOut">
              <a:rPr lang="en-US" smtClean="0"/>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68071-3589-40CA-B141-8DA7C914927F}" type="slidenum">
              <a:rPr lang="en-US" smtClean="0"/>
              <a:t>‹#›</a:t>
            </a:fld>
            <a:endParaRPr lang="en-US"/>
          </a:p>
        </p:txBody>
      </p:sp>
    </p:spTree>
    <p:extLst>
      <p:ext uri="{BB962C8B-B14F-4D97-AF65-F5344CB8AC3E}">
        <p14:creationId xmlns:p14="http://schemas.microsoft.com/office/powerpoint/2010/main" val="173433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E4A8B-4784-40BA-AF5C-F3C08F6F2D96}" type="datetimeFigureOut">
              <a:rPr lang="en-US" smtClean="0"/>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68071-3589-40CA-B141-8DA7C914927F}" type="slidenum">
              <a:rPr lang="en-US" smtClean="0"/>
              <a:t>‹#›</a:t>
            </a:fld>
            <a:endParaRPr lang="en-US"/>
          </a:p>
        </p:txBody>
      </p:sp>
    </p:spTree>
    <p:extLst>
      <p:ext uri="{BB962C8B-B14F-4D97-AF65-F5344CB8AC3E}">
        <p14:creationId xmlns:p14="http://schemas.microsoft.com/office/powerpoint/2010/main" val="189571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E4A8B-4784-40BA-AF5C-F3C08F6F2D96}" type="datetimeFigureOut">
              <a:rPr lang="en-US" smtClean="0"/>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68071-3589-40CA-B141-8DA7C914927F}" type="slidenum">
              <a:rPr lang="en-US" smtClean="0"/>
              <a:t>‹#›</a:t>
            </a:fld>
            <a:endParaRPr lang="en-US"/>
          </a:p>
        </p:txBody>
      </p:sp>
    </p:spTree>
    <p:extLst>
      <p:ext uri="{BB962C8B-B14F-4D97-AF65-F5344CB8AC3E}">
        <p14:creationId xmlns:p14="http://schemas.microsoft.com/office/powerpoint/2010/main" val="179452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FE4A8B-4784-40BA-AF5C-F3C08F6F2D96}" type="datetimeFigureOut">
              <a:rPr lang="en-US" smtClean="0"/>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68071-3589-40CA-B141-8DA7C914927F}" type="slidenum">
              <a:rPr lang="en-US" smtClean="0"/>
              <a:t>‹#›</a:t>
            </a:fld>
            <a:endParaRPr lang="en-US"/>
          </a:p>
        </p:txBody>
      </p:sp>
    </p:spTree>
    <p:extLst>
      <p:ext uri="{BB962C8B-B14F-4D97-AF65-F5344CB8AC3E}">
        <p14:creationId xmlns:p14="http://schemas.microsoft.com/office/powerpoint/2010/main" val="4194805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FE4A8B-4784-40BA-AF5C-F3C08F6F2D96}" type="datetimeFigureOut">
              <a:rPr lang="en-US" smtClean="0"/>
              <a:t>8/22/2012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A68071-3589-40CA-B141-8DA7C914927F}" type="slidenum">
              <a:rPr lang="en-US" smtClean="0"/>
              <a:t>‹#›</a:t>
            </a:fld>
            <a:endParaRPr lang="en-US"/>
          </a:p>
        </p:txBody>
      </p:sp>
    </p:spTree>
    <p:extLst>
      <p:ext uri="{BB962C8B-B14F-4D97-AF65-F5344CB8AC3E}">
        <p14:creationId xmlns:p14="http://schemas.microsoft.com/office/powerpoint/2010/main" val="348512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FE4A8B-4784-40BA-AF5C-F3C08F6F2D96}" type="datetimeFigureOut">
              <a:rPr lang="en-US" smtClean="0"/>
              <a:t>8/22/2012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A68071-3589-40CA-B141-8DA7C914927F}" type="slidenum">
              <a:rPr lang="en-US" smtClean="0"/>
              <a:t>‹#›</a:t>
            </a:fld>
            <a:endParaRPr lang="en-US"/>
          </a:p>
        </p:txBody>
      </p:sp>
    </p:spTree>
    <p:extLst>
      <p:ext uri="{BB962C8B-B14F-4D97-AF65-F5344CB8AC3E}">
        <p14:creationId xmlns:p14="http://schemas.microsoft.com/office/powerpoint/2010/main" val="343854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E4A8B-4784-40BA-AF5C-F3C08F6F2D96}" type="datetimeFigureOut">
              <a:rPr lang="en-US" smtClean="0"/>
              <a:t>8/22/2012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A68071-3589-40CA-B141-8DA7C914927F}" type="slidenum">
              <a:rPr lang="en-US" smtClean="0"/>
              <a:t>‹#›</a:t>
            </a:fld>
            <a:endParaRPr lang="en-US"/>
          </a:p>
        </p:txBody>
      </p:sp>
    </p:spTree>
    <p:extLst>
      <p:ext uri="{BB962C8B-B14F-4D97-AF65-F5344CB8AC3E}">
        <p14:creationId xmlns:p14="http://schemas.microsoft.com/office/powerpoint/2010/main" val="320592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E4A8B-4784-40BA-AF5C-F3C08F6F2D96}" type="datetimeFigureOut">
              <a:rPr lang="en-US" smtClean="0"/>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68071-3589-40CA-B141-8DA7C914927F}" type="slidenum">
              <a:rPr lang="en-US" smtClean="0"/>
              <a:t>‹#›</a:t>
            </a:fld>
            <a:endParaRPr lang="en-US"/>
          </a:p>
        </p:txBody>
      </p:sp>
    </p:spTree>
    <p:extLst>
      <p:ext uri="{BB962C8B-B14F-4D97-AF65-F5344CB8AC3E}">
        <p14:creationId xmlns:p14="http://schemas.microsoft.com/office/powerpoint/2010/main" val="879131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E4A8B-4784-40BA-AF5C-F3C08F6F2D96}" type="datetimeFigureOut">
              <a:rPr lang="en-US" smtClean="0"/>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68071-3589-40CA-B141-8DA7C914927F}" type="slidenum">
              <a:rPr lang="en-US" smtClean="0"/>
              <a:t>‹#›</a:t>
            </a:fld>
            <a:endParaRPr lang="en-US"/>
          </a:p>
        </p:txBody>
      </p:sp>
    </p:spTree>
    <p:extLst>
      <p:ext uri="{BB962C8B-B14F-4D97-AF65-F5344CB8AC3E}">
        <p14:creationId xmlns:p14="http://schemas.microsoft.com/office/powerpoint/2010/main" val="673826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E4A8B-4784-40BA-AF5C-F3C08F6F2D96}" type="datetimeFigureOut">
              <a:rPr lang="en-US" smtClean="0"/>
              <a:t>8/22/2012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68071-3589-40CA-B141-8DA7C914927F}" type="slidenum">
              <a:rPr lang="en-US" smtClean="0"/>
              <a:t>‹#›</a:t>
            </a:fld>
            <a:endParaRPr lang="en-US"/>
          </a:p>
        </p:txBody>
      </p:sp>
    </p:spTree>
    <p:extLst>
      <p:ext uri="{BB962C8B-B14F-4D97-AF65-F5344CB8AC3E}">
        <p14:creationId xmlns:p14="http://schemas.microsoft.com/office/powerpoint/2010/main" val="1977887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00731785\Desktop\Coffee_C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400" y="0"/>
            <a:ext cx="7772400" cy="2362200"/>
          </a:xfrm>
        </p:spPr>
        <p:txBody>
          <a:bodyPr>
            <a:normAutofit/>
          </a:bodyPr>
          <a:lstStyle/>
          <a:p>
            <a:pPr algn="l"/>
            <a:r>
              <a:rPr lang="en-US" dirty="0" smtClean="0">
                <a:solidFill>
                  <a:schemeClr val="accent3">
                    <a:lumMod val="75000"/>
                  </a:schemeClr>
                </a:solidFill>
              </a:rPr>
              <a:t>Measuring the </a:t>
            </a:r>
            <a:br>
              <a:rPr lang="en-US" dirty="0" smtClean="0">
                <a:solidFill>
                  <a:schemeClr val="accent3">
                    <a:lumMod val="75000"/>
                  </a:schemeClr>
                </a:solidFill>
              </a:rPr>
            </a:br>
            <a:r>
              <a:rPr lang="en-US" dirty="0" smtClean="0">
                <a:solidFill>
                  <a:schemeClr val="accent3">
                    <a:lumMod val="75000"/>
                  </a:schemeClr>
                </a:solidFill>
              </a:rPr>
              <a:t>Environmental Cost </a:t>
            </a:r>
            <a:br>
              <a:rPr lang="en-US" dirty="0" smtClean="0">
                <a:solidFill>
                  <a:schemeClr val="accent3">
                    <a:lumMod val="75000"/>
                  </a:schemeClr>
                </a:solidFill>
              </a:rPr>
            </a:br>
            <a:r>
              <a:rPr lang="en-US" dirty="0" smtClean="0">
                <a:solidFill>
                  <a:schemeClr val="accent3">
                    <a:lumMod val="75000"/>
                  </a:schemeClr>
                </a:solidFill>
              </a:rPr>
              <a:t>of Hypocrisy</a:t>
            </a:r>
            <a:endParaRPr lang="en-US" dirty="0">
              <a:solidFill>
                <a:schemeClr val="accent3">
                  <a:lumMod val="75000"/>
                </a:schemeClr>
              </a:solidFill>
            </a:endParaRPr>
          </a:p>
        </p:txBody>
      </p:sp>
      <p:sp>
        <p:nvSpPr>
          <p:cNvPr id="3" name="Subtitle 2"/>
          <p:cNvSpPr>
            <a:spLocks noGrp="1"/>
          </p:cNvSpPr>
          <p:nvPr>
            <p:ph type="subTitle" idx="1"/>
          </p:nvPr>
        </p:nvSpPr>
        <p:spPr>
          <a:xfrm>
            <a:off x="76200" y="2362200"/>
            <a:ext cx="6400800" cy="1752600"/>
          </a:xfrm>
        </p:spPr>
        <p:txBody>
          <a:bodyPr>
            <a:normAutofit/>
          </a:bodyPr>
          <a:lstStyle/>
          <a:p>
            <a:pPr algn="l"/>
            <a:r>
              <a:rPr lang="en-US" sz="2400" dirty="0" smtClean="0">
                <a:solidFill>
                  <a:schemeClr val="bg1">
                    <a:lumMod val="85000"/>
                  </a:schemeClr>
                </a:solidFill>
              </a:rPr>
              <a:t>Dr. Arthur </a:t>
            </a:r>
            <a:r>
              <a:rPr lang="en-US" sz="2400" dirty="0" err="1" smtClean="0">
                <a:solidFill>
                  <a:schemeClr val="bg1">
                    <a:lumMod val="85000"/>
                  </a:schemeClr>
                </a:solidFill>
              </a:rPr>
              <a:t>Caplan</a:t>
            </a:r>
            <a:endParaRPr lang="en-US" sz="2400" dirty="0" smtClean="0">
              <a:solidFill>
                <a:schemeClr val="bg1">
                  <a:lumMod val="85000"/>
                </a:schemeClr>
              </a:solidFill>
            </a:endParaRPr>
          </a:p>
          <a:p>
            <a:pPr algn="l"/>
            <a:r>
              <a:rPr lang="en-US" sz="2400" dirty="0" smtClean="0">
                <a:solidFill>
                  <a:schemeClr val="bg1">
                    <a:lumMod val="85000"/>
                  </a:schemeClr>
                </a:solidFill>
              </a:rPr>
              <a:t>Dr. Charles Sims</a:t>
            </a:r>
          </a:p>
          <a:p>
            <a:pPr algn="l"/>
            <a:r>
              <a:rPr lang="en-US" sz="2400" dirty="0" smtClean="0">
                <a:solidFill>
                  <a:schemeClr val="bg1">
                    <a:lumMod val="85000"/>
                  </a:schemeClr>
                </a:solidFill>
              </a:rPr>
              <a:t>Elliot Anderson</a:t>
            </a:r>
            <a:endParaRPr lang="en-US" sz="2400" dirty="0">
              <a:solidFill>
                <a:schemeClr val="bg1">
                  <a:lumMod val="85000"/>
                </a:schemeClr>
              </a:solidFill>
            </a:endParaRPr>
          </a:p>
        </p:txBody>
      </p:sp>
      <p:pic>
        <p:nvPicPr>
          <p:cNvPr id="1028" name="Picture 4" descr="C:\Users\A00731785\Desktop\usu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579560"/>
            <a:ext cx="1550469" cy="99536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48771" y="6472709"/>
            <a:ext cx="3935931" cy="276999"/>
          </a:xfrm>
          <a:prstGeom prst="rect">
            <a:avLst/>
          </a:prstGeom>
          <a:noFill/>
        </p:spPr>
        <p:txBody>
          <a:bodyPr wrap="square" rtlCol="0">
            <a:spAutoFit/>
          </a:bodyPr>
          <a:lstStyle/>
          <a:p>
            <a:r>
              <a:rPr lang="en-US" sz="1200" dirty="0" smtClean="0">
                <a:solidFill>
                  <a:schemeClr val="bg1">
                    <a:lumMod val="95000"/>
                  </a:schemeClr>
                </a:solidFill>
              </a:rPr>
              <a:t>Department of Applied Economics</a:t>
            </a:r>
            <a:endParaRPr lang="en-US" sz="1200" dirty="0">
              <a:solidFill>
                <a:schemeClr val="bg1">
                  <a:lumMod val="95000"/>
                </a:schemeClr>
              </a:solidFill>
            </a:endParaRPr>
          </a:p>
        </p:txBody>
      </p:sp>
      <p:sp>
        <p:nvSpPr>
          <p:cNvPr id="4" name="TextBox 3"/>
          <p:cNvSpPr txBox="1"/>
          <p:nvPr/>
        </p:nvSpPr>
        <p:spPr>
          <a:xfrm>
            <a:off x="7610699" y="6488097"/>
            <a:ext cx="1515158" cy="246221"/>
          </a:xfrm>
          <a:prstGeom prst="rect">
            <a:avLst/>
          </a:prstGeom>
          <a:noFill/>
        </p:spPr>
        <p:txBody>
          <a:bodyPr wrap="none" rtlCol="0">
            <a:spAutoFit/>
          </a:bodyPr>
          <a:lstStyle/>
          <a:p>
            <a:r>
              <a:rPr lang="en-US" sz="1000" dirty="0" smtClean="0">
                <a:solidFill>
                  <a:schemeClr val="bg1"/>
                </a:solidFill>
              </a:rPr>
              <a:t>Image courtesy of Google</a:t>
            </a:r>
            <a:endParaRPr lang="en-US" sz="1000" dirty="0">
              <a:solidFill>
                <a:schemeClr val="bg1"/>
              </a:solidFill>
            </a:endParaRPr>
          </a:p>
        </p:txBody>
      </p:sp>
    </p:spTree>
    <p:extLst>
      <p:ext uri="{BB962C8B-B14F-4D97-AF65-F5344CB8AC3E}">
        <p14:creationId xmlns:p14="http://schemas.microsoft.com/office/powerpoint/2010/main" val="1080078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676400"/>
            <a:ext cx="7543800" cy="2246769"/>
          </a:xfrm>
          <a:prstGeom prst="rect">
            <a:avLst/>
          </a:prstGeom>
          <a:noFill/>
        </p:spPr>
        <p:txBody>
          <a:bodyPr wrap="square" rtlCol="0">
            <a:spAutoFit/>
          </a:bodyPr>
          <a:lstStyle/>
          <a:p>
            <a:r>
              <a:rPr lang="en-US" sz="2800" dirty="0" smtClean="0"/>
              <a:t>“the practice of professing standards, beliefs, etc., contrary to one’s real character or actual behavior, especially with the pretense of virtue and piety”</a:t>
            </a:r>
          </a:p>
          <a:p>
            <a:pPr algn="r"/>
            <a:endParaRPr lang="en-US" sz="2800" dirty="0" smtClean="0"/>
          </a:p>
          <a:p>
            <a:pPr algn="r"/>
            <a:r>
              <a:rPr lang="en-US" sz="2800" dirty="0" smtClean="0"/>
              <a:t>-Collins English Dictionary 2003</a:t>
            </a:r>
            <a:endParaRPr lang="en-US" sz="2800" dirty="0"/>
          </a:p>
        </p:txBody>
      </p:sp>
    </p:spTree>
    <p:extLst>
      <p:ext uri="{BB962C8B-B14F-4D97-AF65-F5344CB8AC3E}">
        <p14:creationId xmlns:p14="http://schemas.microsoft.com/office/powerpoint/2010/main" val="190233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447800"/>
            <a:ext cx="2438400" cy="461665"/>
          </a:xfrm>
          <a:prstGeom prst="rect">
            <a:avLst/>
          </a:prstGeom>
          <a:noFill/>
        </p:spPr>
        <p:txBody>
          <a:bodyPr wrap="square" rtlCol="0">
            <a:spAutoFit/>
          </a:bodyPr>
          <a:lstStyle/>
          <a:p>
            <a:r>
              <a:rPr lang="en-US" sz="2400" dirty="0" smtClean="0"/>
              <a:t>Hypothetical Bias</a:t>
            </a:r>
            <a:endParaRPr lang="en-US" sz="2400" dirty="0"/>
          </a:p>
        </p:txBody>
      </p:sp>
      <p:sp>
        <p:nvSpPr>
          <p:cNvPr id="7" name="TextBox 6"/>
          <p:cNvSpPr txBox="1"/>
          <p:nvPr/>
        </p:nvSpPr>
        <p:spPr>
          <a:xfrm>
            <a:off x="4779819" y="2362200"/>
            <a:ext cx="3886200" cy="1754326"/>
          </a:xfrm>
          <a:prstGeom prst="rect">
            <a:avLst/>
          </a:prstGeom>
          <a:noFill/>
          <a:ln>
            <a:solidFill>
              <a:schemeClr val="accent3">
                <a:lumMod val="75000"/>
              </a:schemeClr>
            </a:solidFill>
          </a:ln>
        </p:spPr>
        <p:txBody>
          <a:bodyPr wrap="square" rtlCol="0">
            <a:spAutoFit/>
          </a:bodyPr>
          <a:lstStyle/>
          <a:p>
            <a:pPr algn="ctr"/>
            <a:r>
              <a:rPr lang="en-US" dirty="0" smtClean="0"/>
              <a:t>A disconnect </a:t>
            </a:r>
            <a:r>
              <a:rPr lang="en-US" dirty="0"/>
              <a:t>between </a:t>
            </a:r>
            <a:r>
              <a:rPr lang="en-US" dirty="0" smtClean="0"/>
              <a:t>what an individual actually does in a real setting and </a:t>
            </a:r>
            <a:r>
              <a:rPr lang="en-US" dirty="0"/>
              <a:t>what an individual </a:t>
            </a:r>
            <a:r>
              <a:rPr lang="en-US" dirty="0" smtClean="0"/>
              <a:t>would do if his decision were motivated by his </a:t>
            </a:r>
            <a:r>
              <a:rPr lang="en-US" dirty="0"/>
              <a:t>self-evaluated (and perhaps exaggerated), professed characteristics.</a:t>
            </a:r>
            <a:endParaRPr lang="en-US" dirty="0" smtClean="0"/>
          </a:p>
        </p:txBody>
      </p:sp>
      <p:sp>
        <p:nvSpPr>
          <p:cNvPr id="8" name="TextBox 7"/>
          <p:cNvSpPr txBox="1"/>
          <p:nvPr/>
        </p:nvSpPr>
        <p:spPr>
          <a:xfrm>
            <a:off x="5541819" y="1447799"/>
            <a:ext cx="2362200" cy="461665"/>
          </a:xfrm>
          <a:prstGeom prst="rect">
            <a:avLst/>
          </a:prstGeom>
          <a:noFill/>
        </p:spPr>
        <p:txBody>
          <a:bodyPr wrap="square" rtlCol="0">
            <a:spAutoFit/>
          </a:bodyPr>
          <a:lstStyle/>
          <a:p>
            <a:r>
              <a:rPr lang="en-US" sz="2400" dirty="0"/>
              <a:t>Hypocritical Bias</a:t>
            </a:r>
          </a:p>
        </p:txBody>
      </p:sp>
      <p:sp>
        <p:nvSpPr>
          <p:cNvPr id="9" name="TextBox 8"/>
          <p:cNvSpPr txBox="1"/>
          <p:nvPr/>
        </p:nvSpPr>
        <p:spPr>
          <a:xfrm>
            <a:off x="457200" y="2362200"/>
            <a:ext cx="3886200" cy="1554480"/>
          </a:xfrm>
          <a:prstGeom prst="rect">
            <a:avLst/>
          </a:prstGeom>
          <a:noFill/>
          <a:ln>
            <a:solidFill>
              <a:schemeClr val="accent3">
                <a:lumMod val="75000"/>
              </a:schemeClr>
            </a:solidFill>
          </a:ln>
        </p:spPr>
        <p:txBody>
          <a:bodyPr wrap="square" rtlCol="0">
            <a:spAutoFit/>
          </a:bodyPr>
          <a:lstStyle/>
          <a:p>
            <a:pPr algn="ctr"/>
            <a:r>
              <a:rPr lang="en-US" dirty="0" smtClean="0"/>
              <a:t>A disconnect between what an individual says he would do in a hypothetical </a:t>
            </a:r>
            <a:r>
              <a:rPr lang="en-US" dirty="0" smtClean="0">
                <a:solidFill>
                  <a:schemeClr val="tx1">
                    <a:lumMod val="95000"/>
                    <a:lumOff val="5000"/>
                  </a:schemeClr>
                </a:solidFill>
              </a:rPr>
              <a:t>setting</a:t>
            </a:r>
            <a:r>
              <a:rPr lang="en-US" dirty="0" smtClean="0"/>
              <a:t> and what he actually does when given the opportunity to do so in a real setting</a:t>
            </a:r>
            <a:endParaRPr lang="en-US" dirty="0"/>
          </a:p>
        </p:txBody>
      </p:sp>
      <p:cxnSp>
        <p:nvCxnSpPr>
          <p:cNvPr id="12" name="Straight Connector 11"/>
          <p:cNvCxnSpPr/>
          <p:nvPr/>
        </p:nvCxnSpPr>
        <p:spPr>
          <a:xfrm>
            <a:off x="4572000" y="228600"/>
            <a:ext cx="0" cy="61722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58718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52400" y="152400"/>
            <a:ext cx="8839200" cy="1200329"/>
          </a:xfrm>
          <a:prstGeom prst="rect">
            <a:avLst/>
          </a:prstGeom>
          <a:noFill/>
        </p:spPr>
        <p:txBody>
          <a:bodyPr wrap="square" rtlCol="0">
            <a:spAutoFit/>
          </a:bodyPr>
          <a:lstStyle/>
          <a:p>
            <a:r>
              <a:rPr lang="en-US" sz="1200" dirty="0"/>
              <a:t>12. On a scale from 1 – 5, with 1 meaning “unconcerned” to 5 meaning “very concerned,” how would you rate your concern for the environment in general? (</a:t>
            </a:r>
            <a:r>
              <a:rPr lang="en-US" sz="1200" i="1" dirty="0"/>
              <a:t>Please circle one number</a:t>
            </a:r>
            <a:r>
              <a:rPr lang="en-US" sz="1200" dirty="0"/>
              <a:t>.)</a:t>
            </a:r>
          </a:p>
          <a:p>
            <a:r>
              <a:rPr lang="en-US" sz="1200" dirty="0"/>
              <a:t> </a:t>
            </a:r>
          </a:p>
          <a:p>
            <a:r>
              <a:rPr lang="en-US" sz="1200" dirty="0"/>
              <a:t>   Unconcerned						   	 </a:t>
            </a:r>
            <a:r>
              <a:rPr lang="en-US" sz="1200" dirty="0" smtClean="0"/>
              <a:t>        Very </a:t>
            </a:r>
            <a:r>
              <a:rPr lang="en-US" sz="1200" dirty="0"/>
              <a:t>Concerned</a:t>
            </a:r>
          </a:p>
          <a:p>
            <a:r>
              <a:rPr lang="en-US" sz="1200" dirty="0"/>
              <a:t>	1		2		3		4		5</a:t>
            </a:r>
          </a:p>
          <a:p>
            <a:r>
              <a:rPr lang="en-US" sz="1200" dirty="0"/>
              <a:t> </a:t>
            </a:r>
          </a:p>
        </p:txBody>
      </p:sp>
      <p:sp>
        <p:nvSpPr>
          <p:cNvPr id="18" name="TextBox 17"/>
          <p:cNvSpPr txBox="1"/>
          <p:nvPr/>
        </p:nvSpPr>
        <p:spPr>
          <a:xfrm>
            <a:off x="152400" y="1253837"/>
            <a:ext cx="8839200" cy="1754326"/>
          </a:xfrm>
          <a:prstGeom prst="rect">
            <a:avLst/>
          </a:prstGeom>
          <a:noFill/>
        </p:spPr>
        <p:txBody>
          <a:bodyPr wrap="square" rtlCol="0">
            <a:spAutoFit/>
          </a:bodyPr>
          <a:lstStyle/>
          <a:p>
            <a:r>
              <a:rPr lang="en-US" sz="1200" dirty="0" smtClean="0"/>
              <a:t>1. On average, approximately how many times per week do you visit a coffee shop to get a cup of coffee or tea? </a:t>
            </a:r>
          </a:p>
          <a:p>
            <a:r>
              <a:rPr lang="en-US" sz="1200" dirty="0" smtClean="0"/>
              <a:t> </a:t>
            </a:r>
          </a:p>
          <a:p>
            <a:r>
              <a:rPr lang="en-US" sz="1200" dirty="0" smtClean="0"/>
              <a:t> ______  times per week.</a:t>
            </a:r>
          </a:p>
          <a:p>
            <a:r>
              <a:rPr lang="en-US" sz="1200" dirty="0" smtClean="0"/>
              <a:t> </a:t>
            </a:r>
          </a:p>
          <a:p>
            <a:r>
              <a:rPr lang="en-US" sz="1200" dirty="0" smtClean="0"/>
              <a:t>2. On average, approximately what percentage of the time during a typical week do you take your coffee or tea in a cardboard cup or plastic cup provided by the coffee shop(s)?  (</a:t>
            </a:r>
            <a:r>
              <a:rPr lang="en-US" sz="1200" b="1" i="1" dirty="0" smtClean="0"/>
              <a:t>Please provide answers for both Cardboard Cup and Plastic Cup</a:t>
            </a:r>
            <a:r>
              <a:rPr lang="en-US" sz="1200" dirty="0" smtClean="0"/>
              <a:t>).</a:t>
            </a:r>
          </a:p>
          <a:p>
            <a:r>
              <a:rPr lang="en-US" sz="1200" dirty="0" smtClean="0"/>
              <a:t> </a:t>
            </a:r>
          </a:p>
          <a:p>
            <a:r>
              <a:rPr lang="en-US" sz="1200" dirty="0" smtClean="0"/>
              <a:t>Cardboard Cup ______ %	Plastic Cup ______ %</a:t>
            </a:r>
          </a:p>
          <a:p>
            <a:endParaRPr lang="en-US" sz="1200" dirty="0"/>
          </a:p>
        </p:txBody>
      </p:sp>
      <p:sp>
        <p:nvSpPr>
          <p:cNvPr id="2" name="TextBox 1"/>
          <p:cNvSpPr txBox="1"/>
          <p:nvPr/>
        </p:nvSpPr>
        <p:spPr>
          <a:xfrm>
            <a:off x="152400" y="2994308"/>
            <a:ext cx="8839200" cy="1015663"/>
          </a:xfrm>
          <a:prstGeom prst="rect">
            <a:avLst/>
          </a:prstGeom>
          <a:noFill/>
        </p:spPr>
        <p:txBody>
          <a:bodyPr wrap="square" rtlCol="0">
            <a:spAutoFit/>
          </a:bodyPr>
          <a:lstStyle/>
          <a:p>
            <a:r>
              <a:rPr lang="en-US" sz="1200" dirty="0"/>
              <a:t>13. On a scale from 1 – 5, with 1 meaning “uninformed” to 5 meaning “very informed,” how would you rate the degree to which you are informed about environmental issues in general? (Please circle one number.)</a:t>
            </a:r>
          </a:p>
          <a:p>
            <a:r>
              <a:rPr lang="en-US" sz="1200" dirty="0"/>
              <a:t> </a:t>
            </a:r>
          </a:p>
          <a:p>
            <a:r>
              <a:rPr lang="en-US" sz="1200" dirty="0"/>
              <a:t>    Uninformed						   	                                     Very Informed</a:t>
            </a:r>
          </a:p>
          <a:p>
            <a:r>
              <a:rPr lang="en-US" sz="1200" dirty="0"/>
              <a:t>	1		2		3		4		</a:t>
            </a:r>
            <a:r>
              <a:rPr lang="en-US" sz="1200" dirty="0" smtClean="0"/>
              <a:t>5</a:t>
            </a:r>
            <a:endParaRPr lang="en-US" sz="1200" dirty="0"/>
          </a:p>
        </p:txBody>
      </p:sp>
      <p:sp>
        <p:nvSpPr>
          <p:cNvPr id="3" name="TextBox 2"/>
          <p:cNvSpPr txBox="1"/>
          <p:nvPr/>
        </p:nvSpPr>
        <p:spPr>
          <a:xfrm>
            <a:off x="152400" y="4009971"/>
            <a:ext cx="8839200" cy="2308324"/>
          </a:xfrm>
          <a:prstGeom prst="rect">
            <a:avLst/>
          </a:prstGeom>
          <a:noFill/>
        </p:spPr>
        <p:txBody>
          <a:bodyPr wrap="square" rtlCol="0">
            <a:spAutoFit/>
          </a:bodyPr>
          <a:lstStyle/>
          <a:p>
            <a:r>
              <a:rPr lang="en-US" sz="1200" dirty="0"/>
              <a:t>3. Before you answer this question, please think about 1) your income level, 2) your monthly expenses, and 3) how many times you visit a coffee shop during an average week. If the coffee shop(s) you visit on a regular basis begin charging you an extra $xx per cardboard cup and per plastic cup, would you switch to using a reusable cup for every visit to the coffee shop(s)? (By “reusable cup” we mean any metal or plastic container that you bring with you to the coffee shop, or ceramic cup provided by the coffee shop, that can be reused multiple times, year after year.)</a:t>
            </a:r>
          </a:p>
          <a:p>
            <a:r>
              <a:rPr lang="en-US" sz="1200" dirty="0"/>
              <a:t> </a:t>
            </a:r>
          </a:p>
          <a:p>
            <a:r>
              <a:rPr lang="en-US" sz="1200" dirty="0"/>
              <a:t>  ______ Yes, I would switch to using a reusable cup for each trip to the coffee shop.   </a:t>
            </a:r>
          </a:p>
          <a:p>
            <a:r>
              <a:rPr lang="en-US" sz="1200" dirty="0"/>
              <a:t> </a:t>
            </a:r>
          </a:p>
          <a:p>
            <a:r>
              <a:rPr lang="en-US" sz="1200" dirty="0"/>
              <a:t> ______  No, I would not switch to using a reusable cup for each trip to the coffee shop.   </a:t>
            </a:r>
          </a:p>
          <a:p>
            <a:r>
              <a:rPr lang="en-US" sz="1200" dirty="0"/>
              <a:t> </a:t>
            </a:r>
          </a:p>
          <a:p>
            <a:r>
              <a:rPr lang="en-US" sz="1200" dirty="0"/>
              <a:t> ______  Unsure</a:t>
            </a:r>
          </a:p>
          <a:p>
            <a:endParaRPr lang="en-US" sz="1200" dirty="0"/>
          </a:p>
        </p:txBody>
      </p:sp>
    </p:spTree>
    <p:extLst>
      <p:ext uri="{BB962C8B-B14F-4D97-AF65-F5344CB8AC3E}">
        <p14:creationId xmlns:p14="http://schemas.microsoft.com/office/powerpoint/2010/main" val="701947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495300" y="1223941"/>
                <a:ext cx="7848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a:rPr>
                          </m:ctrlPr>
                        </m:sSubPr>
                        <m:e>
                          <m:r>
                            <a:rPr lang="en-US" b="1" i="1" smtClean="0">
                              <a:latin typeface="Cambria Math"/>
                            </a:rPr>
                            <m:t>𝑬𝒏𝒗𝒊𝒓𝒐𝒏𝒎𝒆𝒏𝒕𝒂𝒍</m:t>
                          </m:r>
                          <m:r>
                            <a:rPr lang="en-US" b="1" i="1" smtClean="0">
                              <a:latin typeface="Cambria Math"/>
                            </a:rPr>
                            <m:t> </m:t>
                          </m:r>
                          <m:r>
                            <a:rPr lang="en-US" b="1" i="1" smtClean="0">
                              <a:latin typeface="Cambria Math"/>
                            </a:rPr>
                            <m:t>𝑪𝒐𝒔𝒕</m:t>
                          </m:r>
                        </m:e>
                        <m:sub>
                          <m:r>
                            <a:rPr lang="en-US" b="1" i="1" smtClean="0">
                              <a:latin typeface="Cambria Math"/>
                            </a:rPr>
                            <m:t>𝒊</m:t>
                          </m:r>
                        </m:sub>
                      </m:sSub>
                      <m:r>
                        <a:rPr lang="en-US" b="1" i="1" smtClean="0">
                          <a:latin typeface="Cambria Math"/>
                        </a:rPr>
                        <m:t>=</m:t>
                      </m:r>
                      <m:sSub>
                        <m:sSubPr>
                          <m:ctrlPr>
                            <a:rPr lang="en-US" b="1" i="1" smtClean="0">
                              <a:latin typeface="Cambria Math"/>
                            </a:rPr>
                          </m:ctrlPr>
                        </m:sSubPr>
                        <m:e>
                          <m:r>
                            <a:rPr lang="en-US" b="1" i="1" smtClean="0">
                              <a:latin typeface="Cambria Math"/>
                            </a:rPr>
                            <m:t>𝑿</m:t>
                          </m:r>
                        </m:e>
                        <m:sub>
                          <m:r>
                            <a:rPr lang="en-US" b="1" i="1" smtClean="0">
                              <a:latin typeface="Cambria Math"/>
                            </a:rPr>
                            <m:t>𝒊</m:t>
                          </m:r>
                        </m:sub>
                      </m:sSub>
                      <m:r>
                        <a:rPr lang="en-US" b="1" i="1" smtClean="0">
                          <a:latin typeface="Cambria Math"/>
                          <a:ea typeface="Cambria Math"/>
                        </a:rPr>
                        <m:t>𝜶</m:t>
                      </m:r>
                      <m:r>
                        <a:rPr lang="en-US" b="1" i="1" smtClean="0">
                          <a:latin typeface="Cambria Math"/>
                          <a:ea typeface="Cambria Math"/>
                        </a:rPr>
                        <m:t>+</m:t>
                      </m:r>
                      <m:sSub>
                        <m:sSubPr>
                          <m:ctrlPr>
                            <a:rPr lang="en-US" b="1" i="1" smtClean="0">
                              <a:latin typeface="Cambria Math"/>
                              <a:ea typeface="Cambria Math"/>
                            </a:rPr>
                          </m:ctrlPr>
                        </m:sSubPr>
                        <m:e>
                          <m:r>
                            <a:rPr lang="en-US" b="1" i="1" smtClean="0">
                              <a:latin typeface="Cambria Math"/>
                              <a:ea typeface="Cambria Math"/>
                            </a:rPr>
                            <m:t>𝜶</m:t>
                          </m:r>
                        </m:e>
                        <m:sub>
                          <m:r>
                            <a:rPr lang="en-US" b="1" i="1" smtClean="0">
                              <a:latin typeface="Cambria Math"/>
                              <a:ea typeface="Cambria Math"/>
                            </a:rPr>
                            <m:t>𝟐</m:t>
                          </m:r>
                        </m:sub>
                      </m:sSub>
                      <m:sSub>
                        <m:sSubPr>
                          <m:ctrlPr>
                            <a:rPr lang="en-US" b="1" i="1" smtClean="0">
                              <a:latin typeface="Cambria Math"/>
                              <a:ea typeface="Cambria Math"/>
                            </a:rPr>
                          </m:ctrlPr>
                        </m:sSubPr>
                        <m:e>
                          <m:r>
                            <a:rPr lang="en-US" b="1" i="1">
                              <a:latin typeface="Cambria Math"/>
                              <a:ea typeface="Cambria Math"/>
                            </a:rPr>
                            <m:t>𝒉𝒚𝒑</m:t>
                          </m:r>
                        </m:e>
                        <m:sub>
                          <m:r>
                            <a:rPr lang="en-US" b="1" i="1" smtClean="0">
                              <a:latin typeface="Cambria Math"/>
                              <a:ea typeface="Cambria Math"/>
                            </a:rPr>
                            <m:t>𝒊</m:t>
                          </m:r>
                        </m:sub>
                      </m:sSub>
                      <m:r>
                        <a:rPr lang="en-US" b="1" i="1" smtClean="0">
                          <a:latin typeface="Cambria Math"/>
                          <a:ea typeface="Cambria Math"/>
                        </a:rPr>
                        <m:t>+</m:t>
                      </m:r>
                      <m:sSub>
                        <m:sSubPr>
                          <m:ctrlPr>
                            <a:rPr lang="en-US" b="1" i="1" smtClean="0">
                              <a:latin typeface="Cambria Math"/>
                              <a:ea typeface="Cambria Math"/>
                            </a:rPr>
                          </m:ctrlPr>
                        </m:sSubPr>
                        <m:e>
                          <m:r>
                            <a:rPr lang="en-US" b="1" i="1" smtClean="0">
                              <a:latin typeface="Cambria Math"/>
                              <a:ea typeface="Cambria Math"/>
                            </a:rPr>
                            <m:t>𝜶</m:t>
                          </m:r>
                        </m:e>
                        <m:sub>
                          <m:r>
                            <a:rPr lang="en-US" b="1" i="1" smtClean="0">
                              <a:latin typeface="Cambria Math"/>
                              <a:ea typeface="Cambria Math"/>
                            </a:rPr>
                            <m:t>𝟑</m:t>
                          </m:r>
                        </m:sub>
                      </m:sSub>
                      <m:sSub>
                        <m:sSubPr>
                          <m:ctrlPr>
                            <a:rPr lang="en-US" b="1" i="1" smtClean="0">
                              <a:latin typeface="Cambria Math"/>
                              <a:ea typeface="Cambria Math"/>
                            </a:rPr>
                          </m:ctrlPr>
                        </m:sSubPr>
                        <m:e>
                          <m:r>
                            <a:rPr lang="en-US" b="1" i="1">
                              <a:latin typeface="Cambria Math"/>
                              <a:ea typeface="Cambria Math"/>
                            </a:rPr>
                            <m:t>𝒊𝒏𝒇𝒐𝒓𝒎</m:t>
                          </m:r>
                        </m:e>
                        <m:sub>
                          <m:r>
                            <a:rPr lang="en-US" b="1" i="1" smtClean="0">
                              <a:latin typeface="Cambria Math"/>
                              <a:ea typeface="Cambria Math"/>
                            </a:rPr>
                            <m:t>𝒊</m:t>
                          </m:r>
                        </m:sub>
                      </m:sSub>
                      <m:r>
                        <a:rPr lang="en-US" b="1" i="1" smtClean="0">
                          <a:latin typeface="Cambria Math"/>
                          <a:ea typeface="Cambria Math"/>
                        </a:rPr>
                        <m:t>+</m:t>
                      </m:r>
                      <m:sSub>
                        <m:sSubPr>
                          <m:ctrlPr>
                            <a:rPr lang="en-US" b="1" i="1" smtClean="0">
                              <a:latin typeface="Cambria Math"/>
                              <a:ea typeface="Cambria Math"/>
                            </a:rPr>
                          </m:ctrlPr>
                        </m:sSubPr>
                        <m:e>
                          <m:r>
                            <a:rPr lang="en-US" b="1" i="1" smtClean="0">
                              <a:latin typeface="Cambria Math"/>
                              <a:ea typeface="Cambria Math"/>
                            </a:rPr>
                            <m:t>𝜶</m:t>
                          </m:r>
                        </m:e>
                        <m:sub>
                          <m:r>
                            <a:rPr lang="en-US" b="1" i="1" smtClean="0">
                              <a:latin typeface="Cambria Math"/>
                              <a:ea typeface="Cambria Math"/>
                            </a:rPr>
                            <m:t>𝟒</m:t>
                          </m:r>
                        </m:sub>
                      </m:sSub>
                      <m:sSub>
                        <m:sSubPr>
                          <m:ctrlPr>
                            <a:rPr lang="en-US" b="1" i="1" smtClean="0">
                              <a:latin typeface="Cambria Math"/>
                              <a:ea typeface="Cambria Math"/>
                            </a:rPr>
                          </m:ctrlPr>
                        </m:sSubPr>
                        <m:e>
                          <m:r>
                            <a:rPr lang="en-US" b="1" i="1">
                              <a:latin typeface="Cambria Math"/>
                              <a:ea typeface="Cambria Math"/>
                            </a:rPr>
                            <m:t>𝒘𝒕𝒑</m:t>
                          </m:r>
                        </m:e>
                        <m:sub>
                          <m:r>
                            <a:rPr lang="en-US" b="1" i="1" smtClean="0">
                              <a:latin typeface="Cambria Math"/>
                              <a:ea typeface="Cambria Math"/>
                            </a:rPr>
                            <m:t>𝒊</m:t>
                          </m:r>
                        </m:sub>
                      </m:sSub>
                      <m:r>
                        <a:rPr lang="en-US" b="1" i="1" smtClean="0">
                          <a:latin typeface="Cambria Math"/>
                          <a:ea typeface="Cambria Math"/>
                        </a:rPr>
                        <m:t>+</m:t>
                      </m:r>
                      <m:sSub>
                        <m:sSubPr>
                          <m:ctrlPr>
                            <a:rPr lang="en-US" b="1" i="1" smtClean="0">
                              <a:latin typeface="Cambria Math"/>
                              <a:ea typeface="Cambria Math"/>
                            </a:rPr>
                          </m:ctrlPr>
                        </m:sSubPr>
                        <m:e>
                          <m:r>
                            <a:rPr lang="en-US" b="1" i="1" smtClean="0">
                              <a:latin typeface="Cambria Math"/>
                              <a:ea typeface="Cambria Math"/>
                            </a:rPr>
                            <m:t>𝝐</m:t>
                          </m:r>
                        </m:e>
                        <m:sub>
                          <m:r>
                            <a:rPr lang="en-US" b="1" i="1" smtClean="0">
                              <a:latin typeface="Cambria Math"/>
                              <a:ea typeface="Cambria Math"/>
                            </a:rPr>
                            <m:t>𝒊</m:t>
                          </m:r>
                        </m:sub>
                      </m:sSub>
                    </m:oMath>
                  </m:oMathPara>
                </a14:m>
                <a:endParaRPr lang="en-US" b="1" i="1" dirty="0"/>
              </a:p>
            </p:txBody>
          </p:sp>
        </mc:Choice>
        <mc:Fallback xmlns="">
          <p:sp>
            <p:nvSpPr>
              <p:cNvPr id="4" name="TextBox 3"/>
              <p:cNvSpPr txBox="1">
                <a:spLocks noRot="1" noChangeAspect="1" noMove="1" noResize="1" noEditPoints="1" noAdjustHandles="1" noChangeArrowheads="1" noChangeShapeType="1" noTextEdit="1"/>
              </p:cNvSpPr>
              <p:nvPr/>
            </p:nvSpPr>
            <p:spPr>
              <a:xfrm>
                <a:off x="495300" y="1223941"/>
                <a:ext cx="7848600" cy="369332"/>
              </a:xfrm>
              <a:prstGeom prst="rect">
                <a:avLst/>
              </a:prstGeom>
              <a:blipFill rotWithShape="1">
                <a:blip r:embed="rId2"/>
                <a:stretch>
                  <a:fillRect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676400" y="3516868"/>
                <a:ext cx="5486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a:rPr>
                          </m:ctrlPr>
                        </m:sSubPr>
                        <m:e>
                          <m:r>
                            <a:rPr lang="en-US" b="1" i="1" smtClean="0">
                              <a:latin typeface="Cambria Math"/>
                            </a:rPr>
                            <m:t>𝒘𝒕𝒑</m:t>
                          </m:r>
                        </m:e>
                        <m:sub>
                          <m:r>
                            <a:rPr lang="en-US" b="1" i="1" smtClean="0">
                              <a:latin typeface="Cambria Math"/>
                            </a:rPr>
                            <m:t>𝒊</m:t>
                          </m:r>
                        </m:sub>
                      </m:sSub>
                      <m:r>
                        <a:rPr lang="en-US" b="1" i="1" smtClean="0">
                          <a:latin typeface="Cambria Math"/>
                        </a:rPr>
                        <m:t>=</m:t>
                      </m:r>
                      <m:sSub>
                        <m:sSubPr>
                          <m:ctrlPr>
                            <a:rPr lang="en-US" b="1" i="1" smtClean="0">
                              <a:latin typeface="Cambria Math"/>
                            </a:rPr>
                          </m:ctrlPr>
                        </m:sSubPr>
                        <m:e>
                          <m:r>
                            <a:rPr lang="en-US" b="1" i="1" smtClean="0">
                              <a:latin typeface="Cambria Math"/>
                            </a:rPr>
                            <m:t>𝒀</m:t>
                          </m:r>
                        </m:e>
                        <m:sub>
                          <m:r>
                            <a:rPr lang="en-US" b="1" i="1" smtClean="0">
                              <a:latin typeface="Cambria Math"/>
                            </a:rPr>
                            <m:t>𝒊</m:t>
                          </m:r>
                        </m:sub>
                      </m:sSub>
                      <m:r>
                        <a:rPr lang="en-US" b="1" i="1" smtClean="0">
                          <a:latin typeface="Cambria Math"/>
                          <a:ea typeface="Cambria Math"/>
                        </a:rPr>
                        <m:t>𝜷</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𝜇</m:t>
                          </m:r>
                        </m:e>
                        <m:sub>
                          <m:r>
                            <a:rPr lang="en-US" b="0" i="1" smtClean="0">
                              <a:latin typeface="Cambria Math"/>
                              <a:ea typeface="Cambria Math"/>
                            </a:rPr>
                            <m:t>𝑖</m:t>
                          </m:r>
                        </m:sub>
                      </m:sSub>
                    </m:oMath>
                  </m:oMathPara>
                </a14:m>
                <a:endParaRPr lang="en-US" b="1" dirty="0"/>
              </a:p>
            </p:txBody>
          </p:sp>
        </mc:Choice>
        <mc:Fallback xmlns="">
          <p:sp>
            <p:nvSpPr>
              <p:cNvPr id="5" name="TextBox 4"/>
              <p:cNvSpPr txBox="1">
                <a:spLocks noRot="1" noChangeAspect="1" noMove="1" noResize="1" noEditPoints="1" noAdjustHandles="1" noChangeArrowheads="1" noChangeShapeType="1" noTextEdit="1"/>
              </p:cNvSpPr>
              <p:nvPr/>
            </p:nvSpPr>
            <p:spPr>
              <a:xfrm>
                <a:off x="1676400" y="3516868"/>
                <a:ext cx="5486400" cy="369332"/>
              </a:xfrm>
              <a:prstGeom prst="rect">
                <a:avLst/>
              </a:prstGeom>
              <a:blipFill rotWithShape="1">
                <a:blip r:embed="rId3"/>
                <a:stretch>
                  <a:fillRect b="-11475"/>
                </a:stretch>
              </a:blipFill>
            </p:spPr>
            <p:txBody>
              <a:bodyPr/>
              <a:lstStyle/>
              <a:p>
                <a:r>
                  <a:rPr lang="en-US">
                    <a:noFill/>
                  </a:rPr>
                  <a:t> </a:t>
                </a:r>
              </a:p>
            </p:txBody>
          </p:sp>
        </mc:Fallback>
      </mc:AlternateContent>
      <p:sp>
        <p:nvSpPr>
          <p:cNvPr id="6" name="TextBox 5"/>
          <p:cNvSpPr txBox="1"/>
          <p:nvPr/>
        </p:nvSpPr>
        <p:spPr>
          <a:xfrm>
            <a:off x="1371600" y="1768642"/>
            <a:ext cx="6172200" cy="369332"/>
          </a:xfrm>
          <a:prstGeom prst="rect">
            <a:avLst/>
          </a:prstGeom>
          <a:noFill/>
        </p:spPr>
        <p:txBody>
          <a:bodyPr wrap="square" rtlCol="0">
            <a:spAutoFit/>
          </a:bodyPr>
          <a:lstStyle/>
          <a:p>
            <a:pPr algn="ctr"/>
            <a:r>
              <a:rPr lang="en-US" dirty="0" smtClean="0"/>
              <a:t>Where </a:t>
            </a:r>
            <a:r>
              <a:rPr lang="en-US" b="1" i="1" dirty="0" smtClean="0"/>
              <a:t>X </a:t>
            </a:r>
            <a:r>
              <a:rPr lang="en-US" dirty="0" smtClean="0"/>
              <a:t>is a vector of </a:t>
            </a:r>
            <a:r>
              <a:rPr lang="en-US" dirty="0"/>
              <a:t>demographic explanatory </a:t>
            </a:r>
            <a:r>
              <a:rPr lang="en-US" dirty="0" smtClean="0"/>
              <a:t>variables</a:t>
            </a:r>
            <a:endParaRPr lang="en-US" dirty="0"/>
          </a:p>
        </p:txBody>
      </p:sp>
      <p:sp>
        <p:nvSpPr>
          <p:cNvPr id="7" name="TextBox 6"/>
          <p:cNvSpPr txBox="1"/>
          <p:nvPr/>
        </p:nvSpPr>
        <p:spPr>
          <a:xfrm>
            <a:off x="1943100" y="3886200"/>
            <a:ext cx="5029200" cy="923330"/>
          </a:xfrm>
          <a:prstGeom prst="rect">
            <a:avLst/>
          </a:prstGeom>
          <a:noFill/>
        </p:spPr>
        <p:txBody>
          <a:bodyPr wrap="square" rtlCol="0">
            <a:spAutoFit/>
          </a:bodyPr>
          <a:lstStyle/>
          <a:p>
            <a:pPr algn="ctr"/>
            <a:r>
              <a:rPr lang="en-US" dirty="0" smtClean="0"/>
              <a:t>Where </a:t>
            </a:r>
            <a:r>
              <a:rPr lang="en-US" b="1" i="1" dirty="0" smtClean="0"/>
              <a:t>Y </a:t>
            </a:r>
            <a:r>
              <a:rPr lang="en-US" dirty="0" smtClean="0"/>
              <a:t>is a vector of explanatory variables</a:t>
            </a:r>
          </a:p>
          <a:p>
            <a:pPr algn="ctr"/>
            <a:r>
              <a:rPr lang="en-US" i="1" dirty="0" smtClean="0"/>
              <a:t>WTP was calculated using a dichotomous interval regression </a:t>
            </a:r>
            <a:endParaRPr lang="en-US" i="1" dirty="0"/>
          </a:p>
        </p:txBody>
      </p:sp>
    </p:spTree>
    <p:extLst>
      <p:ext uri="{BB962C8B-B14F-4D97-AF65-F5344CB8AC3E}">
        <p14:creationId xmlns:p14="http://schemas.microsoft.com/office/powerpoint/2010/main" val="3500384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TotalTime>
  <Words>324</Words>
  <Application>Microsoft Office PowerPoint</Application>
  <PresentationFormat>On-screen Show (4:3)</PresentationFormat>
  <Paragraphs>41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Measuring the  Environmental Cost  of Hypocrisy</vt:lpstr>
      <vt:lpstr>PowerPoint Presentation</vt:lpstr>
      <vt:lpstr>PowerPoint Presentation</vt:lpstr>
      <vt:lpstr>PowerPoint Presentation</vt:lpstr>
      <vt:lpstr>PowerPoint Presentation</vt:lpstr>
    </vt:vector>
  </TitlesOfParts>
  <Company>Utah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the Environmental Cost of Hypocrisy</dc:title>
  <dc:creator>Elliot Anderson</dc:creator>
  <cp:lastModifiedBy>Cenrep AssistantPC</cp:lastModifiedBy>
  <cp:revision>21</cp:revision>
  <dcterms:created xsi:type="dcterms:W3CDTF">2012-06-28T18:31:48Z</dcterms:created>
  <dcterms:modified xsi:type="dcterms:W3CDTF">2012-08-22T20:55:50Z</dcterms:modified>
</cp:coreProperties>
</file>