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99" r:id="rId1"/>
  </p:sldMasterIdLst>
  <p:notesMasterIdLst>
    <p:notesMasterId r:id="rId23"/>
  </p:notesMasterIdLst>
  <p:handoutMasterIdLst>
    <p:handoutMasterId r:id="rId24"/>
  </p:handoutMasterIdLst>
  <p:sldIdLst>
    <p:sldId id="685" r:id="rId2"/>
    <p:sldId id="684" r:id="rId3"/>
    <p:sldId id="689" r:id="rId4"/>
    <p:sldId id="708" r:id="rId5"/>
    <p:sldId id="691" r:id="rId6"/>
    <p:sldId id="692" r:id="rId7"/>
    <p:sldId id="693" r:id="rId8"/>
    <p:sldId id="703" r:id="rId9"/>
    <p:sldId id="694" r:id="rId10"/>
    <p:sldId id="695" r:id="rId11"/>
    <p:sldId id="696" r:id="rId12"/>
    <p:sldId id="697" r:id="rId13"/>
    <p:sldId id="698" r:id="rId14"/>
    <p:sldId id="710" r:id="rId15"/>
    <p:sldId id="701" r:id="rId16"/>
    <p:sldId id="702" r:id="rId17"/>
    <p:sldId id="712" r:id="rId18"/>
    <p:sldId id="704" r:id="rId19"/>
    <p:sldId id="706" r:id="rId20"/>
    <p:sldId id="713" r:id="rId21"/>
    <p:sldId id="690" r:id="rId22"/>
  </p:sldIdLst>
  <p:sldSz cx="9144000" cy="6858000" type="screen4x3"/>
  <p:notesSz cx="7188200" cy="94488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DDDDDD"/>
    <a:srgbClr val="00CC00"/>
    <a:srgbClr val="006600"/>
    <a:srgbClr val="FF0000"/>
    <a:srgbClr val="C0CADD"/>
    <a:srgbClr val="F4E9D0"/>
    <a:srgbClr val="BF301A"/>
    <a:srgbClr val="9A1A3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66" autoAdjust="0"/>
    <p:restoredTop sz="85749" autoAdjust="0"/>
  </p:normalViewPr>
  <p:slideViewPr>
    <p:cSldViewPr>
      <p:cViewPr>
        <p:scale>
          <a:sx n="80" d="100"/>
          <a:sy n="80" d="100"/>
        </p:scale>
        <p:origin x="-1110" y="-66"/>
      </p:cViewPr>
      <p:guideLst>
        <p:guide orient="horz" pos="254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loomis\Desktop\2012\ORD_CBC_BaselineComparison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rtifile02\ehe\Projects\0212979-EPA_OAQPS_(Opt1)\0212979.001.014-ES-Ches_Bay\Technical_Record\NAREA_Wainger\RTI_CBM_Results_Potomac_ARER_gvh%20v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\\rtifile02\ehe\Projects\0212979-EPA_OAQPS_(Opt1)\0212979.001.014-ES-Ches_Bay\Technical_Record\NAREA_Wainger\RTI_CBM_Results_Potomac_ARER_gvh%20v2.xlsx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\\rtifile02\ehe\Projects\0212979-EPA_OAQPS_(Opt1)\0212979.001.014-ES-Ches_Bay\Technical_Record\NAREA_Wainger\RTI_CBM_Results_Potomac_ARER_gvh%20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200"/>
            </a:pPr>
            <a:r>
              <a:rPr lang="en-US" sz="2200"/>
              <a:t>Average Annual Nitrogen Delivered to the Chesapeake</a:t>
            </a:r>
            <a:r>
              <a:rPr lang="en-US" sz="2200" baseline="0"/>
              <a:t> Bay</a:t>
            </a:r>
            <a:endParaRPr lang="en-US" sz="220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Nitrogen!$E$22</c:f>
              <c:strCache>
                <c:ptCount val="1"/>
                <c:pt idx="0">
                  <c:v>2010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Nitrogen!$D$23:$D$25</c:f>
              <c:strCache>
                <c:ptCount val="3"/>
                <c:pt idx="0">
                  <c:v>Agriculture</c:v>
                </c:pt>
                <c:pt idx="1">
                  <c:v>Urban Runoff</c:v>
                </c:pt>
                <c:pt idx="2">
                  <c:v>Wastewater</c:v>
                </c:pt>
              </c:strCache>
            </c:strRef>
          </c:cat>
          <c:val>
            <c:numRef>
              <c:f>Nitrogen!$E$23:$E$25</c:f>
              <c:numCache>
                <c:formatCode>0</c:formatCode>
                <c:ptCount val="3"/>
                <c:pt idx="0">
                  <c:v>110.20621572030355</c:v>
                </c:pt>
                <c:pt idx="1">
                  <c:v>50.692846913450886</c:v>
                </c:pt>
                <c:pt idx="2">
                  <c:v>50.831005236011215</c:v>
                </c:pt>
              </c:numCache>
            </c:numRef>
          </c:val>
        </c:ser>
        <c:ser>
          <c:idx val="1"/>
          <c:order val="1"/>
          <c:tx>
            <c:strRef>
              <c:f>Nitrogen!$F$22</c:f>
              <c:strCache>
                <c:ptCount val="1"/>
                <c:pt idx="0">
                  <c:v>TMDL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Nitrogen!$D$23:$D$25</c:f>
              <c:strCache>
                <c:ptCount val="3"/>
                <c:pt idx="0">
                  <c:v>Agriculture</c:v>
                </c:pt>
                <c:pt idx="1">
                  <c:v>Urban Runoff</c:v>
                </c:pt>
                <c:pt idx="2">
                  <c:v>Wastewater</c:v>
                </c:pt>
              </c:strCache>
            </c:strRef>
          </c:cat>
          <c:val>
            <c:numRef>
              <c:f>Nitrogen!$F$23:$F$25</c:f>
              <c:numCache>
                <c:formatCode>0</c:formatCode>
                <c:ptCount val="3"/>
                <c:pt idx="0">
                  <c:v>69.064311840273092</c:v>
                </c:pt>
                <c:pt idx="1">
                  <c:v>38.290289279603861</c:v>
                </c:pt>
                <c:pt idx="2">
                  <c:v>37.0864959604069</c:v>
                </c:pt>
              </c:numCache>
            </c:numRef>
          </c:val>
        </c:ser>
        <c:axId val="70101632"/>
        <c:axId val="76210560"/>
      </c:barChart>
      <c:catAx>
        <c:axId val="70101632"/>
        <c:scaling>
          <c:orientation val="minMax"/>
        </c:scaling>
        <c:axPos val="b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6210560"/>
        <c:crosses val="autoZero"/>
        <c:auto val="1"/>
        <c:lblAlgn val="ctr"/>
        <c:lblOffset val="100"/>
      </c:catAx>
      <c:valAx>
        <c:axId val="762105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2000"/>
                </a:pPr>
                <a:r>
                  <a:rPr lang="en-US" sz="2000"/>
                  <a:t>million</a:t>
                </a:r>
                <a:r>
                  <a:rPr lang="en-US" sz="2000" baseline="0"/>
                  <a:t> lbs</a:t>
                </a:r>
                <a:endParaRPr lang="en-US" sz="2000"/>
              </a:p>
            </c:rich>
          </c:tx>
          <c:layout/>
        </c:title>
        <c:numFmt formatCode="0" sourceLinked="1"/>
        <c:tickLblPos val="nextTo"/>
        <c:txPr>
          <a:bodyPr/>
          <a:lstStyle/>
          <a:p>
            <a:pPr>
              <a:defRPr sz="2000"/>
            </a:pPr>
            <a:endParaRPr lang="en-US"/>
          </a:p>
        </c:txPr>
        <c:crossAx val="7010163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2000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1904995534265822"/>
          <c:y val="1.7363247186850464E-2"/>
          <c:w val="0.79573237103930439"/>
          <c:h val="0.68257850917271257"/>
        </c:manualLayout>
      </c:layout>
      <c:barChart>
        <c:barDir val="col"/>
        <c:grouping val="stacked"/>
        <c:ser>
          <c:idx val="1"/>
          <c:order val="0"/>
          <c:tx>
            <c:strRef>
              <c:f>Acres_Data!$B$138</c:f>
              <c:strCache>
                <c:ptCount val="1"/>
                <c:pt idx="0">
                  <c:v>Ag Land Conversion BMPs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Acres_Data!$C$137:$E$137</c:f>
              <c:strCache>
                <c:ptCount val="3"/>
                <c:pt idx="0">
                  <c:v>Scenario 1
 Base Case</c:v>
                </c:pt>
                <c:pt idx="1">
                  <c:v>Scenario 2a
 No Land Conversion Beyond 100 ft</c:v>
                </c:pt>
                <c:pt idx="2">
                  <c:v>Scenario 2b
2.2x Ag Land Rental Costs</c:v>
                </c:pt>
              </c:strCache>
            </c:strRef>
          </c:cat>
          <c:val>
            <c:numRef>
              <c:f>Acres_Data!$C$138:$E$138</c:f>
              <c:numCache>
                <c:formatCode>#,##0</c:formatCode>
                <c:ptCount val="3"/>
                <c:pt idx="0">
                  <c:v>275.53392628011329</c:v>
                </c:pt>
                <c:pt idx="1">
                  <c:v>44.505805740051272</c:v>
                </c:pt>
                <c:pt idx="2">
                  <c:v>234.16724812702881</c:v>
                </c:pt>
              </c:numCache>
            </c:numRef>
          </c:val>
        </c:ser>
        <c:ser>
          <c:idx val="0"/>
          <c:order val="1"/>
          <c:tx>
            <c:strRef>
              <c:f>Acres_Data!$B$139</c:f>
              <c:strCache>
                <c:ptCount val="1"/>
                <c:pt idx="0">
                  <c:v>Ag Working Land BMPs</c:v>
                </c:pt>
              </c:strCache>
            </c:strRef>
          </c:tx>
          <c:spPr>
            <a:solidFill>
              <a:srgbClr val="92D050"/>
            </a:solidFill>
          </c:spPr>
          <c:cat>
            <c:strRef>
              <c:f>Acres_Data!$C$137:$E$137</c:f>
              <c:strCache>
                <c:ptCount val="3"/>
                <c:pt idx="0">
                  <c:v>Scenario 1
 Base Case</c:v>
                </c:pt>
                <c:pt idx="1">
                  <c:v>Scenario 2a
 No Land Conversion Beyond 100 ft</c:v>
                </c:pt>
                <c:pt idx="2">
                  <c:v>Scenario 2b
2.2x Ag Land Rental Costs</c:v>
                </c:pt>
              </c:strCache>
            </c:strRef>
          </c:cat>
          <c:val>
            <c:numRef>
              <c:f>Acres_Data!$C$139:$E$139</c:f>
              <c:numCache>
                <c:formatCode>#,##0</c:formatCode>
                <c:ptCount val="3"/>
                <c:pt idx="0">
                  <c:v>255.99045654292064</c:v>
                </c:pt>
                <c:pt idx="1">
                  <c:v>519.69362809171957</c:v>
                </c:pt>
                <c:pt idx="2">
                  <c:v>338.17931290991311</c:v>
                </c:pt>
              </c:numCache>
            </c:numRef>
          </c:val>
        </c:ser>
        <c:ser>
          <c:idx val="2"/>
          <c:order val="2"/>
          <c:tx>
            <c:strRef>
              <c:f>Acres_Data!$B$140</c:f>
              <c:strCache>
                <c:ptCount val="1"/>
                <c:pt idx="0">
                  <c:v>Urban Stormwater BMPs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Acres_Data!$C$137:$E$137</c:f>
              <c:strCache>
                <c:ptCount val="3"/>
                <c:pt idx="0">
                  <c:v>Scenario 1
 Base Case</c:v>
                </c:pt>
                <c:pt idx="1">
                  <c:v>Scenario 2a
 No Land Conversion Beyond 100 ft</c:v>
                </c:pt>
                <c:pt idx="2">
                  <c:v>Scenario 2b
2.2x Ag Land Rental Costs</c:v>
                </c:pt>
              </c:strCache>
            </c:strRef>
          </c:cat>
          <c:val>
            <c:numRef>
              <c:f>Acres_Data!$C$140:$E$140</c:f>
              <c:numCache>
                <c:formatCode>#,##0</c:formatCode>
                <c:ptCount val="3"/>
                <c:pt idx="0">
                  <c:v>1.1197166999999995</c:v>
                </c:pt>
                <c:pt idx="1">
                  <c:v>23.02858698999999</c:v>
                </c:pt>
                <c:pt idx="2">
                  <c:v>2.4404559299999988</c:v>
                </c:pt>
              </c:numCache>
            </c:numRef>
          </c:val>
        </c:ser>
        <c:gapWidth val="173"/>
        <c:overlap val="100"/>
        <c:axId val="76883456"/>
        <c:axId val="76884992"/>
      </c:barChart>
      <c:catAx>
        <c:axId val="76883456"/>
        <c:scaling>
          <c:orientation val="minMax"/>
        </c:scaling>
        <c:axPos val="b"/>
        <c:numFmt formatCode="0" sourceLinked="1"/>
        <c:tickLblPos val="nextTo"/>
        <c:txPr>
          <a:bodyPr rot="0" vert="horz"/>
          <a:lstStyle/>
          <a:p>
            <a:pPr>
              <a:defRPr sz="18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6884992"/>
        <c:crosses val="autoZero"/>
        <c:auto val="1"/>
        <c:lblAlgn val="ctr"/>
        <c:lblOffset val="100"/>
      </c:catAx>
      <c:valAx>
        <c:axId val="76884992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18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1800"/>
                  <a:t>Thousand Acres</a:t>
                </a:r>
              </a:p>
            </c:rich>
          </c:tx>
          <c:layout/>
        </c:title>
        <c:numFmt formatCode="#,##0" sourceLinked="0"/>
        <c:tickLblPos val="nextTo"/>
        <c:txPr>
          <a:bodyPr rot="0" vert="horz"/>
          <a:lstStyle/>
          <a:p>
            <a:pPr>
              <a:defRPr sz="18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76883456"/>
        <c:crosses val="autoZero"/>
        <c:crossBetween val="between"/>
      </c:valAx>
    </c:plotArea>
    <c:legend>
      <c:legendPos val="l"/>
      <c:layout>
        <c:manualLayout>
          <c:xMode val="edge"/>
          <c:yMode val="edge"/>
          <c:x val="2.6742955396853483E-2"/>
          <c:y val="0.89886587546121954"/>
          <c:w val="0.9525417818028552"/>
          <c:h val="9.6303198024458553E-2"/>
        </c:manualLayout>
      </c:layout>
      <c:overlay val="1"/>
      <c:spPr>
        <a:solidFill>
          <a:schemeClr val="bg1"/>
        </a:solidFill>
        <a:ln>
          <a:solidFill>
            <a:sysClr val="windowText" lastClr="000000"/>
          </a:solidFill>
        </a:ln>
      </c:spPr>
      <c:txPr>
        <a:bodyPr/>
        <a:lstStyle/>
        <a:p>
          <a:pPr>
            <a:defRPr sz="18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33"/>
  <c:chart>
    <c:autoTitleDeleted val="1"/>
    <c:plotArea>
      <c:layout>
        <c:manualLayout>
          <c:layoutTarget val="inner"/>
          <c:xMode val="edge"/>
          <c:yMode val="edge"/>
          <c:x val="0.14705165704663956"/>
          <c:y val="3.6594339753284036E-2"/>
          <c:w val="0.81324000596973789"/>
          <c:h val="0.74641807563199503"/>
        </c:manualLayout>
      </c:layout>
      <c:scatterChart>
        <c:scatterStyle val="lineMarker"/>
        <c:ser>
          <c:idx val="1"/>
          <c:order val="0"/>
          <c:tx>
            <c:strRef>
              <c:f>Fig4data!$F$2</c:f>
              <c:strCache>
                <c:ptCount val="1"/>
                <c:pt idx="0">
                  <c:v>Total Annual Cost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marker>
            <c:symbol val="none"/>
          </c:marker>
          <c:xVal>
            <c:numRef>
              <c:f>Fig4data!$E$3:$E$27</c:f>
              <c:numCache>
                <c:formatCode>0%</c:formatCode>
                <c:ptCount val="25"/>
                <c:pt idx="0">
                  <c:v>0</c:v>
                </c:pt>
                <c:pt idx="1">
                  <c:v>1.0000000000000004E-2</c:v>
                </c:pt>
                <c:pt idx="2">
                  <c:v>2.0000000000000007E-2</c:v>
                </c:pt>
                <c:pt idx="3">
                  <c:v>3.0000000000000002E-2</c:v>
                </c:pt>
                <c:pt idx="4">
                  <c:v>4.0000000000000015E-2</c:v>
                </c:pt>
                <c:pt idx="5">
                  <c:v>0.05</c:v>
                </c:pt>
                <c:pt idx="6">
                  <c:v>6.0000000000000019E-2</c:v>
                </c:pt>
                <c:pt idx="7">
                  <c:v>7.0000000000000021E-2</c:v>
                </c:pt>
                <c:pt idx="8">
                  <c:v>8.0000000000000029E-2</c:v>
                </c:pt>
                <c:pt idx="9">
                  <c:v>9.0000000000000024E-2</c:v>
                </c:pt>
                <c:pt idx="10">
                  <c:v>0.1</c:v>
                </c:pt>
                <c:pt idx="11">
                  <c:v>0.11</c:v>
                </c:pt>
                <c:pt idx="12">
                  <c:v>0.12000000000000002</c:v>
                </c:pt>
                <c:pt idx="13">
                  <c:v>0.13</c:v>
                </c:pt>
                <c:pt idx="14">
                  <c:v>0.14000000000000001</c:v>
                </c:pt>
                <c:pt idx="15">
                  <c:v>0.15000000000000005</c:v>
                </c:pt>
                <c:pt idx="16">
                  <c:v>0.16</c:v>
                </c:pt>
                <c:pt idx="17">
                  <c:v>0.17</c:v>
                </c:pt>
                <c:pt idx="18">
                  <c:v>0.18000000000000005</c:v>
                </c:pt>
                <c:pt idx="19">
                  <c:v>0.19</c:v>
                </c:pt>
                <c:pt idx="20">
                  <c:v>0.2</c:v>
                </c:pt>
                <c:pt idx="21">
                  <c:v>0.21000000000000005</c:v>
                </c:pt>
                <c:pt idx="22">
                  <c:v>0.22</c:v>
                </c:pt>
                <c:pt idx="23">
                  <c:v>0.23</c:v>
                </c:pt>
                <c:pt idx="24">
                  <c:v>0.24000000000000005</c:v>
                </c:pt>
              </c:numCache>
            </c:numRef>
          </c:xVal>
          <c:yVal>
            <c:numRef>
              <c:f>Fig4data!$F$3:$F$27</c:f>
              <c:numCache>
                <c:formatCode>"$"#,##0</c:formatCode>
                <c:ptCount val="25"/>
                <c:pt idx="0">
                  <c:v>23.214668996426198</c:v>
                </c:pt>
                <c:pt idx="1">
                  <c:v>23.214668985818193</c:v>
                </c:pt>
                <c:pt idx="2">
                  <c:v>23.653398400390426</c:v>
                </c:pt>
                <c:pt idx="3">
                  <c:v>23.653398400390426</c:v>
                </c:pt>
                <c:pt idx="4">
                  <c:v>23.992678303136671</c:v>
                </c:pt>
                <c:pt idx="5">
                  <c:v>24.419064129703916</c:v>
                </c:pt>
                <c:pt idx="6">
                  <c:v>25.056071584295303</c:v>
                </c:pt>
                <c:pt idx="7">
                  <c:v>26.000970851849228</c:v>
                </c:pt>
                <c:pt idx="8">
                  <c:v>28.237656139245427</c:v>
                </c:pt>
                <c:pt idx="9">
                  <c:v>31.691560820789842</c:v>
                </c:pt>
                <c:pt idx="10">
                  <c:v>36.748641707416539</c:v>
                </c:pt>
                <c:pt idx="11">
                  <c:v>44.064627222102303</c:v>
                </c:pt>
                <c:pt idx="12">
                  <c:v>59.644389322957736</c:v>
                </c:pt>
                <c:pt idx="13">
                  <c:v>93.958665310428955</c:v>
                </c:pt>
                <c:pt idx="14">
                  <c:v>136.58857755369669</c:v>
                </c:pt>
                <c:pt idx="15">
                  <c:v>191.65408066747642</c:v>
                </c:pt>
                <c:pt idx="16">
                  <c:v>253.09751420709216</c:v>
                </c:pt>
                <c:pt idx="17">
                  <c:v>318.25574723614835</c:v>
                </c:pt>
                <c:pt idx="18">
                  <c:v>389.80986748173791</c:v>
                </c:pt>
                <c:pt idx="19">
                  <c:v>468.90031314764508</c:v>
                </c:pt>
                <c:pt idx="20">
                  <c:v>555.71078552590802</c:v>
                </c:pt>
                <c:pt idx="21">
                  <c:v>649.9130788420556</c:v>
                </c:pt>
                <c:pt idx="22">
                  <c:v>772.1171093064919</c:v>
                </c:pt>
                <c:pt idx="23">
                  <c:v>937.51878516233592</c:v>
                </c:pt>
                <c:pt idx="24">
                  <c:v>1193.1526021144527</c:v>
                </c:pt>
              </c:numCache>
            </c:numRef>
          </c:yVal>
        </c:ser>
        <c:axId val="77580544"/>
        <c:axId val="77588352"/>
      </c:scatterChart>
      <c:valAx>
        <c:axId val="77580544"/>
        <c:scaling>
          <c:orientation val="minMax"/>
          <c:max val="0.25"/>
        </c:scaling>
        <c:axPos val="b"/>
        <c:numFmt formatCode="0%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7588352"/>
        <c:crosses val="autoZero"/>
        <c:crossBetween val="midCat"/>
      </c:valAx>
      <c:valAx>
        <c:axId val="77588352"/>
        <c:scaling>
          <c:orientation val="minMax"/>
          <c:max val="120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$ Millions</a:t>
                </a:r>
              </a:p>
            </c:rich>
          </c:tx>
          <c:layout>
            <c:manualLayout>
              <c:xMode val="edge"/>
              <c:yMode val="edge"/>
              <c:x val="6.8969401861584114E-3"/>
              <c:y val="0.30375011520192685"/>
            </c:manualLayout>
          </c:layout>
        </c:title>
        <c:numFmt formatCode="&quot;$&quot;#,##0" sourceLinked="1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77580544"/>
        <c:crosses val="autoZero"/>
        <c:crossBetween val="midCat"/>
      </c:valAx>
      <c:spPr>
        <a:solidFill>
          <a:schemeClr val="bg1"/>
        </a:solidFill>
      </c:spPr>
    </c:plotArea>
    <c:legend>
      <c:legendPos val="r"/>
      <c:layout>
        <c:manualLayout>
          <c:xMode val="edge"/>
          <c:yMode val="edge"/>
          <c:x val="0.14963593613298345"/>
          <c:y val="0.17847929817743927"/>
          <c:w val="0.36070744376857417"/>
          <c:h val="7.0756824530314483E-2"/>
        </c:manualLayout>
      </c:layout>
      <c:overlay val="1"/>
    </c:legend>
    <c:plotVisOnly val="1"/>
  </c:chart>
  <c:txPr>
    <a:bodyPr/>
    <a:lstStyle/>
    <a:p>
      <a:pPr>
        <a:defRPr sz="2400"/>
      </a:pPr>
      <a:endParaRPr lang="en-US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13173543106793462"/>
          <c:y val="8.0934363629808243E-2"/>
          <c:w val="0.80355658027740429"/>
          <c:h val="0.68458238700033347"/>
        </c:manualLayout>
      </c:layout>
      <c:barChart>
        <c:barDir val="col"/>
        <c:grouping val="stacked"/>
        <c:ser>
          <c:idx val="5"/>
          <c:order val="4"/>
          <c:tx>
            <c:strRef>
              <c:f>Cost_Data!$B$86</c:f>
              <c:strCache>
                <c:ptCount val="1"/>
                <c:pt idx="0">
                  <c:v>Axis</c:v>
                </c:pt>
              </c:strCache>
            </c:strRef>
          </c:tx>
          <c:cat>
            <c:strRef>
              <c:f>Cost_Data!$C$85:$F$85</c:f>
              <c:strCache>
                <c:ptCount val="4"/>
                <c:pt idx="0">
                  <c:v>Scenario 1
Base Case</c:v>
                </c:pt>
                <c:pt idx="1">
                  <c:v>Scenario 4a
2:1 
Credit 
Ratio</c:v>
                </c:pt>
                <c:pt idx="2">
                  <c:v>Scenario 1
Base Case</c:v>
                </c:pt>
                <c:pt idx="3">
                  <c:v>Scenario 4a
2:1 
Credit 
Ratio</c:v>
                </c:pt>
              </c:strCache>
            </c:strRef>
          </c:cat>
          <c:val>
            <c:numRef>
              <c:f>Cost_Data!$C$86:$F$86</c:f>
              <c:numCache>
                <c:formatCode>General</c:formatCode>
                <c:ptCount val="4"/>
              </c:numCache>
            </c:numRef>
          </c:val>
        </c:ser>
        <c:gapWidth val="0"/>
        <c:overlap val="100"/>
        <c:axId val="93727744"/>
        <c:axId val="93918720"/>
      </c:barChart>
      <c:barChart>
        <c:barDir val="col"/>
        <c:grouping val="stacked"/>
        <c:ser>
          <c:idx val="0"/>
          <c:order val="0"/>
          <c:tx>
            <c:strRef>
              <c:f>Cost_Data!$B$91</c:f>
              <c:strCache>
                <c:ptCount val="1"/>
                <c:pt idx="0">
                  <c:v>COSTS - Point Sources</c:v>
                </c:pt>
              </c:strCache>
            </c:strRef>
          </c:tx>
          <c:spPr>
            <a:solidFill>
              <a:schemeClr val="tx1">
                <a:lumMod val="75000"/>
                <a:lumOff val="25000"/>
              </a:schemeClr>
            </a:solidFill>
            <a:ln w="25400">
              <a:solidFill>
                <a:prstClr val="black"/>
              </a:solidFill>
            </a:ln>
          </c:spPr>
          <c:cat>
            <c:strRef>
              <c:f>Cost_Data!$C$90:$O$90</c:f>
              <c:strCache>
                <c:ptCount val="1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</c:strCache>
            </c:strRef>
          </c:cat>
          <c:val>
            <c:numRef>
              <c:f>Cost_Data!$C$91:$O$91</c:f>
              <c:numCache>
                <c:formatCode>0</c:formatCode>
                <c:ptCount val="13"/>
                <c:pt idx="1">
                  <c:v>3.1655119062821808</c:v>
                </c:pt>
                <c:pt idx="4">
                  <c:v>3.5201244662381801</c:v>
                </c:pt>
                <c:pt idx="7">
                  <c:v>0.35355315902477996</c:v>
                </c:pt>
                <c:pt idx="10">
                  <c:v>3.2191843327721807</c:v>
                </c:pt>
              </c:numCache>
            </c:numRef>
          </c:val>
        </c:ser>
        <c:ser>
          <c:idx val="1"/>
          <c:order val="1"/>
          <c:tx>
            <c:strRef>
              <c:f>Cost_Data!$B$92</c:f>
              <c:strCache>
                <c:ptCount val="1"/>
                <c:pt idx="0">
                  <c:v>COSTS - Ag</c:v>
                </c:pt>
              </c:strCache>
            </c:strRef>
          </c:tx>
          <c:spPr>
            <a:solidFill>
              <a:srgbClr val="00B050"/>
            </a:solidFill>
            <a:ln w="25400">
              <a:solidFill>
                <a:prstClr val="black"/>
              </a:solidFill>
            </a:ln>
          </c:spPr>
          <c:cat>
            <c:strRef>
              <c:f>Cost_Data!$C$90:$O$90</c:f>
              <c:strCache>
                <c:ptCount val="1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</c:strCache>
            </c:strRef>
          </c:cat>
          <c:val>
            <c:numRef>
              <c:f>Cost_Data!$C$92:$O$92</c:f>
              <c:numCache>
                <c:formatCode>0</c:formatCode>
                <c:ptCount val="13"/>
                <c:pt idx="1">
                  <c:v>19.310144068144005</c:v>
                </c:pt>
                <c:pt idx="4">
                  <c:v>66.227496336773072</c:v>
                </c:pt>
                <c:pt idx="7">
                  <c:v>46.434110580735812</c:v>
                </c:pt>
                <c:pt idx="10">
                  <c:v>73.309444128291588</c:v>
                </c:pt>
              </c:numCache>
            </c:numRef>
          </c:val>
        </c:ser>
        <c:ser>
          <c:idx val="2"/>
          <c:order val="2"/>
          <c:tx>
            <c:strRef>
              <c:f>Cost_Data!$B$93</c:f>
              <c:strCache>
                <c:ptCount val="1"/>
                <c:pt idx="0">
                  <c:v>COSTS - Urban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 w="25400">
              <a:solidFill>
                <a:prstClr val="black"/>
              </a:solidFill>
            </a:ln>
          </c:spPr>
          <c:cat>
            <c:strRef>
              <c:f>Cost_Data!$C$90:$O$90</c:f>
              <c:strCache>
                <c:ptCount val="1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</c:strCache>
            </c:strRef>
          </c:cat>
          <c:val>
            <c:numRef>
              <c:f>Cost_Data!$C$93:$O$93</c:f>
              <c:numCache>
                <c:formatCode>0</c:formatCode>
                <c:ptCount val="13"/>
                <c:pt idx="1">
                  <c:v>0.73901302199999996</c:v>
                </c:pt>
                <c:pt idx="4">
                  <c:v>17.695893115811206</c:v>
                </c:pt>
                <c:pt idx="7">
                  <c:v>5.6695201200000003E-2</c:v>
                </c:pt>
                <c:pt idx="10">
                  <c:v>17.504762469860697</c:v>
                </c:pt>
              </c:numCache>
            </c:numRef>
          </c:val>
        </c:ser>
        <c:ser>
          <c:idx val="3"/>
          <c:order val="3"/>
          <c:tx>
            <c:strRef>
              <c:f>Cost_Data!$B$94</c:f>
              <c:strCache>
                <c:ptCount val="1"/>
                <c:pt idx="0">
                  <c:v>NET COSTS</c:v>
                </c:pt>
              </c:strCache>
            </c:strRef>
          </c:tx>
          <c:spPr>
            <a:solidFill>
              <a:srgbClr val="00B0F0"/>
            </a:solidFill>
            <a:ln w="25400">
              <a:solidFill>
                <a:prstClr val="black"/>
              </a:solidFill>
            </a:ln>
          </c:spPr>
          <c:cat>
            <c:strRef>
              <c:f>Cost_Data!$C$90:$O$90</c:f>
              <c:strCache>
                <c:ptCount val="13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E</c:v>
                </c:pt>
                <c:pt idx="5">
                  <c:v>F</c:v>
                </c:pt>
                <c:pt idx="6">
                  <c:v>G</c:v>
                </c:pt>
                <c:pt idx="7">
                  <c:v>H</c:v>
                </c:pt>
                <c:pt idx="8">
                  <c:v>I</c:v>
                </c:pt>
                <c:pt idx="9">
                  <c:v>J</c:v>
                </c:pt>
                <c:pt idx="10">
                  <c:v>K</c:v>
                </c:pt>
                <c:pt idx="11">
                  <c:v>L</c:v>
                </c:pt>
                <c:pt idx="12">
                  <c:v>M</c:v>
                </c:pt>
              </c:strCache>
            </c:strRef>
          </c:cat>
          <c:val>
            <c:numRef>
              <c:f>Cost_Data!$C$94:$O$94</c:f>
              <c:numCache>
                <c:formatCode>General</c:formatCode>
                <c:ptCount val="13"/>
                <c:pt idx="2" formatCode="0">
                  <c:v>11.429832172345387</c:v>
                </c:pt>
                <c:pt idx="5" formatCode="0">
                  <c:v>31.53967897056128</c:v>
                </c:pt>
                <c:pt idx="8" formatCode="0">
                  <c:v>-4.3425292071247181</c:v>
                </c:pt>
                <c:pt idx="11" formatCode="0">
                  <c:v>28.684787194556286</c:v>
                </c:pt>
              </c:numCache>
            </c:numRef>
          </c:val>
        </c:ser>
        <c:gapWidth val="10"/>
        <c:overlap val="100"/>
        <c:axId val="93937664"/>
        <c:axId val="93940736"/>
      </c:barChart>
      <c:catAx>
        <c:axId val="93727744"/>
        <c:scaling>
          <c:orientation val="minMax"/>
        </c:scaling>
        <c:axPos val="b"/>
        <c:numFmt formatCode="General" sourceLinked="1"/>
        <c:tickLblPos val="low"/>
        <c:txPr>
          <a:bodyPr rot="0" vert="horz"/>
          <a:lstStyle/>
          <a:p>
            <a:pPr>
              <a:defRPr sz="1400" b="1" i="0" baseline="0"/>
            </a:pPr>
            <a:endParaRPr lang="en-US"/>
          </a:p>
        </c:txPr>
        <c:crossAx val="93918720"/>
        <c:crosses val="autoZero"/>
        <c:auto val="1"/>
        <c:lblAlgn val="ctr"/>
        <c:lblOffset val="100"/>
      </c:catAx>
      <c:valAx>
        <c:axId val="9391872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 sz="2000" b="1"/>
                </a:pPr>
                <a:r>
                  <a:rPr lang="en-US" sz="2000" b="1"/>
                  <a:t>$ Millions</a:t>
                </a:r>
              </a:p>
            </c:rich>
          </c:tx>
          <c:layout>
            <c:manualLayout>
              <c:xMode val="edge"/>
              <c:yMode val="edge"/>
              <c:x val="1.5551035070357501E-2"/>
              <c:y val="0.2721356944232442"/>
            </c:manualLayout>
          </c:layout>
        </c:title>
        <c:numFmt formatCode="General" sourceLinked="1"/>
        <c:tickLblPos val="nextTo"/>
        <c:txPr>
          <a:bodyPr rot="0" vert="horz"/>
          <a:lstStyle/>
          <a:p>
            <a:pPr>
              <a:defRPr sz="1800"/>
            </a:pPr>
            <a:endParaRPr lang="en-US"/>
          </a:p>
        </c:txPr>
        <c:crossAx val="93727744"/>
        <c:crosses val="autoZero"/>
        <c:crossBetween val="between"/>
        <c:minorUnit val="20"/>
      </c:valAx>
      <c:catAx>
        <c:axId val="93937664"/>
        <c:scaling>
          <c:orientation val="minMax"/>
        </c:scaling>
        <c:axPos val="t"/>
        <c:majorTickMark val="none"/>
        <c:tickLblPos val="none"/>
        <c:crossAx val="93940736"/>
        <c:crosses val="max"/>
        <c:auto val="1"/>
        <c:lblAlgn val="ctr"/>
        <c:lblOffset val="100"/>
      </c:catAx>
      <c:valAx>
        <c:axId val="93940736"/>
        <c:scaling>
          <c:orientation val="minMax"/>
        </c:scaling>
        <c:delete val="1"/>
        <c:axPos val="r"/>
        <c:numFmt formatCode="General" sourceLinked="1"/>
        <c:tickLblPos val="none"/>
        <c:crossAx val="93937664"/>
        <c:crosses val="max"/>
        <c:crossBetween val="between"/>
      </c:valAx>
    </c:plotArea>
    <c:legend>
      <c:legendPos val="tr"/>
      <c:legendEntry>
        <c:idx val="0"/>
        <c:delete val="1"/>
      </c:legendEntry>
      <c:layout>
        <c:manualLayout>
          <c:xMode val="edge"/>
          <c:yMode val="edge"/>
          <c:x val="0.13553902750895139"/>
          <c:y val="0.10204609473739881"/>
          <c:w val="0.22636905222205306"/>
          <c:h val="0.33550220210228976"/>
        </c:manualLayout>
      </c:layout>
      <c:spPr>
        <a:solidFill>
          <a:schemeClr val="bg1"/>
        </a:solidFill>
        <a:ln>
          <a:solidFill>
            <a:schemeClr val="tx1"/>
          </a:solidFill>
        </a:ln>
      </c:spPr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</c:chart>
  <c:txPr>
    <a:bodyPr/>
    <a:lstStyle/>
    <a:p>
      <a:pPr>
        <a:defRPr sz="24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0.54768</cdr:x>
      <cdr:y>0.02482</cdr:y>
    </cdr:from>
    <cdr:to>
      <cdr:x>0.8232</cdr:x>
      <cdr:y>0.06582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4730690" y="155819"/>
          <a:ext cx="2379840" cy="2573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0.54768</cdr:x>
      <cdr:y>0.02482</cdr:y>
    </cdr:from>
    <cdr:to>
      <cdr:x>0.8232</cdr:x>
      <cdr:y>0.06582</cdr:y>
    </cdr:to>
    <cdr:sp macro="" textlink="">
      <cdr:nvSpPr>
        <cdr:cNvPr id="8" name="TextBox 1"/>
        <cdr:cNvSpPr txBox="1"/>
      </cdr:nvSpPr>
      <cdr:spPr>
        <a:xfrm xmlns:a="http://schemas.openxmlformats.org/drawingml/2006/main">
          <a:off x="4730690" y="155819"/>
          <a:ext cx="2379840" cy="2573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0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0.54768</cdr:x>
      <cdr:y>0.02482</cdr:y>
    </cdr:from>
    <cdr:to>
      <cdr:x>0.8232</cdr:x>
      <cdr:y>0.06582</cdr:y>
    </cdr:to>
    <cdr:sp macro="" textlink="">
      <cdr:nvSpPr>
        <cdr:cNvPr id="25" name="TextBox 1"/>
        <cdr:cNvSpPr txBox="1"/>
      </cdr:nvSpPr>
      <cdr:spPr>
        <a:xfrm xmlns:a="http://schemas.openxmlformats.org/drawingml/2006/main">
          <a:off x="4730690" y="155819"/>
          <a:ext cx="2379840" cy="2573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6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0.54768</cdr:x>
      <cdr:y>0.02482</cdr:y>
    </cdr:from>
    <cdr:to>
      <cdr:x>0.8232</cdr:x>
      <cdr:y>0.06582</cdr:y>
    </cdr:to>
    <cdr:sp macro="" textlink="">
      <cdr:nvSpPr>
        <cdr:cNvPr id="27" name="TextBox 1"/>
        <cdr:cNvSpPr txBox="1"/>
      </cdr:nvSpPr>
      <cdr:spPr>
        <a:xfrm xmlns:a="http://schemas.openxmlformats.org/drawingml/2006/main">
          <a:off x="4730690" y="155819"/>
          <a:ext cx="2379840" cy="25734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8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9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0.00862</cdr:x>
      <cdr:y>0.91641</cdr:y>
    </cdr:from>
    <cdr:to>
      <cdr:x>1</cdr:x>
      <cdr:y>0.98723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6199" y="4748471"/>
          <a:ext cx="8763000" cy="366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200" b="1" i="0" baseline="0" dirty="0">
              <a:latin typeface="+mn-lt"/>
              <a:ea typeface="+mn-ea"/>
              <a:cs typeface="+mn-cs"/>
            </a:rPr>
            <a:t>Percentage of Pollutant Reduction Required from Urban Sources</a:t>
          </a:r>
        </a:p>
        <a:p xmlns:a="http://schemas.openxmlformats.org/drawingml/2006/main">
          <a:endParaRPr lang="en-US" sz="24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1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0.53271</cdr:x>
      <cdr:y>0</cdr:y>
    </cdr:from>
    <cdr:to>
      <cdr:x>1</cdr:x>
      <cdr:y>0.07477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4343400" y="0"/>
          <a:ext cx="3810000" cy="388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ctr"/>
          <a:r>
            <a:rPr lang="en-US" sz="2400" b="1" dirty="0">
              <a:latin typeface="+mn-lt"/>
            </a:rPr>
            <a:t>Least-NET-Cost </a:t>
          </a:r>
          <a:r>
            <a:rPr lang="en-US" sz="2400" b="1" baseline="0" dirty="0">
              <a:latin typeface="+mn-lt"/>
            </a:rPr>
            <a:t>Solution</a:t>
          </a:r>
          <a:endParaRPr lang="en-US" sz="2400" b="1" dirty="0">
            <a:latin typeface="+mn-lt"/>
          </a:endParaRPr>
        </a:p>
      </cdr:txBody>
    </cdr:sp>
  </cdr:relSizeAnchor>
  <cdr:relSizeAnchor xmlns:cdr="http://schemas.openxmlformats.org/drawingml/2006/chartDrawing">
    <cdr:from>
      <cdr:x>0.53122</cdr:x>
      <cdr:y>0.08309</cdr:y>
    </cdr:from>
    <cdr:to>
      <cdr:x>0.53122</cdr:x>
      <cdr:y>0.92387</cdr:y>
    </cdr:to>
    <cdr:sp macro="" textlink="">
      <cdr:nvSpPr>
        <cdr:cNvPr id="19" name="Straight Connector 9"/>
        <cdr:cNvSpPr/>
      </cdr:nvSpPr>
      <cdr:spPr>
        <a:xfrm xmlns:a="http://schemas.openxmlformats.org/drawingml/2006/main" rot="5400000">
          <a:off x="1962718" y="3169799"/>
          <a:ext cx="5293381" cy="2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0.93522</cdr:x>
      <cdr:y>0.08185</cdr:y>
    </cdr:from>
    <cdr:to>
      <cdr:x>0.93522</cdr:x>
      <cdr:y>0.91767</cdr:y>
    </cdr:to>
    <cdr:sp macro="" textlink="">
      <cdr:nvSpPr>
        <cdr:cNvPr id="20" name="Straight Connector 5"/>
        <cdr:cNvSpPr/>
      </cdr:nvSpPr>
      <cdr:spPr>
        <a:xfrm xmlns:a="http://schemas.openxmlformats.org/drawingml/2006/main" rot="5400000" flipV="1">
          <a:off x="5483826" y="3146374"/>
          <a:ext cx="5262169" cy="1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1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0.13333</cdr:x>
      <cdr:y>0</cdr:y>
    </cdr:from>
    <cdr:to>
      <cdr:x>0.53212</cdr:x>
      <cdr:y>0.07247</cdr:y>
    </cdr:to>
    <cdr:sp macro="" textlink="">
      <cdr:nvSpPr>
        <cdr:cNvPr id="22" name="TextBox 1"/>
        <cdr:cNvSpPr txBox="1"/>
      </cdr:nvSpPr>
      <cdr:spPr>
        <a:xfrm xmlns:a="http://schemas.openxmlformats.org/drawingml/2006/main">
          <a:off x="1066800" y="0"/>
          <a:ext cx="3190719" cy="3767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400" b="1" dirty="0"/>
            <a:t>Least-Cost </a:t>
          </a:r>
          <a:r>
            <a:rPr lang="en-US" sz="2400" b="1" baseline="0" dirty="0"/>
            <a:t>Solution</a:t>
          </a:r>
          <a:endParaRPr lang="en-US" sz="2400" b="1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0.00282</cdr:x>
      <cdr:y>0.00388</cdr:y>
    </cdr:to>
    <cdr:pic>
      <cdr:nvPicPr>
        <cdr:cNvPr id="2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0.13172</cdr:x>
      <cdr:y>0.07937</cdr:y>
    </cdr:from>
    <cdr:to>
      <cdr:x>0.13172</cdr:x>
      <cdr:y>0.91767</cdr:y>
    </cdr:to>
    <cdr:sp macro="" textlink="">
      <cdr:nvSpPr>
        <cdr:cNvPr id="14" name="Straight Connector 13"/>
        <cdr:cNvSpPr/>
      </cdr:nvSpPr>
      <cdr:spPr>
        <a:xfrm xmlns:a="http://schemas.openxmlformats.org/drawingml/2006/main" rot="5400000">
          <a:off x="-1495951" y="3138570"/>
          <a:ext cx="5277765" cy="17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Text" lastClr="000000">
              <a:lumMod val="95000"/>
              <a:lumOff val="5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n-US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6301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38" rIns="93278" bIns="46638" numCol="1" anchor="t" anchorCtr="0" compatLnSpc="1">
            <a:prstTxWarp prst="textNoShape">
              <a:avLst/>
            </a:prstTxWarp>
          </a:bodyPr>
          <a:lstStyle>
            <a:lvl1pPr defTabSz="93339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0270" y="0"/>
            <a:ext cx="3116301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38" rIns="93278" bIns="46638" numCol="1" anchor="t" anchorCtr="0" compatLnSpc="1">
            <a:prstTxWarp prst="textNoShape">
              <a:avLst/>
            </a:prstTxWarp>
          </a:bodyPr>
          <a:lstStyle>
            <a:lvl1pPr algn="r" defTabSz="93339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74743"/>
            <a:ext cx="3116301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38" rIns="93278" bIns="46638" numCol="1" anchor="b" anchorCtr="0" compatLnSpc="1">
            <a:prstTxWarp prst="textNoShape">
              <a:avLst/>
            </a:prstTxWarp>
          </a:bodyPr>
          <a:lstStyle>
            <a:lvl1pPr defTabSz="933393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0270" y="8974743"/>
            <a:ext cx="3116301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78" tIns="46638" rIns="93278" bIns="46638" numCol="1" anchor="b" anchorCtr="0" compatLnSpc="1">
            <a:prstTxWarp prst="textNoShape">
              <a:avLst/>
            </a:prstTxWarp>
          </a:bodyPr>
          <a:lstStyle>
            <a:lvl1pPr algn="r" defTabSz="933393">
              <a:defRPr sz="1200">
                <a:latin typeface="Arial" charset="0"/>
              </a:defRPr>
            </a:lvl1pPr>
          </a:lstStyle>
          <a:p>
            <a:pPr>
              <a:defRPr/>
            </a:pPr>
            <a:fld id="{4CA7CA7E-3467-424D-ABF8-962474DD7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6301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9" tIns="47525" rIns="95049" bIns="47525" numCol="1" anchor="t" anchorCtr="0" compatLnSpc="1">
            <a:prstTxWarp prst="textNoShape">
              <a:avLst/>
            </a:prstTxWarp>
          </a:bodyPr>
          <a:lstStyle>
            <a:lvl1pPr defTabSz="9512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1900" y="0"/>
            <a:ext cx="3116300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9" tIns="47525" rIns="95049" bIns="47525" numCol="1" anchor="t" anchorCtr="0" compatLnSpc="1">
            <a:prstTxWarp prst="textNoShape">
              <a:avLst/>
            </a:prstTxWarp>
          </a:bodyPr>
          <a:lstStyle>
            <a:lvl1pPr algn="r" defTabSz="9512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1900" y="708025"/>
            <a:ext cx="4724400" cy="3543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62" y="4488180"/>
            <a:ext cx="5270477" cy="4251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9" tIns="47525" rIns="95049" bIns="47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6360"/>
            <a:ext cx="3116301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9" tIns="47525" rIns="95049" bIns="47525" numCol="1" anchor="b" anchorCtr="0" compatLnSpc="1">
            <a:prstTxWarp prst="textNoShape">
              <a:avLst/>
            </a:prstTxWarp>
          </a:bodyPr>
          <a:lstStyle>
            <a:lvl1pPr defTabSz="95125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1900" y="8976360"/>
            <a:ext cx="3116300" cy="47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049" tIns="47525" rIns="95049" bIns="47525" numCol="1" anchor="b" anchorCtr="0" compatLnSpc="1">
            <a:prstTxWarp prst="textNoShape">
              <a:avLst/>
            </a:prstTxWarp>
          </a:bodyPr>
          <a:lstStyle>
            <a:lvl1pPr algn="r" defTabSz="951250">
              <a:defRPr sz="1200">
                <a:latin typeface="Arial" charset="0"/>
              </a:defRPr>
            </a:lvl1pPr>
          </a:lstStyle>
          <a:p>
            <a:pPr>
              <a:defRPr/>
            </a:pPr>
            <a:fld id="{72C96AFC-FC05-401C-9D7F-5634B187DF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231900" y="708025"/>
            <a:ext cx="4725988" cy="3543300"/>
          </a:xfrm>
          <a:ln/>
        </p:spPr>
      </p:sp>
      <p:sp>
        <p:nvSpPr>
          <p:cNvPr id="40964" name="Notes Placeholder 2"/>
          <p:cNvSpPr>
            <a:spLocks noGrp="1"/>
          </p:cNvSpPr>
          <p:nvPr>
            <p:ph type="body" idx="1"/>
          </p:nvPr>
        </p:nvSpPr>
        <p:spPr>
          <a:xfrm>
            <a:off x="718496" y="4487456"/>
            <a:ext cx="5751210" cy="4252121"/>
          </a:xfrm>
          <a:noFill/>
          <a:ln/>
        </p:spPr>
        <p:txBody>
          <a:bodyPr lIns="95042" tIns="47522" rIns="95042" bIns="47522"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40965" name="Slide Number Placeholder 3"/>
          <p:cNvSpPr txBox="1">
            <a:spLocks noGrp="1"/>
          </p:cNvSpPr>
          <p:nvPr/>
        </p:nvSpPr>
        <p:spPr bwMode="auto">
          <a:xfrm>
            <a:off x="4072015" y="8974910"/>
            <a:ext cx="3114562" cy="472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042" tIns="47522" rIns="95042" bIns="47522" anchor="b"/>
          <a:lstStyle/>
          <a:p>
            <a:pPr algn="r" defTabSz="951007"/>
            <a:fld id="{B624073D-841D-40A6-9921-0097D2F9BDE6}" type="slidenum">
              <a:rPr lang="en-US" sz="1200">
                <a:latin typeface="Calibri" pitchFamily="34" charset="0"/>
              </a:rPr>
              <a:pPr algn="r" defTabSz="951007"/>
              <a:t>10</a:t>
            </a:fld>
            <a:endParaRPr lang="en-US" sz="1200" dirty="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effective – grass buffers – least cost – land retirement and conversion</a:t>
            </a:r>
            <a:r>
              <a:rPr lang="en-US" baseline="0" dirty="0" smtClean="0"/>
              <a:t> to forest</a:t>
            </a:r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15% reduction in conversion with 2.2 times rental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Ecosystem</a:t>
            </a:r>
            <a:r>
              <a:rPr lang="en-US" baseline="0" dirty="0" smtClean="0"/>
              <a:t> services reduce slightly (11 to 10 million from 0% to 20%).  Still bringing in high co-benefits from remaining agricultural land.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352E2-4022-42BE-A955-C7EC867E9FF5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background-pieces"/>
          <p:cNvPicPr>
            <a:picLocks noChangeAspect="1" noChangeArrowheads="1"/>
          </p:cNvPicPr>
          <p:nvPr userDrawn="1"/>
        </p:nvPicPr>
        <p:blipFill>
          <a:blip r:embed="rId2" cstate="print"/>
          <a:srcRect l="833" b="1485"/>
          <a:stretch>
            <a:fillRect/>
          </a:stretch>
        </p:blipFill>
        <p:spPr bwMode="auto">
          <a:xfrm>
            <a:off x="0" y="2743201"/>
            <a:ext cx="83820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03F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 userDrawn="1"/>
        </p:nvSpPr>
        <p:spPr bwMode="auto">
          <a:xfrm>
            <a:off x="39690" y="1"/>
            <a:ext cx="131683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200" i="1">
                <a:solidFill>
                  <a:schemeClr val="bg1"/>
                </a:solidFill>
              </a:rPr>
              <a:t>RTI International</a:t>
            </a:r>
            <a:endParaRPr lang="en-US" sz="2400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8EB0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7239000" y="1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000" i="1">
              <a:solidFill>
                <a:srgbClr val="BF301A"/>
              </a:solidFill>
            </a:endParaRPr>
          </a:p>
        </p:txBody>
      </p:sp>
      <p:pic>
        <p:nvPicPr>
          <p:cNvPr id="9" name="Picture 9" descr="RTI_653_1in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762000"/>
            <a:ext cx="1335088" cy="52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10"/>
          <p:cNvSpPr txBox="1">
            <a:spLocks noChangeArrowheads="1"/>
          </p:cNvSpPr>
          <p:nvPr userDrawn="1"/>
        </p:nvSpPr>
        <p:spPr bwMode="auto">
          <a:xfrm>
            <a:off x="1676402" y="6477001"/>
            <a:ext cx="3094117" cy="21544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800"/>
              <a:t>RTI International is a trade name of Research Triangle Institute.</a:t>
            </a:r>
          </a:p>
        </p:txBody>
      </p:sp>
      <p:sp>
        <p:nvSpPr>
          <p:cNvPr id="11" name="Text Box 11"/>
          <p:cNvSpPr txBox="1">
            <a:spLocks noChangeArrowheads="1"/>
          </p:cNvSpPr>
          <p:nvPr userDrawn="1"/>
        </p:nvSpPr>
        <p:spPr bwMode="auto">
          <a:xfrm>
            <a:off x="7239002" y="6400800"/>
            <a:ext cx="1163845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400" b="1">
                <a:solidFill>
                  <a:srgbClr val="20558A"/>
                </a:solidFill>
              </a:rPr>
              <a:t>www.rti.org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754189"/>
            <a:ext cx="7772400" cy="841375"/>
          </a:xfrm>
          <a:noFill/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886200" y="2743200"/>
            <a:ext cx="4570413" cy="1752600"/>
          </a:xfrm>
        </p:spPr>
        <p:txBody>
          <a:bodyPr/>
          <a:lstStyle>
            <a:lvl1pPr marL="0" indent="0" algn="r">
              <a:buFont typeface="Wingdings" pitchFamily="1" charset="2"/>
              <a:buNone/>
              <a:defRPr sz="1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gradFill flip="none" rotWithShape="1">
          <a:gsLst>
            <a:gs pos="0">
              <a:schemeClr val="accent1">
                <a:tint val="66000"/>
                <a:satMod val="160000"/>
                <a:alpha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8421A4-5A7B-43A3-A2E1-4A50ADC01DBC}" type="datetime1">
              <a:rPr lang="en-US" smtClean="0"/>
              <a:pPr/>
              <a:t>8/6/2012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ADE7-3669-4E1A-A2D4-00C731BA6A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57439" y="684214"/>
            <a:ext cx="6783387" cy="530225"/>
          </a:xfrm>
          <a:prstGeom prst="rect">
            <a:avLst/>
          </a:prstGeom>
          <a:solidFill>
            <a:srgbClr val="003F82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3414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003F8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4150" name="Rectangle 6"/>
          <p:cNvSpPr>
            <a:spLocks noChangeArrowheads="1"/>
          </p:cNvSpPr>
          <p:nvPr userDrawn="1"/>
        </p:nvSpPr>
        <p:spPr bwMode="auto">
          <a:xfrm>
            <a:off x="0" y="304800"/>
            <a:ext cx="9144000" cy="76200"/>
          </a:xfrm>
          <a:prstGeom prst="rect">
            <a:avLst/>
          </a:prstGeom>
          <a:solidFill>
            <a:srgbClr val="8EB0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4151" name="Rectangle 7"/>
          <p:cNvSpPr>
            <a:spLocks noChangeArrowheads="1"/>
          </p:cNvSpPr>
          <p:nvPr/>
        </p:nvSpPr>
        <p:spPr bwMode="auto">
          <a:xfrm>
            <a:off x="7239000" y="1"/>
            <a:ext cx="1828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 eaLnBrk="1" hangingPunct="1">
              <a:defRPr/>
            </a:pPr>
            <a:endParaRPr lang="en-US" sz="1000" i="1">
              <a:solidFill>
                <a:srgbClr val="BF301A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228600" y="63246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A6C6E1DE-523B-43E5-83C8-269B293AAA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 Narrow" pitchFamily="1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966788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1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2" charset="2"/>
        <a:buChar char="§"/>
        <a:defRPr sz="12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3F82"/>
        </a:buClr>
        <a:buSzPct val="80000"/>
        <a:buFont typeface="Wingdings" pitchFamily="1" charset="2"/>
        <a:buChar char="§"/>
        <a:defRPr sz="1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pa.gov/research/docs/chesapeake-bay-pilot-report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1"/>
          </a:xfrm>
          <a:solidFill>
            <a:schemeClr val="bg1">
              <a:alpha val="5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Tradeoffs in Achieving TMDLs – Ecosystem Services and Cultural Values in the Chesapeake Bay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2819400"/>
            <a:ext cx="4570413" cy="1752600"/>
          </a:xfrm>
          <a:solidFill>
            <a:schemeClr val="bg1">
              <a:alpha val="5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Lisa A. Wainger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George Van Houtven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Ross Loomis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Jay Messer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Marion Deerhake</a:t>
            </a:r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University of Maryland Center for Environmental Science, Solomons, 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MD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RTI International, RTP, NC</a:t>
            </a:r>
          </a:p>
          <a:p>
            <a:r>
              <a:rPr lang="en-US" baseline="30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Retired; formerly of US EPA Office of Research and Development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200" dirty="0" smtClean="0"/>
              <a:t>Management / Restoration Practices Included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/>
              <a:t>Point </a:t>
            </a:r>
            <a:r>
              <a:rPr lang="en-US" sz="2000" b="1" dirty="0" smtClean="0">
                <a:effectLst/>
              </a:rPr>
              <a:t>Source Projects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595959"/>
                </a:solidFill>
                <a:effectLst/>
              </a:rPr>
              <a:t>POTW Advanced Nutrient Removal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595959"/>
                </a:solidFill>
                <a:effectLst/>
              </a:rPr>
              <a:t>Industrial Advanced Nutrient Removal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000" b="1" dirty="0" smtClean="0">
              <a:effectLst/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b="1" dirty="0" smtClean="0">
                <a:effectLst/>
              </a:rPr>
              <a:t>Nonpoint Source Urban Stormwater BMPs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595959"/>
                </a:solidFill>
                <a:effectLst/>
              </a:rPr>
              <a:t>Extended Detention Ponds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8000"/>
                </a:solidFill>
                <a:effectLst/>
              </a:rPr>
              <a:t>Bio-retention Planters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8000"/>
                </a:solidFill>
                <a:effectLst/>
              </a:rPr>
              <a:t>Urban Forest Buffers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8000"/>
                </a:solidFill>
                <a:effectLst/>
              </a:rPr>
              <a:t>Urban Grass Buffers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8000"/>
                </a:solidFill>
                <a:effectLst/>
              </a:rPr>
              <a:t>Urban Wetlands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fr-FR" sz="2000" b="1" dirty="0" err="1" smtClean="0"/>
              <a:t>Nonpoint</a:t>
            </a:r>
            <a:r>
              <a:rPr lang="fr-FR" sz="2000" b="1" dirty="0" smtClean="0"/>
              <a:t> Source Agricultural </a:t>
            </a:r>
            <a:r>
              <a:rPr lang="fr-FR" sz="2000" b="1" dirty="0" err="1" smtClean="0">
                <a:effectLst/>
              </a:rPr>
              <a:t>BMPs</a:t>
            </a:r>
            <a:endParaRPr lang="fr-FR" sz="2000" b="1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Forest Riparian Buffers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Grass Riparian Buffers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Conversion to Forest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Natural </a:t>
            </a:r>
            <a:r>
              <a:rPr lang="en-US" sz="2000" dirty="0" err="1" smtClean="0">
                <a:solidFill>
                  <a:srgbClr val="00A44A"/>
                </a:solidFill>
                <a:effectLst/>
              </a:rPr>
              <a:t>Revegetation</a:t>
            </a:r>
            <a:endParaRPr lang="en-US" sz="2000" dirty="0" smtClean="0">
              <a:solidFill>
                <a:srgbClr val="00A44A"/>
              </a:solidFill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Wetland Restoration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</a:rPr>
              <a:t>Livestock Exclusion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Winter Cover Crops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No-Till Agriculture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>
                <a:solidFill>
                  <a:srgbClr val="00A44A"/>
                </a:solidFill>
                <a:effectLst/>
              </a:rPr>
              <a:t>Reduced Fertilizer Application </a:t>
            </a:r>
            <a:endParaRPr lang="en-US" sz="2000" dirty="0" smtClean="0">
              <a:effectLst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en-US" sz="2000" dirty="0" smtClean="0">
              <a:solidFill>
                <a:srgbClr val="00A44A"/>
              </a:solidFill>
              <a:effectLst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DE6004-5A2A-49E3-B8DF-F3F7DE9C4AC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133600" y="5562600"/>
            <a:ext cx="49139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No CAFO BMPs or Septic upgrades &amp; hookups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39" y="457200"/>
            <a:ext cx="6783387" cy="914400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en-US" dirty="0" smtClean="0"/>
              <a:t>Annual Costs and Load Reductions for Urban Control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1335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Point Sources</a:t>
            </a:r>
          </a:p>
          <a:p>
            <a:pPr lvl="1"/>
            <a:r>
              <a:rPr lang="en-US" dirty="0" smtClean="0"/>
              <a:t>3 “tiers” of wastewater treatment at significant municipal and industrial facilities</a:t>
            </a:r>
          </a:p>
          <a:p>
            <a:pPr lvl="1"/>
            <a:r>
              <a:rPr lang="en-US" dirty="0" smtClean="0"/>
              <a:t>Costs and removals based on EPA analysis of point source controls in the Chesapeake Bay watershed</a:t>
            </a:r>
          </a:p>
          <a:p>
            <a:r>
              <a:rPr lang="en-US" dirty="0" smtClean="0"/>
              <a:t>Urban </a:t>
            </a:r>
            <a:r>
              <a:rPr lang="en-US" dirty="0" err="1" smtClean="0"/>
              <a:t>Stormwater</a:t>
            </a:r>
            <a:r>
              <a:rPr lang="en-US" dirty="0" smtClean="0"/>
              <a:t> BMPs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DE6004-5A2A-49E3-B8DF-F3F7DE9C4AC8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387" y="3581400"/>
            <a:ext cx="8176613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961475" y="5943600"/>
            <a:ext cx="3115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Based on </a:t>
            </a:r>
            <a:r>
              <a:rPr lang="en-US" dirty="0" err="1" smtClean="0"/>
              <a:t>Abt</a:t>
            </a:r>
            <a:r>
              <a:rPr lang="en-US" dirty="0" smtClean="0"/>
              <a:t> Associates (2010)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200" y="457200"/>
            <a:ext cx="6400800" cy="868362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en-US" sz="3200" dirty="0" smtClean="0"/>
              <a:t>Annual Costs and Load Reductions for </a:t>
            </a:r>
            <a:br>
              <a:rPr lang="en-US" sz="3200" dirty="0" smtClean="0"/>
            </a:br>
            <a:r>
              <a:rPr lang="en-US" sz="3200" dirty="0" smtClean="0"/>
              <a:t>Agricultural BMPs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213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Costs include </a:t>
            </a:r>
          </a:p>
          <a:p>
            <a:pPr lvl="1"/>
            <a:r>
              <a:rPr lang="en-US" sz="3100" dirty="0" smtClean="0"/>
              <a:t>Installation and operation &amp; maintenance (O&amp;M) based on literature review and summary</a:t>
            </a:r>
          </a:p>
          <a:p>
            <a:pPr lvl="1"/>
            <a:r>
              <a:rPr lang="en-US" sz="3100" dirty="0" smtClean="0"/>
              <a:t>Land costs (county-level avg. rental rates for crop or pasture land)</a:t>
            </a:r>
          </a:p>
          <a:p>
            <a:r>
              <a:rPr lang="en-US" dirty="0" smtClean="0"/>
              <a:t>Nutrient/sediment removals based on CBWM and other sources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DE6004-5A2A-49E3-B8DF-F3F7DE9C4AC8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3" cstate="print"/>
          <a:srcRect r="1466" b="7262"/>
          <a:stretch>
            <a:fillRect/>
          </a:stretch>
        </p:blipFill>
        <p:spPr bwMode="auto">
          <a:xfrm>
            <a:off x="457200" y="3200400"/>
            <a:ext cx="8229600" cy="2971800"/>
          </a:xfrm>
          <a:prstGeom prst="rect">
            <a:avLst/>
          </a:prstGeom>
          <a:solidFill>
            <a:schemeClr val="lt1"/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457200"/>
            <a:ext cx="6781800" cy="530225"/>
          </a:xfrm>
        </p:spPr>
        <p:txBody>
          <a:bodyPr>
            <a:noAutofit/>
          </a:bodyPr>
          <a:lstStyle/>
          <a:p>
            <a:r>
              <a:rPr lang="en-US" sz="3200" dirty="0" smtClean="0"/>
              <a:t>Ecosystem Service Co-Benefits by BMP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DE6004-5A2A-49E3-B8DF-F3F7DE9C4AC8}" type="slidenum">
              <a:rPr lang="en-US" smtClean="0"/>
              <a:pPr/>
              <a:t>13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066800"/>
            <a:ext cx="6172200" cy="5711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Restrictions on agricultural land conversion and increased agricultural land rental rates</a:t>
            </a:r>
          </a:p>
          <a:p>
            <a:endParaRPr lang="en-US" sz="2800" dirty="0" smtClean="0"/>
          </a:p>
          <a:p>
            <a:r>
              <a:rPr lang="en-US" sz="2800" dirty="0" smtClean="0"/>
              <a:t>Required reductions from urban sources</a:t>
            </a:r>
          </a:p>
          <a:p>
            <a:endParaRPr lang="en-US" sz="2800" dirty="0" smtClean="0"/>
          </a:p>
          <a:p>
            <a:r>
              <a:rPr lang="en-US" sz="2800" dirty="0" smtClean="0"/>
              <a:t>Higher credit ratio for NPS reductions</a:t>
            </a:r>
          </a:p>
          <a:p>
            <a:endParaRPr lang="en-US" sz="28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357439" y="457200"/>
            <a:ext cx="6783387" cy="990600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en-US" dirty="0" smtClean="0"/>
              <a:t>Effects of Restricting Agricultural Land </a:t>
            </a:r>
            <a:r>
              <a:rPr lang="en-US" dirty="0"/>
              <a:t>C</a:t>
            </a:r>
            <a:r>
              <a:rPr lang="en-US" dirty="0" smtClean="0"/>
              <a:t>onversion on </a:t>
            </a:r>
            <a:r>
              <a:rPr lang="en-US" dirty="0"/>
              <a:t>C</a:t>
            </a:r>
            <a:r>
              <a:rPr lang="en-US" dirty="0" smtClean="0"/>
              <a:t>umulative TMDL Costs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dirty="0" smtClean="0"/>
              <a:t>Unrestricted Base Case</a:t>
            </a:r>
            <a:br>
              <a:rPr lang="en-US" dirty="0" smtClean="0"/>
            </a:br>
            <a:r>
              <a:rPr lang="en-US" b="0" dirty="0" smtClean="0"/>
              <a:t>10% transaction costs; 1:1 NPS:PS</a:t>
            </a:r>
            <a:endParaRPr lang="en-US" b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No </a:t>
            </a:r>
            <a:r>
              <a:rPr lang="en-US" dirty="0" err="1" smtClean="0"/>
              <a:t>ag</a:t>
            </a:r>
            <a:r>
              <a:rPr lang="en-US" dirty="0" smtClean="0"/>
              <a:t> conversion beyond 100’ buffers</a:t>
            </a:r>
            <a:endParaRPr lang="en-US" b="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 t="1430" r="19343" b="11426"/>
          <a:stretch>
            <a:fillRect/>
          </a:stretch>
        </p:blipFill>
        <p:spPr bwMode="auto">
          <a:xfrm>
            <a:off x="4038601" y="2438399"/>
            <a:ext cx="4700203" cy="3743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/>
          <a:srcRect l="1365" t="754" r="22374" b="11248"/>
          <a:stretch>
            <a:fillRect/>
          </a:stretch>
        </p:blipFill>
        <p:spPr bwMode="auto">
          <a:xfrm>
            <a:off x="304800" y="2438400"/>
            <a:ext cx="4433318" cy="374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" name="Group 9"/>
          <p:cNvGrpSpPr/>
          <p:nvPr/>
        </p:nvGrpSpPr>
        <p:grpSpPr>
          <a:xfrm>
            <a:off x="1828800" y="2590800"/>
            <a:ext cx="5770974" cy="400110"/>
            <a:chOff x="1524000" y="2667000"/>
            <a:chExt cx="5770974" cy="400110"/>
          </a:xfrm>
        </p:grpSpPr>
        <p:sp>
          <p:nvSpPr>
            <p:cNvPr id="7" name="TextBox 6"/>
            <p:cNvSpPr txBox="1"/>
            <p:nvPr/>
          </p:nvSpPr>
          <p:spPr>
            <a:xfrm>
              <a:off x="1524000" y="2667000"/>
              <a:ext cx="2563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$12M ES co-benefits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105400" y="2667000"/>
              <a:ext cx="2189574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$4M ES co-benefits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FADE7-3669-4E1A-A2D4-00C731BA6AD6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4648200" y="2438400"/>
            <a:ext cx="0" cy="3733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457200"/>
            <a:ext cx="6705600" cy="838200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en-US" sz="3200" dirty="0" smtClean="0"/>
              <a:t>Effects of Alternative Agricultural Policy on </a:t>
            </a:r>
            <a:br>
              <a:rPr lang="en-US" sz="3200" dirty="0" smtClean="0"/>
            </a:br>
            <a:r>
              <a:rPr lang="en-US" sz="3200" dirty="0" smtClean="0"/>
              <a:t>Least-Cost Mix of NPS Practices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6" name="Chart 5"/>
          <p:cNvGraphicFramePr>
            <a:graphicFrameLocks noGrp="1"/>
          </p:cNvGraphicFramePr>
          <p:nvPr/>
        </p:nvGraphicFramePr>
        <p:xfrm>
          <a:off x="457200" y="1371600"/>
          <a:ext cx="8377122" cy="525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381000"/>
            <a:ext cx="7312027" cy="609600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en-US" sz="3600" dirty="0" smtClean="0"/>
              <a:t>Effect of Urban Allocation on TMDL Costs</a:t>
            </a:r>
            <a:endParaRPr lang="en-US" sz="3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12" name="Chart 11"/>
          <p:cNvGraphicFramePr>
            <a:graphicFrameLocks noGrp="1"/>
          </p:cNvGraphicFramePr>
          <p:nvPr/>
        </p:nvGraphicFramePr>
        <p:xfrm>
          <a:off x="1" y="1219200"/>
          <a:ext cx="9144000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3" name="Group 9"/>
          <p:cNvGrpSpPr/>
          <p:nvPr/>
        </p:nvGrpSpPr>
        <p:grpSpPr>
          <a:xfrm>
            <a:off x="1447800" y="2286000"/>
            <a:ext cx="5992522" cy="2381310"/>
            <a:chOff x="1447800" y="2362200"/>
            <a:chExt cx="5992522" cy="2381310"/>
          </a:xfrm>
        </p:grpSpPr>
        <p:sp>
          <p:nvSpPr>
            <p:cNvPr id="14" name="TextBox 13"/>
            <p:cNvSpPr txBox="1"/>
            <p:nvPr/>
          </p:nvSpPr>
          <p:spPr>
            <a:xfrm>
              <a:off x="1447800" y="4343400"/>
              <a:ext cx="2563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$12M ES co-benefits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876800" y="2362200"/>
              <a:ext cx="256352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rgbClr val="0070C0"/>
                  </a:solidFill>
                </a:rPr>
                <a:t>$10M ES co-benefits</a:t>
              </a:r>
              <a:endParaRPr lang="en-US" sz="2000" dirty="0">
                <a:solidFill>
                  <a:srgbClr val="0070C0"/>
                </a:solidFill>
              </a:endParaRPr>
            </a:p>
          </p:txBody>
        </p:sp>
      </p:grpSp>
      <p:cxnSp>
        <p:nvCxnSpPr>
          <p:cNvPr id="17" name="Straight Arrow Connector 16"/>
          <p:cNvCxnSpPr>
            <a:stCxn id="15" idx="2"/>
          </p:cNvCxnSpPr>
          <p:nvPr/>
        </p:nvCxnSpPr>
        <p:spPr bwMode="auto">
          <a:xfrm>
            <a:off x="6158561" y="2686110"/>
            <a:ext cx="1080439" cy="819090"/>
          </a:xfrm>
          <a:prstGeom prst="straightConnector1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 flipH="1">
            <a:off x="1371600" y="4648200"/>
            <a:ext cx="1219200" cy="685800"/>
          </a:xfrm>
          <a:prstGeom prst="straightConnector1">
            <a:avLst/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 noGrp="1"/>
          </p:cNvGraphicFramePr>
          <p:nvPr/>
        </p:nvGraphicFramePr>
        <p:xfrm>
          <a:off x="533400" y="1371600"/>
          <a:ext cx="8153400" cy="5198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457200"/>
            <a:ext cx="8229600" cy="838200"/>
          </a:xfrm>
        </p:spPr>
        <p:txBody>
          <a:bodyPr>
            <a:noAutofit/>
          </a:bodyPr>
          <a:lstStyle/>
          <a:p>
            <a:pPr>
              <a:lnSpc>
                <a:spcPts val="3300"/>
              </a:lnSpc>
            </a:pPr>
            <a:r>
              <a:rPr lang="en-US" sz="3200" dirty="0" smtClean="0"/>
              <a:t>Effect of Credit Ratios (NPS:PS) on TMDL Costs and Net Costs</a:t>
            </a:r>
            <a:endParaRPr lang="en-US" sz="3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least-cost TMDL allocates the vast majority of effort in the Potomac Basin to agricultural BMPs </a:t>
            </a:r>
          </a:p>
          <a:p>
            <a:pPr lvl="1"/>
            <a:r>
              <a:rPr lang="en-US" dirty="0" smtClean="0"/>
              <a:t>Roughly 50:50 mix of working lands and land conversions from base scenario with 1:1 credit ratios, 10% transaction costs, and 1X rental rates</a:t>
            </a:r>
          </a:p>
          <a:p>
            <a:r>
              <a:rPr lang="en-US" dirty="0" smtClean="0"/>
              <a:t>Restrictions on </a:t>
            </a:r>
            <a:r>
              <a:rPr lang="en-US" dirty="0" err="1" smtClean="0"/>
              <a:t>ag</a:t>
            </a:r>
            <a:r>
              <a:rPr lang="en-US" dirty="0" smtClean="0"/>
              <a:t> land conversion or higher rental rates result in the substitution of working land BMPs</a:t>
            </a:r>
          </a:p>
          <a:p>
            <a:pPr marL="971550" lvl="1" indent="-514350"/>
            <a:r>
              <a:rPr lang="en-US" dirty="0" smtClean="0"/>
              <a:t>Highest ecosystem services from BMPs that convert agricultural land</a:t>
            </a:r>
          </a:p>
          <a:p>
            <a:pPr marL="971550" lvl="1" indent="-514350"/>
            <a:r>
              <a:rPr lang="en-US" dirty="0" smtClean="0"/>
              <a:t>Working land options highly cost-effective compared to gray infrastructure &amp; produce co-benefits</a:t>
            </a:r>
          </a:p>
          <a:p>
            <a:r>
              <a:rPr lang="en-US" dirty="0" smtClean="0"/>
              <a:t>Low NPS:PS credit ratios produce the most cost savings but high credit ratios result in more ES co-benefits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EPA ORD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Lisa Wainger, Jay Messer, Rob Wolcott, Andy Almeter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RTI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– George Van Houtven, Marion Deerhake, Robert Beach, Dallas Wood, Mary Barber, Mike Gallaher, Jamie Cajka, David Chrest, Maggie O’Neill, Michele Cutrofello, Tony Lentz </a:t>
            </a:r>
            <a:endParaRPr lang="en-US" sz="2800" dirty="0" smtClean="0"/>
          </a:p>
          <a:p>
            <a:r>
              <a:rPr lang="en-US" sz="2800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Abt</a:t>
            </a:r>
            <a:r>
              <a:rPr lang="en-US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Associates 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– Isabelle Morin, Viktoria Zoltay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DE6004-5A2A-49E3-B8DF-F3F7DE9C4AC8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EPA Report </a:t>
            </a:r>
            <a:r>
              <a:rPr lang="en-US" dirty="0" smtClean="0">
                <a:hlinkClick r:id="rId3"/>
              </a:rPr>
              <a:t>http://www.epa.gov/research/docs/chesapeake-bay-pilot-report.pdf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762000" y="3352800"/>
            <a:ext cx="3886200" cy="277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Contact: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Ross Loomis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Economist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3F82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rloomis@rti.org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DE6004-5A2A-49E3-B8DF-F3F7DE9C4AC8}" type="slidenum">
              <a:rPr lang="en-US" smtClean="0"/>
              <a:pPr/>
              <a:t>21</a:t>
            </a:fld>
            <a:endParaRPr lang="en-US" dirty="0"/>
          </a:p>
        </p:txBody>
      </p:sp>
      <p:grpSp>
        <p:nvGrpSpPr>
          <p:cNvPr id="3" name="Group 7"/>
          <p:cNvGrpSpPr/>
          <p:nvPr/>
        </p:nvGrpSpPr>
        <p:grpSpPr>
          <a:xfrm>
            <a:off x="381000" y="2057401"/>
            <a:ext cx="8534400" cy="3581399"/>
            <a:chOff x="381000" y="1981200"/>
            <a:chExt cx="8534400" cy="3581399"/>
          </a:xfrm>
        </p:grpSpPr>
        <p:pic>
          <p:nvPicPr>
            <p:cNvPr id="1229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 t="11860" r="29027"/>
            <a:stretch>
              <a:fillRect/>
            </a:stretch>
          </p:blipFill>
          <p:spPr bwMode="auto">
            <a:xfrm>
              <a:off x="381000" y="1981200"/>
              <a:ext cx="8534400" cy="35813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" name="Rectangle 4"/>
            <p:cNvSpPr/>
            <p:nvPr/>
          </p:nvSpPr>
          <p:spPr>
            <a:xfrm>
              <a:off x="381000" y="3352800"/>
              <a:ext cx="8382000" cy="304800"/>
            </a:xfrm>
            <a:prstGeom prst="rect">
              <a:avLst/>
            </a:prstGeom>
            <a:noFill/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247471" y="1828800"/>
            <a:ext cx="1153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Million lbs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762000" y="684214"/>
            <a:ext cx="8378827" cy="530225"/>
          </a:xfrm>
          <a:prstGeom prst="rect">
            <a:avLst/>
          </a:prstGeom>
          <a:solidFill>
            <a:srgbClr val="003F82"/>
          </a:solidFill>
          <a:ln w="9525" algn="ctr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  <a:latin typeface="+mj-lt"/>
              </a:rPr>
              <a:t>TMDL Allocations as Load Reductions Targets by Basin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5562600" y="1600200"/>
            <a:ext cx="3429000" cy="4800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Potomac River watershed:</a:t>
            </a:r>
          </a:p>
          <a:p>
            <a:pPr>
              <a:buFont typeface="Calibri" pitchFamily="34" charset="0"/>
              <a:buChar char="–"/>
            </a:pPr>
            <a:r>
              <a:rPr lang="en-US" dirty="0" smtClean="0"/>
              <a:t>14,700 sq mile area</a:t>
            </a:r>
          </a:p>
          <a:p>
            <a:pPr>
              <a:buFont typeface="Calibri" pitchFamily="34" charset="0"/>
              <a:buChar char="–"/>
            </a:pPr>
            <a:r>
              <a:rPr lang="en-US" dirty="0" smtClean="0"/>
              <a:t>23% of CB watershed</a:t>
            </a:r>
          </a:p>
          <a:p>
            <a:pPr>
              <a:buFont typeface="Calibri" pitchFamily="34" charset="0"/>
              <a:buChar char="–"/>
            </a:pPr>
            <a:r>
              <a:rPr lang="en-US" dirty="0" smtClean="0"/>
              <a:t>97 significant municipal and industrial wastewater facilities</a:t>
            </a:r>
          </a:p>
          <a:p>
            <a:pPr>
              <a:buFont typeface="Calibri" pitchFamily="34" charset="0"/>
              <a:buChar char="–"/>
            </a:pPr>
            <a:r>
              <a:rPr lang="en-US" dirty="0" smtClean="0"/>
              <a:t>13% (1.2M acres) urban</a:t>
            </a:r>
          </a:p>
          <a:p>
            <a:pPr>
              <a:buFont typeface="Calibri" pitchFamily="34" charset="0"/>
              <a:buChar char="–"/>
            </a:pPr>
            <a:r>
              <a:rPr lang="en-US" dirty="0" smtClean="0"/>
              <a:t>26% (2.5M acres) agricultural land (crop and pasture)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>
            <a:normAutofit/>
          </a:bodyPr>
          <a:lstStyle/>
          <a:p>
            <a:fld id="{7EDE6004-5A2A-49E3-B8DF-F3F7DE9C4AC8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 descr="huc8_in_cb"/>
          <p:cNvPicPr/>
          <p:nvPr/>
        </p:nvPicPr>
        <p:blipFill>
          <a:blip r:embed="rId3" cstate="print"/>
          <a:srcRect l="2632" t="2222" r="2632"/>
          <a:stretch>
            <a:fillRect/>
          </a:stretch>
        </p:blipFill>
        <p:spPr bwMode="auto">
          <a:xfrm>
            <a:off x="0" y="304800"/>
            <a:ext cx="548640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867400" y="684214"/>
            <a:ext cx="3273426" cy="530225"/>
          </a:xfrm>
        </p:spPr>
        <p:txBody>
          <a:bodyPr/>
          <a:lstStyle/>
          <a:p>
            <a:r>
              <a:rPr lang="en-US" dirty="0" smtClean="0"/>
              <a:t>Case Study Area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Chesapeake Bay TMDL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295400"/>
            <a:ext cx="4953000" cy="5410200"/>
          </a:xfrm>
        </p:spPr>
        <p:txBody>
          <a:bodyPr/>
          <a:lstStyle/>
          <a:p>
            <a:r>
              <a:rPr lang="en-US" dirty="0" smtClean="0"/>
              <a:t>TMDL jurisdiction and sector allocations were developed based on equity:</a:t>
            </a:r>
          </a:p>
          <a:p>
            <a:pPr lvl="1"/>
            <a:r>
              <a:rPr lang="en-US" dirty="0" smtClean="0"/>
              <a:t>More reductions from watersheds with a greater impact on Bay water quality</a:t>
            </a:r>
          </a:p>
          <a:p>
            <a:pPr lvl="1"/>
            <a:r>
              <a:rPr lang="en-US" dirty="0" smtClean="0"/>
              <a:t>More effort required from wastewater treatment facilities, equal effort required from all other sources</a:t>
            </a:r>
          </a:p>
          <a:p>
            <a:pPr lvl="2"/>
            <a:r>
              <a:rPr lang="en-US" dirty="0" smtClean="0"/>
              <a:t>“Everyone doing everything everywhere” scenario defines maximum effort</a:t>
            </a:r>
          </a:p>
          <a:p>
            <a:pPr lvl="1"/>
            <a:r>
              <a:rPr lang="en-US" dirty="0" smtClean="0"/>
              <a:t>Cost effectiveness and environmental co-benefits not considered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graphicFrame>
        <p:nvGraphicFramePr>
          <p:cNvPr id="5" name="Chart 4"/>
          <p:cNvGraphicFramePr>
            <a:graphicFrameLocks noGrp="1"/>
          </p:cNvGraphicFramePr>
          <p:nvPr/>
        </p:nvGraphicFramePr>
        <p:xfrm>
          <a:off x="4964061" y="1295400"/>
          <a:ext cx="4179939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alternative policies affect:</a:t>
            </a:r>
          </a:p>
          <a:p>
            <a:pPr lvl="1"/>
            <a:endParaRPr lang="en-US" dirty="0" smtClean="0"/>
          </a:p>
          <a:p>
            <a:pPr lvl="1"/>
            <a:r>
              <a:rPr lang="en-US" sz="2400" dirty="0" smtClean="0"/>
              <a:t>Costs of achieving the TMDLs?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Generation of other ecosystem services?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Mixed integer linear programming (MILP) problem in the General Algebraic Modeling System (GAMS)</a:t>
            </a:r>
          </a:p>
          <a:p>
            <a:r>
              <a:rPr lang="en-US" dirty="0" smtClean="0"/>
              <a:t>Relies on some data developed for and model output from the Chesapeake Bay Program’s Phase 5.3 Community Watershed Model (CBWM) (USEPA, 2010)</a:t>
            </a:r>
          </a:p>
          <a:p>
            <a:r>
              <a:rPr lang="en-US" dirty="0" smtClean="0"/>
              <a:t>Includes new and newly synthesized data</a:t>
            </a:r>
          </a:p>
          <a:p>
            <a:r>
              <a:rPr lang="en-US" dirty="0" smtClean="0"/>
              <a:t>Adapts existing models to </a:t>
            </a:r>
            <a:r>
              <a:rPr lang="en-US" dirty="0" smtClean="0"/>
              <a:t>quantify ecosystem service outputs </a:t>
            </a:r>
          </a:p>
          <a:p>
            <a:r>
              <a:rPr lang="en-US" dirty="0" smtClean="0"/>
              <a:t>Uses benefit </a:t>
            </a:r>
            <a:r>
              <a:rPr lang="en-US" dirty="0" smtClean="0"/>
              <a:t>transfer to value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 smtClean="0"/>
              <a:t>Optimization Objectives - Least-Cost Solution</a:t>
            </a:r>
            <a:endParaRPr lang="en-US" sz="29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 l="26956" r="25062"/>
          <a:stretch>
            <a:fillRect/>
          </a:stretch>
        </p:blipFill>
        <p:spPr bwMode="auto">
          <a:xfrm>
            <a:off x="1143000" y="1752600"/>
            <a:ext cx="6477000" cy="1569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838200" y="3276600"/>
            <a:ext cx="71319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 smtClean="0"/>
              <a:t>C</a:t>
            </a:r>
            <a:r>
              <a:rPr lang="en-US" sz="2000" i="1" baseline="-25000" dirty="0" err="1" smtClean="0"/>
              <a:t>ij</a:t>
            </a:r>
            <a:r>
              <a:rPr lang="en-US" sz="2000" dirty="0" smtClean="0"/>
              <a:t> = Cost per acre of NPS practice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in location</a:t>
            </a:r>
            <a:r>
              <a:rPr lang="en-US" sz="2000" i="1" dirty="0" smtClean="0"/>
              <a:t> j</a:t>
            </a:r>
            <a:r>
              <a:rPr lang="en-US" sz="2000" dirty="0" smtClean="0"/>
              <a:t>, </a:t>
            </a:r>
          </a:p>
          <a:p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ij</a:t>
            </a:r>
            <a:r>
              <a:rPr lang="en-US" sz="2000" dirty="0" smtClean="0"/>
              <a:t> = Acres of implementation of BMP </a:t>
            </a:r>
            <a:r>
              <a:rPr lang="en-US" sz="2000" i="1" dirty="0" err="1" smtClean="0"/>
              <a:t>i</a:t>
            </a:r>
            <a:r>
              <a:rPr lang="en-US" sz="2000" dirty="0" smtClean="0"/>
              <a:t> within land-river segment </a:t>
            </a:r>
            <a:r>
              <a:rPr lang="en-US" sz="2000" i="1" dirty="0" smtClean="0"/>
              <a:t>j</a:t>
            </a:r>
            <a:r>
              <a:rPr lang="en-US" sz="2000" dirty="0" smtClean="0"/>
              <a:t>; </a:t>
            </a:r>
          </a:p>
          <a:p>
            <a:r>
              <a:rPr lang="en-US" sz="2000" i="1" dirty="0" err="1" smtClean="0"/>
              <a:t>V</a:t>
            </a:r>
            <a:r>
              <a:rPr lang="en-US" sz="2000" i="1" baseline="-25000" dirty="0" err="1" smtClean="0"/>
              <a:t>kl</a:t>
            </a:r>
            <a:r>
              <a:rPr lang="en-US" sz="2000" dirty="0" smtClean="0"/>
              <a:t> = Cost of PS project </a:t>
            </a:r>
            <a:r>
              <a:rPr lang="en-US" sz="2000" i="1" dirty="0" smtClean="0"/>
              <a:t>k</a:t>
            </a:r>
            <a:r>
              <a:rPr lang="en-US" sz="2000" dirty="0" smtClean="0"/>
              <a:t> at plant </a:t>
            </a:r>
            <a:r>
              <a:rPr lang="en-US" sz="2000" i="1" dirty="0" smtClean="0"/>
              <a:t>l</a:t>
            </a:r>
            <a:r>
              <a:rPr lang="en-US" sz="2000" dirty="0" smtClean="0"/>
              <a:t>; </a:t>
            </a:r>
          </a:p>
          <a:p>
            <a:r>
              <a:rPr lang="en-US" sz="2000" i="1" dirty="0" err="1" smtClean="0"/>
              <a:t>U</a:t>
            </a:r>
            <a:r>
              <a:rPr lang="en-US" sz="2000" i="1" baseline="-25000" dirty="0" err="1" smtClean="0"/>
              <a:t>kl</a:t>
            </a:r>
            <a:r>
              <a:rPr lang="en-US" sz="2000" dirty="0" smtClean="0"/>
              <a:t> = 1 if project </a:t>
            </a:r>
            <a:r>
              <a:rPr lang="en-US" sz="2000" i="1" dirty="0" smtClean="0"/>
              <a:t>k </a:t>
            </a:r>
            <a:r>
              <a:rPr lang="en-US" sz="2000" dirty="0" smtClean="0"/>
              <a:t>at plant </a:t>
            </a:r>
            <a:r>
              <a:rPr lang="en-US" sz="2000" i="1" dirty="0" smtClean="0"/>
              <a:t>l</a:t>
            </a:r>
            <a:r>
              <a:rPr lang="en-US" sz="2000" dirty="0" smtClean="0"/>
              <a:t> is adopted, 0 otherwise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62000" y="4648200"/>
            <a:ext cx="7467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Subject to: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Reductions for all pollutants (TN, TP, sediment) ≥ Targets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i="1" dirty="0" err="1" smtClean="0"/>
              <a:t>A</a:t>
            </a:r>
            <a:r>
              <a:rPr lang="en-US" sz="2000" i="1" baseline="-25000" dirty="0" err="1" smtClean="0"/>
              <a:t>ij</a:t>
            </a:r>
            <a:r>
              <a:rPr lang="en-US" sz="2000" dirty="0" smtClean="0"/>
              <a:t> ≤ available acres for NPS practice </a:t>
            </a:r>
            <a:r>
              <a:rPr lang="en-US" sz="2000" i="1" dirty="0" err="1" smtClean="0"/>
              <a:t>i</a:t>
            </a:r>
            <a:endParaRPr lang="en-US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000" dirty="0" smtClean="0"/>
              <a:t>No more than 1 option </a:t>
            </a:r>
            <a:r>
              <a:rPr lang="en-US" sz="2000" i="1" dirty="0" smtClean="0"/>
              <a:t>k</a:t>
            </a:r>
            <a:r>
              <a:rPr lang="en-US" sz="2000" dirty="0" smtClean="0"/>
              <a:t> is used, per plant </a:t>
            </a:r>
            <a:r>
              <a:rPr lang="en-US" sz="2000" i="1" dirty="0" smtClean="0"/>
              <a:t>l</a:t>
            </a:r>
            <a:endParaRPr lang="en-US" sz="2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Costs, Co-Benefits and Net Costs</a:t>
            </a:r>
            <a:endParaRPr lang="en-US" dirty="0"/>
          </a:p>
        </p:txBody>
      </p:sp>
      <p:sp>
        <p:nvSpPr>
          <p:cNvPr id="5" name="Down Arrow 4"/>
          <p:cNvSpPr/>
          <p:nvPr/>
        </p:nvSpPr>
        <p:spPr>
          <a:xfrm>
            <a:off x="4298576" y="1981200"/>
            <a:ext cx="609600" cy="1219200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4298576" y="3276600"/>
            <a:ext cx="609600" cy="20574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Up Arrow 7"/>
          <p:cNvSpPr/>
          <p:nvPr/>
        </p:nvSpPr>
        <p:spPr>
          <a:xfrm>
            <a:off x="3384176" y="1981200"/>
            <a:ext cx="609600" cy="33528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146176" y="3257350"/>
            <a:ext cx="914400" cy="0"/>
          </a:xfrm>
          <a:prstGeom prst="line">
            <a:avLst/>
          </a:prstGeom>
          <a:ln w="38100">
            <a:solidFill>
              <a:schemeClr val="tx1">
                <a:lumMod val="50000"/>
                <a:lumOff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734670" y="3048000"/>
            <a:ext cx="1344706" cy="1200329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2400" dirty="0" smtClean="0"/>
              <a:t>Costs of Control Projects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2000071"/>
            <a:ext cx="1949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Ecosystem Service Co-Benefits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5593976" y="4038600"/>
            <a:ext cx="1568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Net Costs</a:t>
            </a:r>
            <a:endParaRPr lang="en-US" sz="2400" dirty="0"/>
          </a:p>
        </p:txBody>
      </p:sp>
      <p:sp>
        <p:nvSpPr>
          <p:cNvPr id="14" name="Left Brace 13"/>
          <p:cNvSpPr/>
          <p:nvPr/>
        </p:nvSpPr>
        <p:spPr>
          <a:xfrm>
            <a:off x="3003176" y="1981200"/>
            <a:ext cx="381000" cy="3352800"/>
          </a:xfrm>
          <a:prstGeom prst="leftBrac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>
            <a:off x="5060576" y="1981200"/>
            <a:ext cx="349624" cy="1219200"/>
          </a:xfrm>
          <a:prstGeom prst="rightBrac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>
            <a:off x="5060576" y="3276600"/>
            <a:ext cx="381000" cy="2057400"/>
          </a:xfrm>
          <a:prstGeom prst="rightBrac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684214"/>
            <a:ext cx="7235827" cy="5302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Optimization Objectives -  Least-NET-Cost Solution</a:t>
            </a:r>
            <a:endParaRPr lang="en-US" dirty="0"/>
          </a:p>
        </p:txBody>
      </p:sp>
      <p:pic>
        <p:nvPicPr>
          <p:cNvPr id="60418" name="Picture 2"/>
          <p:cNvPicPr>
            <a:picLocks noChangeAspect="1" noChangeArrowheads="1"/>
          </p:cNvPicPr>
          <p:nvPr/>
        </p:nvPicPr>
        <p:blipFill>
          <a:blip r:embed="rId3" cstate="print"/>
          <a:srcRect l="17931" r="17932"/>
          <a:stretch>
            <a:fillRect/>
          </a:stretch>
        </p:blipFill>
        <p:spPr bwMode="auto">
          <a:xfrm>
            <a:off x="762000" y="2209800"/>
            <a:ext cx="7803929" cy="141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76400" y="4114800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i="1" dirty="0" err="1" smtClean="0"/>
              <a:t>S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 = ecosystem service unit value </a:t>
            </a:r>
          </a:p>
          <a:p>
            <a:r>
              <a:rPr lang="en-US" sz="2000" i="1" dirty="0" err="1" smtClean="0"/>
              <a:t>Q</a:t>
            </a:r>
            <a:r>
              <a:rPr lang="en-US" sz="2000" i="1" baseline="-25000" dirty="0" err="1" smtClean="0"/>
              <a:t>n</a:t>
            </a:r>
            <a:r>
              <a:rPr lang="en-US" sz="2000" dirty="0" smtClean="0"/>
              <a:t> = units of ecosystem service provided </a:t>
            </a:r>
          </a:p>
          <a:p>
            <a:r>
              <a:rPr lang="en-US" sz="2000" i="1" dirty="0" smtClean="0"/>
              <a:t>n</a:t>
            </a:r>
            <a:r>
              <a:rPr lang="en-US" sz="2000" dirty="0" smtClean="0"/>
              <a:t> = ecosystem service type</a:t>
            </a:r>
            <a:endParaRPr lang="en-US" sz="20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0EFADE7-3669-4E1A-A2D4-00C731BA6A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Narrow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pitchFamily="1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12385</TotalTime>
  <Words>923</Words>
  <Application>Microsoft Office PowerPoint</Application>
  <PresentationFormat>On-screen Show (4:3)</PresentationFormat>
  <Paragraphs>161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1_Custom Design</vt:lpstr>
      <vt:lpstr>Tradeoffs in Achieving TMDLs – Ecosystem Services and Cultural Values in the Chesapeake Bay</vt:lpstr>
      <vt:lpstr>Collaborators</vt:lpstr>
      <vt:lpstr>Case Study Area</vt:lpstr>
      <vt:lpstr>Chesapeake Bay TMDL</vt:lpstr>
      <vt:lpstr>Questions to address</vt:lpstr>
      <vt:lpstr>Optimization Framework</vt:lpstr>
      <vt:lpstr>Optimization Objectives - Least-Cost Solution</vt:lpstr>
      <vt:lpstr>Costs, Co-Benefits and Net Costs</vt:lpstr>
      <vt:lpstr>Optimization Objectives -  Least-NET-Cost Solution</vt:lpstr>
      <vt:lpstr>Management / Restoration Practices Included</vt:lpstr>
      <vt:lpstr>Annual Costs and Load Reductions for Urban Control Projects</vt:lpstr>
      <vt:lpstr>Annual Costs and Load Reductions for  Agricultural BMPs</vt:lpstr>
      <vt:lpstr>Ecosystem Service Co-Benefits by BMP</vt:lpstr>
      <vt:lpstr>Model Scenarios</vt:lpstr>
      <vt:lpstr>Effects of Restricting Agricultural Land Conversion on Cumulative TMDL Costs</vt:lpstr>
      <vt:lpstr>Effects of Alternative Agricultural Policy on  Least-Cost Mix of NPS Practices</vt:lpstr>
      <vt:lpstr>Effect of Urban Allocation on TMDL Costs</vt:lpstr>
      <vt:lpstr>Effect of Credit Ratios (NPS:PS) on TMDL Costs and Net Costs</vt:lpstr>
      <vt:lpstr>Results Summary</vt:lpstr>
      <vt:lpstr>Questions?</vt:lpstr>
      <vt:lpstr>Slide 21</vt:lpstr>
    </vt:vector>
  </TitlesOfParts>
  <Company>RTI RTI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Tradeoffs in Achieving TMDLs – Ecosystem Services and Cultural Values in the Chesapeake Bay</dc:title>
  <cp:lastModifiedBy>Ross Loomis</cp:lastModifiedBy>
  <cp:revision>220</cp:revision>
  <dcterms:created xsi:type="dcterms:W3CDTF">2010-03-30T16:40:02Z</dcterms:created>
  <dcterms:modified xsi:type="dcterms:W3CDTF">2012-08-06T12:16:45Z</dcterms:modified>
</cp:coreProperties>
</file>