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6" r:id="rId5"/>
    <p:sldId id="270" r:id="rId6"/>
    <p:sldId id="269" r:id="rId7"/>
    <p:sldId id="259" r:id="rId8"/>
    <p:sldId id="263" r:id="rId9"/>
    <p:sldId id="261" r:id="rId10"/>
    <p:sldId id="262" r:id="rId11"/>
    <p:sldId id="264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4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ahiko%20Kiso\Documents\tempJMPfigur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akahiko%20Kiso\Documents\tempJMPfigu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ahiko%20Kiso\Documents\tempJMP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aseline="0"/>
            </a:pPr>
            <a:r>
              <a:rPr lang="en-US" sz="2000" baseline="0" dirty="0" smtClean="0"/>
              <a:t>Case 1: Low production cost for improving FE</a:t>
            </a:r>
            <a:endParaRPr lang="en-US" sz="2000" baseline="0" dirty="0"/>
          </a:p>
        </c:rich>
      </c:tx>
      <c:layout>
        <c:manualLayout>
          <c:xMode val="edge"/>
          <c:yMode val="edge"/>
          <c:x val="0.13526820176889653"/>
          <c:y val="6.53890385412349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06236518006099"/>
          <c:y val="4.2141197318488054E-2"/>
          <c:w val="0.63448212355808475"/>
          <c:h val="0.89719889180519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Δ Profit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Sheet1!$C$4:$E$4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Sheet1!$C$5:$E$5</c:f>
              <c:numCache>
                <c:formatCode>General</c:formatCode>
                <c:ptCount val="3"/>
                <c:pt idx="0">
                  <c:v>-26.12</c:v>
                </c:pt>
                <c:pt idx="1">
                  <c:v>-4.415</c:v>
                </c:pt>
                <c:pt idx="2">
                  <c:v>28.8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Δ Cons. Surp.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Sheet1!$C$4:$E$4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Sheet1!$C$6:$E$6</c:f>
              <c:numCache>
                <c:formatCode>General</c:formatCode>
                <c:ptCount val="3"/>
                <c:pt idx="0">
                  <c:v>20.23</c:v>
                </c:pt>
                <c:pt idx="1">
                  <c:v>8.6050000000000004</c:v>
                </c:pt>
                <c:pt idx="2">
                  <c:v>4.17</c:v>
                </c:pt>
              </c:numCache>
            </c:numRef>
          </c:val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Δ Externality ($0.42/gal 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Sheet1!$C$4:$E$4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Sheet1!$C$8:$E$8</c:f>
              <c:numCache>
                <c:formatCode>General</c:formatCode>
                <c:ptCount val="3"/>
                <c:pt idx="0">
                  <c:v>0.86519999999999997</c:v>
                </c:pt>
                <c:pt idx="1">
                  <c:v>-12.2241</c:v>
                </c:pt>
                <c:pt idx="2">
                  <c:v>-13.082999999999998</c:v>
                </c:pt>
              </c:numCache>
            </c:numRef>
          </c:val>
        </c:ser>
        <c:ser>
          <c:idx val="3"/>
          <c:order val="3"/>
          <c:tx>
            <c:strRef>
              <c:f>Sheet1!$A$9</c:f>
              <c:strCache>
                <c:ptCount val="1"/>
                <c:pt idx="0">
                  <c:v>Δ Sum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Sheet1!$C$4:$E$4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Sheet1!$C$9:$E$9</c:f>
              <c:numCache>
                <c:formatCode>General</c:formatCode>
                <c:ptCount val="3"/>
                <c:pt idx="0">
                  <c:v>-6.7552000000000003</c:v>
                </c:pt>
                <c:pt idx="1">
                  <c:v>16.414100000000001</c:v>
                </c:pt>
                <c:pt idx="2">
                  <c:v>46.052999999999997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85504"/>
        <c:axId val="83287040"/>
      </c:barChart>
      <c:catAx>
        <c:axId val="83285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 i="0" baseline="0"/>
            </a:pPr>
            <a:endParaRPr lang="en-US"/>
          </a:p>
        </c:txPr>
        <c:crossAx val="83287040"/>
        <c:crosses val="autoZero"/>
        <c:auto val="1"/>
        <c:lblAlgn val="ctr"/>
        <c:lblOffset val="100"/>
        <c:noMultiLvlLbl val="0"/>
      </c:catAx>
      <c:valAx>
        <c:axId val="83287040"/>
        <c:scaling>
          <c:orientation val="minMax"/>
          <c:max val="100"/>
          <c:min val="-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aseline="0"/>
                  <a:t>Million $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83285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76025055691566"/>
          <c:y val="5.4241780632684082E-2"/>
          <c:w val="0.21634806678576943"/>
          <c:h val="0.49088348934923909"/>
        </c:manualLayout>
      </c:layout>
      <c:overlay val="0"/>
      <c:txPr>
        <a:bodyPr/>
        <a:lstStyle/>
        <a:p>
          <a:pPr>
            <a:defRPr sz="1800" b="1" i="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70677703748569"/>
          <c:y val="3.8732168833677437E-2"/>
          <c:w val="0.65835150413890575"/>
          <c:h val="0.89506390245517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Sheet1!$G$5</c:f>
              <c:strCache>
                <c:ptCount val="1"/>
                <c:pt idx="0">
                  <c:v>Δ Profit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Sheet1!$I$4:$K$4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Sheet1!$I$5:$K$5</c:f>
              <c:numCache>
                <c:formatCode>General</c:formatCode>
                <c:ptCount val="3"/>
                <c:pt idx="0">
                  <c:v>55.96</c:v>
                </c:pt>
                <c:pt idx="1">
                  <c:v>64.930000000000007</c:v>
                </c:pt>
                <c:pt idx="2">
                  <c:v>99.24</c:v>
                </c:pt>
              </c:numCache>
            </c:numRef>
          </c:val>
        </c:ser>
        <c:ser>
          <c:idx val="1"/>
          <c:order val="1"/>
          <c:tx>
            <c:strRef>
              <c:f>Sheet1!$G$6</c:f>
              <c:strCache>
                <c:ptCount val="1"/>
                <c:pt idx="0">
                  <c:v>Δ Cons. Surp.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Sheet1!$I$4:$K$4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Sheet1!$I$6:$K$6</c:f>
              <c:numCache>
                <c:formatCode>General</c:formatCode>
                <c:ptCount val="3"/>
                <c:pt idx="0">
                  <c:v>-32.729999999999997</c:v>
                </c:pt>
                <c:pt idx="1">
                  <c:v>-64.17</c:v>
                </c:pt>
                <c:pt idx="2">
                  <c:v>-58.17</c:v>
                </c:pt>
              </c:numCache>
            </c:numRef>
          </c:val>
        </c:ser>
        <c:ser>
          <c:idx val="2"/>
          <c:order val="2"/>
          <c:tx>
            <c:strRef>
              <c:f>Sheet1!$G$8</c:f>
              <c:strCache>
                <c:ptCount val="1"/>
                <c:pt idx="0">
                  <c:v>Δ Fule use externality ($0.42/gal 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Sheet1!$I$4:$K$4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Sheet1!$I$8:$K$8</c:f>
              <c:numCache>
                <c:formatCode>General</c:formatCode>
                <c:ptCount val="3"/>
                <c:pt idx="0">
                  <c:v>0.47879999999999995</c:v>
                </c:pt>
                <c:pt idx="1">
                  <c:v>-8.7444000000000006</c:v>
                </c:pt>
                <c:pt idx="2">
                  <c:v>-9.6053999999999995</c:v>
                </c:pt>
              </c:numCache>
            </c:numRef>
          </c:val>
        </c:ser>
        <c:ser>
          <c:idx val="3"/>
          <c:order val="3"/>
          <c:tx>
            <c:strRef>
              <c:f>Sheet1!$G$9</c:f>
              <c:strCache>
                <c:ptCount val="1"/>
                <c:pt idx="0">
                  <c:v>Δ Sum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Sheet1!$I$4:$K$4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Sheet1!$I$9:$K$9</c:f>
              <c:numCache>
                <c:formatCode>General</c:formatCode>
                <c:ptCount val="3"/>
                <c:pt idx="0">
                  <c:v>22.751200000000004</c:v>
                </c:pt>
                <c:pt idx="1">
                  <c:v>9.5044000000000057</c:v>
                </c:pt>
                <c:pt idx="2">
                  <c:v>50.675399999999996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47488"/>
        <c:axId val="83249024"/>
      </c:barChart>
      <c:catAx>
        <c:axId val="83247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 i="0" baseline="0"/>
            </a:pPr>
            <a:endParaRPr lang="en-US"/>
          </a:p>
        </c:txPr>
        <c:crossAx val="83249024"/>
        <c:crosses val="autoZero"/>
        <c:auto val="1"/>
        <c:lblAlgn val="ctr"/>
        <c:lblOffset val="100"/>
        <c:noMultiLvlLbl val="0"/>
      </c:catAx>
      <c:valAx>
        <c:axId val="83249024"/>
        <c:scaling>
          <c:orientation val="minMax"/>
          <c:max val="100"/>
          <c:min val="-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aseline="0"/>
                  <a:t>Million $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800" b="0" i="0" baseline="0"/>
            </a:pPr>
            <a:endParaRPr lang="en-US"/>
          </a:p>
        </c:txPr>
        <c:crossAx val="8324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94804495591895"/>
          <c:y val="0.12726308061562483"/>
          <c:w val="0.22253965049240637"/>
          <c:h val="0.48709333979785702"/>
        </c:manualLayout>
      </c:layout>
      <c:overlay val="0"/>
      <c:txPr>
        <a:bodyPr/>
        <a:lstStyle/>
        <a:p>
          <a:pPr>
            <a:defRPr sz="1800" b="1" i="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aseline="0"/>
            </a:pPr>
            <a:r>
              <a:rPr lang="en-US" sz="2000" b="1" i="0" baseline="0" dirty="0" smtClean="0">
                <a:effectLst/>
              </a:rPr>
              <a:t>Case 3: High production cost for improving FE</a:t>
            </a:r>
            <a:endParaRPr lang="en-US" sz="2000" dirty="0">
              <a:effectLst/>
            </a:endParaRPr>
          </a:p>
        </c:rich>
      </c:tx>
      <c:layout>
        <c:manualLayout>
          <c:xMode val="edge"/>
          <c:yMode val="edge"/>
          <c:x val="0.12994196307358133"/>
          <c:y val="5.33333333333333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929857905692819E-2"/>
          <c:y val="3.9948369940599533E-2"/>
          <c:w val="0.6698452348628835"/>
          <c:h val="0.8993918358889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Sheet1!$M$5</c:f>
              <c:strCache>
                <c:ptCount val="1"/>
                <c:pt idx="0">
                  <c:v>Δ Profit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Sheet1!$O$4:$Q$4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Sheet1!$O$5:$Q$5</c:f>
              <c:numCache>
                <c:formatCode>General</c:formatCode>
                <c:ptCount val="3"/>
                <c:pt idx="0">
                  <c:v>8.4499999999999993</c:v>
                </c:pt>
                <c:pt idx="1">
                  <c:v>-20.16</c:v>
                </c:pt>
                <c:pt idx="2">
                  <c:v>86.106666666666698</c:v>
                </c:pt>
              </c:numCache>
            </c:numRef>
          </c:val>
        </c:ser>
        <c:ser>
          <c:idx val="1"/>
          <c:order val="1"/>
          <c:tx>
            <c:strRef>
              <c:f>Sheet1!$M$6</c:f>
              <c:strCache>
                <c:ptCount val="1"/>
                <c:pt idx="0">
                  <c:v>Δ Cons. Surp.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Sheet1!$O$4:$Q$4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Sheet1!$O$6:$Q$6</c:f>
              <c:numCache>
                <c:formatCode>General</c:formatCode>
                <c:ptCount val="3"/>
                <c:pt idx="0">
                  <c:v>9.48</c:v>
                </c:pt>
                <c:pt idx="1">
                  <c:v>-24.36</c:v>
                </c:pt>
                <c:pt idx="2">
                  <c:v>-55.796666666666702</c:v>
                </c:pt>
              </c:numCache>
            </c:numRef>
          </c:val>
        </c:ser>
        <c:ser>
          <c:idx val="2"/>
          <c:order val="2"/>
          <c:tx>
            <c:strRef>
              <c:f>Sheet1!$M$8</c:f>
              <c:strCache>
                <c:ptCount val="1"/>
                <c:pt idx="0">
                  <c:v>Δ Fule use externality ($0.42/gal 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Sheet1!$O$4:$Q$4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Sheet1!$O$8:$Q$8</c:f>
              <c:numCache>
                <c:formatCode>General</c:formatCode>
                <c:ptCount val="3"/>
                <c:pt idx="0">
                  <c:v>0.63</c:v>
                </c:pt>
                <c:pt idx="1">
                  <c:v>-3.2444999999999999</c:v>
                </c:pt>
                <c:pt idx="2">
                  <c:v>-8.0737999999999861</c:v>
                </c:pt>
              </c:numCache>
            </c:numRef>
          </c:val>
        </c:ser>
        <c:ser>
          <c:idx val="3"/>
          <c:order val="3"/>
          <c:tx>
            <c:strRef>
              <c:f>Sheet1!$M$9</c:f>
              <c:strCache>
                <c:ptCount val="1"/>
                <c:pt idx="0">
                  <c:v>Δ Sum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Sheet1!$O$4:$Q$4</c:f>
              <c:strCache>
                <c:ptCount val="3"/>
                <c:pt idx="0">
                  <c:v>Rule 2</c:v>
                </c:pt>
                <c:pt idx="1">
                  <c:v>Rule 3</c:v>
                </c:pt>
                <c:pt idx="2">
                  <c:v>Rule 4</c:v>
                </c:pt>
              </c:strCache>
            </c:strRef>
          </c:cat>
          <c:val>
            <c:numRef>
              <c:f>Sheet1!$O$9:$Q$9</c:f>
              <c:numCache>
                <c:formatCode>General</c:formatCode>
                <c:ptCount val="3"/>
                <c:pt idx="0">
                  <c:v>17.3</c:v>
                </c:pt>
                <c:pt idx="1">
                  <c:v>-41.275499999999994</c:v>
                </c:pt>
                <c:pt idx="2">
                  <c:v>38.383799999999979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28992"/>
        <c:axId val="83030784"/>
      </c:barChart>
      <c:catAx>
        <c:axId val="83028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600" b="1" i="0" baseline="0"/>
            </a:pPr>
            <a:endParaRPr lang="en-US"/>
          </a:p>
        </c:txPr>
        <c:crossAx val="83030784"/>
        <c:crosses val="autoZero"/>
        <c:auto val="1"/>
        <c:lblAlgn val="ctr"/>
        <c:lblOffset val="100"/>
        <c:noMultiLvlLbl val="0"/>
      </c:catAx>
      <c:valAx>
        <c:axId val="830307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aseline="0" dirty="0"/>
                  <a:t>Million $</a:t>
                </a:r>
              </a:p>
            </c:rich>
          </c:tx>
          <c:layout>
            <c:manualLayout>
              <c:xMode val="edge"/>
              <c:yMode val="edge"/>
              <c:x val="7.246376811594203E-3"/>
              <c:y val="0.1736603812681309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8302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86041723232879"/>
          <c:y val="0.21009997927890592"/>
          <c:w val="0.18661870252944046"/>
          <c:h val="0.47451996132062441"/>
        </c:manualLayout>
      </c:layout>
      <c:overlay val="0"/>
      <c:txPr>
        <a:bodyPr/>
        <a:lstStyle/>
        <a:p>
          <a:pPr>
            <a:defRPr sz="1800" b="1" i="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0.62393</cdr:x>
      <cdr:y>0.83267</cdr:y>
    </cdr:from>
    <cdr:to>
      <cdr:x>0.97862</cdr:x>
      <cdr:y>0.99839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562600" y="4953000"/>
          <a:ext cx="3162203" cy="9858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0" dirty="0"/>
            <a:t>Rule 2: </a:t>
          </a:r>
          <a:r>
            <a:rPr lang="en-US" sz="1800" b="1" i="0" baseline="0" dirty="0" smtClean="0"/>
            <a:t>2 functions, 2 </a:t>
          </a:r>
          <a:r>
            <a:rPr lang="en-US" sz="1800" b="1" dirty="0" smtClean="0"/>
            <a:t>constraints</a:t>
          </a:r>
          <a:endParaRPr lang="en-US" sz="1800" b="1" i="0" dirty="0"/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i="0" dirty="0"/>
            <a:t>Rule 3: </a:t>
          </a:r>
          <a:r>
            <a:rPr lang="en-US" sz="1800" b="1" i="0" dirty="0" smtClean="0">
              <a:effectLst/>
            </a:rPr>
            <a:t>2</a:t>
          </a:r>
          <a:r>
            <a:rPr lang="en-US" sz="1800" b="1" i="0" baseline="0" dirty="0" smtClean="0">
              <a:effectLst/>
            </a:rPr>
            <a:t> </a:t>
          </a:r>
          <a:r>
            <a:rPr lang="en-US" sz="1800" b="1" i="0" baseline="0" dirty="0">
              <a:effectLst/>
            </a:rPr>
            <a:t>functions, </a:t>
          </a:r>
          <a:r>
            <a:rPr lang="en-US" sz="1800" b="1" i="0" baseline="0" dirty="0" smtClean="0">
              <a:effectLst/>
            </a:rPr>
            <a:t>1 constraint</a:t>
          </a:r>
          <a:endParaRPr lang="en-US" sz="1800" b="1" i="0" dirty="0"/>
        </a:p>
        <a:p xmlns:a="http://schemas.openxmlformats.org/drawingml/2006/main">
          <a:r>
            <a:rPr lang="en-US" sz="1800" b="1" i="0" dirty="0"/>
            <a:t>Rule 4: </a:t>
          </a:r>
          <a:r>
            <a:rPr lang="en-US" sz="1800" b="1" i="0" dirty="0" smtClean="0"/>
            <a:t>1 </a:t>
          </a:r>
          <a:r>
            <a:rPr lang="en-US" sz="1800" b="1" i="0" dirty="0"/>
            <a:t>function,</a:t>
          </a:r>
          <a:r>
            <a:rPr lang="en-US" sz="1800" b="1" i="0" baseline="0" dirty="0"/>
            <a:t> </a:t>
          </a:r>
          <a:r>
            <a:rPr lang="en-US" sz="1800" b="1" i="0" baseline="0" dirty="0" smtClean="0"/>
            <a:t>1 constraint</a:t>
          </a:r>
          <a:endParaRPr lang="en-US" sz="1800" b="1" i="0" dirty="0"/>
        </a:p>
      </cdr:txBody>
    </cdr:sp>
  </cdr:relSizeAnchor>
  <cdr:relSizeAnchor xmlns:cdr="http://schemas.openxmlformats.org/drawingml/2006/chartDrawing">
    <cdr:from>
      <cdr:x>0.28205</cdr:x>
      <cdr:y>0.05124</cdr:y>
    </cdr:from>
    <cdr:to>
      <cdr:x>0.53846</cdr:x>
      <cdr:y>0.14091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4600" y="304800"/>
          <a:ext cx="2286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0.79487</cdr:x>
      <cdr:y>0.05124</cdr:y>
    </cdr:from>
    <cdr:to>
      <cdr:x>0.89744</cdr:x>
      <cdr:y>0.20496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86600" y="304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440CB3-08B3-41D5-BE38-C3ED5D8652EA}" type="datetimeFigureOut">
              <a:rPr lang="en-US" smtClean="0"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2F8DA32-F9E9-4486-934F-619A0E0E45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00800" cy="1600200"/>
          </a:xfrm>
        </p:spPr>
        <p:txBody>
          <a:bodyPr/>
          <a:lstStyle/>
          <a:p>
            <a:r>
              <a:rPr lang="en-US" dirty="0" smtClean="0"/>
              <a:t>Takahiko </a:t>
            </a:r>
            <a:r>
              <a:rPr lang="en-US" dirty="0" err="1" smtClean="0"/>
              <a:t>Kiso</a:t>
            </a:r>
            <a:endParaRPr lang="en-US" dirty="0" smtClean="0"/>
          </a:p>
          <a:p>
            <a:r>
              <a:rPr lang="en-US" dirty="0" smtClean="0"/>
              <a:t>August 6, 2012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0593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An Evaluation of Footprint-Based Corporate</a:t>
            </a:r>
            <a:br>
              <a:rPr lang="en-US" dirty="0"/>
            </a:br>
            <a:r>
              <a:rPr lang="en-US" dirty="0"/>
              <a:t>Average Fuel Economy Standards</a:t>
            </a:r>
          </a:p>
        </p:txBody>
      </p:sp>
    </p:spTree>
    <p:extLst>
      <p:ext uri="{BB962C8B-B14F-4D97-AF65-F5344CB8AC3E}">
        <p14:creationId xmlns:p14="http://schemas.microsoft.com/office/powerpoint/2010/main" val="15961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Welfare measures (changes from Rule 1)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675302"/>
              </p:ext>
            </p:extLst>
          </p:nvPr>
        </p:nvGraphicFramePr>
        <p:xfrm>
          <a:off x="152400" y="914400"/>
          <a:ext cx="8839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5454316" y="5638800"/>
            <a:ext cx="3162228" cy="1219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i="0" dirty="0"/>
              <a:t>Rule 2: </a:t>
            </a:r>
            <a:r>
              <a:rPr lang="en-US" sz="1800" b="1" i="0" baseline="0" dirty="0" smtClean="0"/>
              <a:t>2 functions, 2 </a:t>
            </a:r>
            <a:r>
              <a:rPr lang="en-US" sz="1800" b="1" dirty="0" smtClean="0"/>
              <a:t>constraints</a:t>
            </a:r>
            <a:endParaRPr lang="en-US" sz="1800" b="1" i="0" dirty="0"/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dirty="0"/>
              <a:t>Rule 3: </a:t>
            </a:r>
            <a:r>
              <a:rPr lang="en-US" sz="1800" b="1" i="0" dirty="0" smtClean="0">
                <a:effectLst/>
              </a:rPr>
              <a:t>2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>
                <a:effectLst/>
              </a:rPr>
              <a:t>functions, </a:t>
            </a:r>
            <a:r>
              <a:rPr lang="en-US" sz="1800" b="1" i="0" baseline="0" dirty="0" smtClean="0">
                <a:effectLst/>
              </a:rPr>
              <a:t>1 constraint</a:t>
            </a:r>
            <a:endParaRPr lang="en-US" sz="1800" b="1" i="0" dirty="0"/>
          </a:p>
          <a:p>
            <a:r>
              <a:rPr lang="en-US" sz="1800" b="1" i="0" dirty="0"/>
              <a:t>Rule 4: </a:t>
            </a:r>
            <a:r>
              <a:rPr lang="en-US" sz="1800" b="1" i="0" dirty="0" smtClean="0"/>
              <a:t>1 </a:t>
            </a:r>
            <a:r>
              <a:rPr lang="en-US" sz="1800" b="1" i="0" dirty="0"/>
              <a:t>function,</a:t>
            </a:r>
            <a:r>
              <a:rPr lang="en-US" sz="1800" b="1" i="0" baseline="0" dirty="0"/>
              <a:t> </a:t>
            </a:r>
            <a:r>
              <a:rPr lang="en-US" sz="1800" b="1" i="0" baseline="0" dirty="0" smtClean="0"/>
              <a:t>1 constraint</a:t>
            </a:r>
            <a:endParaRPr lang="en-US" sz="1800" b="1" i="0" dirty="0"/>
          </a:p>
        </p:txBody>
      </p:sp>
    </p:spTree>
    <p:extLst>
      <p:ext uri="{BB962C8B-B14F-4D97-AF65-F5344CB8AC3E}">
        <p14:creationId xmlns:p14="http://schemas.microsoft.com/office/powerpoint/2010/main" val="98751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Compare Rules 1-4 that achieve (almost) same market average fuel efficiency: </a:t>
            </a:r>
          </a:p>
          <a:p>
            <a:pPr lvl="1"/>
            <a:r>
              <a:rPr lang="en-US" dirty="0" smtClean="0"/>
              <a:t>Few robust differences across Rules 1, 2 &amp; 3 </a:t>
            </a:r>
          </a:p>
          <a:p>
            <a:pPr lvl="1"/>
            <a:r>
              <a:rPr lang="en-US" dirty="0" smtClean="0"/>
              <a:t>1-constraint rules (3 &amp; 4) can save more gasoline than 2-constraint rules (1 &amp; 2)</a:t>
            </a:r>
          </a:p>
          <a:p>
            <a:pPr lvl="1"/>
            <a:r>
              <a:rPr lang="en-US" dirty="0" smtClean="0"/>
              <a:t>Rule 4 consistently achieves highest social welfare</a:t>
            </a:r>
          </a:p>
          <a:p>
            <a:r>
              <a:rPr lang="en-US" dirty="0" smtClean="0"/>
              <a:t>Overall, “flat” and “footprint-based” do not differ much in terms of market-level effectiveness</a:t>
            </a:r>
          </a:p>
          <a:p>
            <a:r>
              <a:rPr lang="en-US" dirty="0" smtClean="0"/>
              <a:t>Credit trading across categories (i.e., </a:t>
            </a:r>
            <a:r>
              <a:rPr lang="en-US" dirty="0" smtClean="0"/>
              <a:t>1-constraint; Rules 3 &amp; 4) </a:t>
            </a:r>
            <a:r>
              <a:rPr lang="en-US" dirty="0" smtClean="0"/>
              <a:t>or removing target value gap between </a:t>
            </a:r>
            <a:r>
              <a:rPr lang="en-US" dirty="0" smtClean="0"/>
              <a:t>PCs </a:t>
            </a:r>
            <a:r>
              <a:rPr lang="en-US" dirty="0" smtClean="0"/>
              <a:t>and LDTs </a:t>
            </a:r>
            <a:r>
              <a:rPr lang="en-US" dirty="0" smtClean="0"/>
              <a:t>(e.g., 1-function; Rule 4) </a:t>
            </a:r>
            <a:r>
              <a:rPr lang="en-US" dirty="0" smtClean="0"/>
              <a:t>has larger market-level </a:t>
            </a:r>
            <a:r>
              <a:rPr lang="en-US" dirty="0" smtClean="0"/>
              <a:t>impact</a:t>
            </a:r>
          </a:p>
          <a:p>
            <a:pPr lvl="1"/>
            <a:r>
              <a:rPr lang="en-US" b="1" dirty="0">
                <a:cs typeface="Calibri"/>
              </a:rPr>
              <a:t>→ </a:t>
            </a:r>
            <a:r>
              <a:rPr lang="en-US" dirty="0" smtClean="0"/>
              <a:t>Improving LDT’s fuel efficiency is socially less costly than improving PC’s fuel efficiency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19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772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 smtClean="0"/>
              <a:t>Thank </a:t>
            </a:r>
            <a:r>
              <a:rPr lang="en-US" sz="4800" dirty="0" smtClean="0"/>
              <a:t>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0437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Corporate Average Fuel Economy (CAFE) Standards:</a:t>
            </a:r>
          </a:p>
          <a:p>
            <a:pPr lvl="1"/>
            <a:r>
              <a:rPr lang="en-US" dirty="0" smtClean="0"/>
              <a:t>Regulate each automaker’s </a:t>
            </a:r>
            <a:r>
              <a:rPr lang="en-US" dirty="0"/>
              <a:t>sales-weighted </a:t>
            </a:r>
            <a:r>
              <a:rPr lang="en-US" dirty="0" smtClean="0"/>
              <a:t>average fuel economy</a:t>
            </a:r>
            <a:endParaRPr lang="en-US" dirty="0" smtClean="0"/>
          </a:p>
          <a:p>
            <a:pPr lvl="1"/>
            <a:r>
              <a:rPr lang="en-US" dirty="0" smtClean="0"/>
              <a:t>Administered by EPA &amp; Dept. of Transportation</a:t>
            </a:r>
          </a:p>
          <a:p>
            <a:pPr lvl="1"/>
            <a:r>
              <a:rPr lang="en-US" dirty="0" smtClean="0"/>
              <a:t>Goal: reduce gasoline consumption</a:t>
            </a:r>
            <a:endParaRPr lang="en-US" dirty="0" smtClean="0"/>
          </a:p>
          <a:p>
            <a:r>
              <a:rPr lang="en-US" dirty="0" smtClean="0"/>
              <a:t>CAFE Standards have been tightened in recent years</a:t>
            </a:r>
            <a:endParaRPr lang="en-US" dirty="0"/>
          </a:p>
          <a:p>
            <a:pPr lvl="1"/>
            <a:r>
              <a:rPr lang="en-US" dirty="0"/>
              <a:t>Current goal: improve </a:t>
            </a:r>
            <a:r>
              <a:rPr lang="en-US" dirty="0" smtClean="0"/>
              <a:t>market average </a:t>
            </a:r>
            <a:r>
              <a:rPr lang="en-US" dirty="0"/>
              <a:t>fuel economy by 40% between 2009 and 2016</a:t>
            </a:r>
          </a:p>
          <a:p>
            <a:r>
              <a:rPr lang="en-US" dirty="0" smtClean="0"/>
              <a:t>In addition to stringency, the “rules” of </a:t>
            </a:r>
            <a:r>
              <a:rPr lang="en-US" dirty="0" smtClean="0"/>
              <a:t>CAFE </a:t>
            </a:r>
            <a:r>
              <a:rPr lang="en-US" dirty="0"/>
              <a:t>standards </a:t>
            </a:r>
            <a:r>
              <a:rPr lang="en-US" dirty="0" smtClean="0"/>
              <a:t>are changing</a:t>
            </a:r>
            <a:endParaRPr lang="en-US" dirty="0"/>
          </a:p>
          <a:p>
            <a:r>
              <a:rPr lang="en-US" dirty="0" smtClean="0"/>
              <a:t>This paper evaluates effectiveness of </a:t>
            </a:r>
            <a:r>
              <a:rPr lang="en-US" dirty="0" smtClean="0"/>
              <a:t>4 different “rules”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6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Rule 1: “Flat” Standard,</a:t>
            </a:r>
            <a:br>
              <a:rPr lang="en-US" sz="3200" dirty="0" smtClean="0"/>
            </a:br>
            <a:r>
              <a:rPr lang="en-US" sz="3200" dirty="0" smtClean="0"/>
              <a:t> Two Functions, Two Constraints (Old </a:t>
            </a:r>
            <a:r>
              <a:rPr lang="en-US" sz="3200" dirty="0" smtClean="0"/>
              <a:t>EPA/DOT </a:t>
            </a:r>
            <a:r>
              <a:rPr lang="en-US" sz="3200" dirty="0" smtClean="0"/>
              <a:t>rule)</a:t>
            </a:r>
            <a:endParaRPr lang="en-US" sz="3200" dirty="0"/>
          </a:p>
        </p:txBody>
      </p:sp>
      <p:sp>
        <p:nvSpPr>
          <p:cNvPr id="46" name="Oval 45"/>
          <p:cNvSpPr/>
          <p:nvPr/>
        </p:nvSpPr>
        <p:spPr>
          <a:xfrm rot="20514157" flipV="1">
            <a:off x="4832991" y="2361869"/>
            <a:ext cx="3345515" cy="1484741"/>
          </a:xfrm>
          <a:prstGeom prst="ellipse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20514157" flipV="1">
            <a:off x="2157497" y="4064856"/>
            <a:ext cx="3148607" cy="1316692"/>
          </a:xfrm>
          <a:prstGeom prst="ellipse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559693" y="2321203"/>
            <a:ext cx="5257800" cy="3040042"/>
            <a:chOff x="1905000" y="2332781"/>
            <a:chExt cx="5257800" cy="304004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905000" y="4724400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733800" y="3134810"/>
              <a:ext cx="3429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sosceles Triangle 17"/>
            <p:cNvSpPr/>
            <p:nvPr/>
          </p:nvSpPr>
          <p:spPr>
            <a:xfrm>
              <a:off x="6156767" y="2332781"/>
              <a:ext cx="266700" cy="228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5181600" y="3619972"/>
              <a:ext cx="266700" cy="228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92470" y="4078144"/>
              <a:ext cx="228600" cy="1919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3307" y="5170753"/>
              <a:ext cx="228599" cy="2020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3162299" y="4714266"/>
            <a:ext cx="0" cy="55172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961207" y="2438212"/>
            <a:ext cx="0" cy="66602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969643" y="3129029"/>
            <a:ext cx="3738" cy="59508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16023" y="5144613"/>
            <a:ext cx="1615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Passenger Cars (Sedans,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41148" y="4789843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“credit”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3702211" y="4162539"/>
            <a:ext cx="934053" cy="551727"/>
            <a:chOff x="3702211" y="4162539"/>
            <a:chExt cx="934053" cy="551727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636264" y="4162539"/>
              <a:ext cx="0" cy="55172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702211" y="4227498"/>
              <a:ext cx="934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“deficit”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009452" y="3283511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“credit”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071183" y="2510828"/>
            <a:ext cx="93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“deficit”</a:t>
            </a:r>
            <a:endParaRPr lang="en-US" dirty="0"/>
          </a:p>
        </p:txBody>
      </p:sp>
      <p:grpSp>
        <p:nvGrpSpPr>
          <p:cNvPr id="87" name="Group 86"/>
          <p:cNvGrpSpPr/>
          <p:nvPr/>
        </p:nvGrpSpPr>
        <p:grpSpPr>
          <a:xfrm>
            <a:off x="381000" y="1981200"/>
            <a:ext cx="7715251" cy="4560332"/>
            <a:chOff x="381000" y="1981200"/>
            <a:chExt cx="7715251" cy="4560332"/>
          </a:xfrm>
        </p:grpSpPr>
        <p:grpSp>
          <p:nvGrpSpPr>
            <p:cNvPr id="12" name="Group 11"/>
            <p:cNvGrpSpPr/>
            <p:nvPr/>
          </p:nvGrpSpPr>
          <p:grpSpPr>
            <a:xfrm>
              <a:off x="1475531" y="2041483"/>
              <a:ext cx="6324600" cy="4038600"/>
              <a:chOff x="1143000" y="1676400"/>
              <a:chExt cx="6324600" cy="40386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143000" y="5715000"/>
                <a:ext cx="6324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143000" y="1676400"/>
                <a:ext cx="0" cy="4038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381000" y="1981200"/>
              <a:ext cx="990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Gallons per 100 </a:t>
              </a:r>
              <a:r>
                <a:rPr lang="en-US" dirty="0" smtClean="0"/>
                <a:t>miles (GPHM)</a:t>
              </a:r>
              <a:endParaRPr lang="en-US" dirty="0" smtClean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09453" y="6172200"/>
              <a:ext cx="20867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Footprint (vehicle size)</a:t>
              </a:r>
              <a:endParaRPr lang="en-US" dirty="0" smtClean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1651680" y="1669401"/>
            <a:ext cx="267208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For each automaker’s each category,</a:t>
            </a:r>
          </a:p>
          <a:p>
            <a:r>
              <a:rPr lang="en-US" sz="2000" b="1" dirty="0"/>
              <a:t>s</a:t>
            </a:r>
            <a:r>
              <a:rPr lang="en-US" sz="2000" b="1" dirty="0" smtClean="0"/>
              <a:t>ales </a:t>
            </a:r>
            <a:r>
              <a:rPr lang="en-US" sz="2000" b="1" dirty="0" smtClean="0"/>
              <a:t>weighted average of credit</a:t>
            </a:r>
          </a:p>
          <a:p>
            <a:r>
              <a:rPr lang="en-US" sz="2000" b="1" dirty="0" smtClean="0"/>
              <a:t> &gt; </a:t>
            </a:r>
            <a:r>
              <a:rPr lang="en-US" sz="2000" b="1" dirty="0"/>
              <a:t>s</a:t>
            </a:r>
            <a:r>
              <a:rPr lang="en-US" sz="2000" b="1" dirty="0" smtClean="0"/>
              <a:t>ales </a:t>
            </a:r>
            <a:r>
              <a:rPr lang="en-US" sz="2000" b="1" dirty="0"/>
              <a:t>weighted average of </a:t>
            </a:r>
            <a:r>
              <a:rPr lang="en-US" sz="2000" b="1" dirty="0" smtClean="0"/>
              <a:t>deficit 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3770737" y="3151193"/>
            <a:ext cx="1106063" cy="132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19400" y="3468177"/>
            <a:ext cx="228600" cy="694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6176382" y="4949338"/>
            <a:ext cx="1918657" cy="923330"/>
            <a:chOff x="6176382" y="4949338"/>
            <a:chExt cx="1918657" cy="923330"/>
          </a:xfrm>
        </p:grpSpPr>
        <p:sp>
          <p:nvSpPr>
            <p:cNvPr id="54" name="TextBox 53"/>
            <p:cNvSpPr txBox="1"/>
            <p:nvPr/>
          </p:nvSpPr>
          <p:spPr>
            <a:xfrm>
              <a:off x="6176382" y="4949338"/>
              <a:ext cx="191865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PC’s GPHM</a:t>
              </a:r>
            </a:p>
            <a:p>
              <a:r>
                <a:rPr lang="en-US" dirty="0" smtClean="0"/>
                <a:t>         LDT’s GPHM</a:t>
              </a:r>
            </a:p>
            <a:p>
              <a:r>
                <a:rPr lang="en-US" dirty="0" smtClean="0"/>
                <a:t>          Target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49541" y="5048639"/>
              <a:ext cx="228600" cy="1919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6333301" y="5300337"/>
              <a:ext cx="266700" cy="410193"/>
              <a:chOff x="6028372" y="5562344"/>
              <a:chExt cx="266700" cy="410193"/>
            </a:xfrm>
          </p:grpSpPr>
          <p:sp>
            <p:nvSpPr>
              <p:cNvPr id="79" name="Isosceles Triangle 78"/>
              <p:cNvSpPr/>
              <p:nvPr/>
            </p:nvSpPr>
            <p:spPr>
              <a:xfrm>
                <a:off x="6028372" y="5562344"/>
                <a:ext cx="266700" cy="2286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>
                <a:off x="6037536" y="5972537"/>
                <a:ext cx="25753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Box 37"/>
          <p:cNvSpPr txBox="1"/>
          <p:nvPr/>
        </p:nvSpPr>
        <p:spPr>
          <a:xfrm>
            <a:off x="5195706" y="1804628"/>
            <a:ext cx="257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Duty Trucks (SUVs, Pickups,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Rule 2: Footprint-based Standard,</a:t>
            </a:r>
            <a:br>
              <a:rPr lang="en-US" sz="3200" dirty="0" smtClean="0"/>
            </a:br>
            <a:r>
              <a:rPr lang="en-US" sz="3200" dirty="0" smtClean="0"/>
              <a:t>2 Functions, 2 </a:t>
            </a:r>
            <a:r>
              <a:rPr lang="en-US" sz="3200" dirty="0"/>
              <a:t>Constraints</a:t>
            </a:r>
          </a:p>
        </p:txBody>
      </p:sp>
      <p:sp>
        <p:nvSpPr>
          <p:cNvPr id="6" name="Oval 5"/>
          <p:cNvSpPr/>
          <p:nvPr/>
        </p:nvSpPr>
        <p:spPr>
          <a:xfrm rot="20514157" flipV="1">
            <a:off x="4832991" y="2361869"/>
            <a:ext cx="3345515" cy="1484741"/>
          </a:xfrm>
          <a:prstGeom prst="ellipse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0514157" flipV="1">
            <a:off x="2157496" y="4064855"/>
            <a:ext cx="3148608" cy="1316693"/>
          </a:xfrm>
          <a:prstGeom prst="ellipse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6811460" y="2321203"/>
            <a:ext cx="2667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836293" y="3608394"/>
            <a:ext cx="2667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47163" y="4066566"/>
            <a:ext cx="228600" cy="191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48000" y="5159175"/>
            <a:ext cx="228599" cy="202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60126" y="4990129"/>
            <a:ext cx="0" cy="27586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944810" y="2489379"/>
            <a:ext cx="0" cy="25626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67834" y="3331675"/>
            <a:ext cx="1809" cy="37991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6023" y="5144613"/>
            <a:ext cx="1615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Passenger Cars (Sedans,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95706" y="1804628"/>
            <a:ext cx="257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Duty Trucks (SUVs, Pickups,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15826" y="4824459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“credit”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648725" y="4135036"/>
            <a:ext cx="0" cy="41934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97991" y="4165942"/>
            <a:ext cx="93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“deficit”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3441" y="3331675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“credit”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35878" y="2489379"/>
            <a:ext cx="8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“deficit”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75531" y="2041483"/>
            <a:ext cx="6324600" cy="4038600"/>
            <a:chOff x="1143000" y="1676400"/>
            <a:chExt cx="6324600" cy="40386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143000" y="5715000"/>
              <a:ext cx="632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143000" y="1676400"/>
              <a:ext cx="0" cy="403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4401394" y="2654557"/>
            <a:ext cx="3317473" cy="1235956"/>
            <a:chOff x="4401394" y="2654557"/>
            <a:chExt cx="3317473" cy="1235956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5023719" y="2654558"/>
              <a:ext cx="2071079" cy="12316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401394" y="3890513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78160" y="2654557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275870" y="4258513"/>
            <a:ext cx="3671467" cy="886100"/>
            <a:chOff x="4511471" y="2732972"/>
            <a:chExt cx="3671467" cy="886100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5152178" y="2732972"/>
              <a:ext cx="2417423" cy="8715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511471" y="3619072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542231" y="2732972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1573199" y="1669402"/>
            <a:ext cx="3450519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Deficit</a:t>
            </a:r>
            <a:r>
              <a:rPr lang="en-US" sz="2000" b="1" dirty="0" smtClean="0"/>
              <a:t> (credit) for large (small) vehicles decreased</a:t>
            </a:r>
          </a:p>
          <a:p>
            <a:r>
              <a:rPr lang="en-US" sz="2000" b="1" dirty="0" smtClean="0">
                <a:cs typeface="Calibri"/>
              </a:rPr>
              <a:t>→ Standards looser (tighter) if primarily produce large (small) vehicles</a:t>
            </a:r>
            <a:endParaRPr lang="en-US" sz="2000" b="1" dirty="0" smtClean="0"/>
          </a:p>
        </p:txBody>
      </p:sp>
      <p:grpSp>
        <p:nvGrpSpPr>
          <p:cNvPr id="92" name="Group 91"/>
          <p:cNvGrpSpPr/>
          <p:nvPr/>
        </p:nvGrpSpPr>
        <p:grpSpPr>
          <a:xfrm>
            <a:off x="6176382" y="4949338"/>
            <a:ext cx="1918657" cy="923330"/>
            <a:chOff x="6176382" y="4949338"/>
            <a:chExt cx="1918657" cy="923330"/>
          </a:xfrm>
        </p:grpSpPr>
        <p:sp>
          <p:nvSpPr>
            <p:cNvPr id="93" name="TextBox 92"/>
            <p:cNvSpPr txBox="1"/>
            <p:nvPr/>
          </p:nvSpPr>
          <p:spPr>
            <a:xfrm>
              <a:off x="6176382" y="4949338"/>
              <a:ext cx="191865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PC’s GPHM</a:t>
              </a:r>
            </a:p>
            <a:p>
              <a:r>
                <a:rPr lang="en-US" dirty="0" smtClean="0"/>
                <a:t>         LDT’s GPHM</a:t>
              </a:r>
            </a:p>
            <a:p>
              <a:r>
                <a:rPr lang="en-US" dirty="0" smtClean="0"/>
                <a:t>          Target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349541" y="5048639"/>
              <a:ext cx="228600" cy="1919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6333301" y="5300337"/>
              <a:ext cx="266700" cy="410193"/>
              <a:chOff x="6028372" y="5562344"/>
              <a:chExt cx="266700" cy="410193"/>
            </a:xfrm>
          </p:grpSpPr>
          <p:sp>
            <p:nvSpPr>
              <p:cNvPr id="96" name="Isosceles Triangle 95"/>
              <p:cNvSpPr/>
              <p:nvPr/>
            </p:nvSpPr>
            <p:spPr>
              <a:xfrm>
                <a:off x="6028372" y="5562344"/>
                <a:ext cx="266700" cy="2286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6037536" y="5972537"/>
                <a:ext cx="25753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Box 39"/>
          <p:cNvSpPr txBox="1"/>
          <p:nvPr/>
        </p:nvSpPr>
        <p:spPr>
          <a:xfrm>
            <a:off x="6009453" y="6172200"/>
            <a:ext cx="208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Footprint (vehicle size)</a:t>
            </a:r>
            <a:endParaRPr lang="en-US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81000" y="195683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Gallons per 100 </a:t>
            </a:r>
            <a:r>
              <a:rPr lang="en-US" dirty="0" smtClean="0"/>
              <a:t>miles (GPHM)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65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Rule 3: Footprint-based Standard,</a:t>
            </a:r>
            <a:br>
              <a:rPr lang="en-US" sz="3200" dirty="0" smtClean="0"/>
            </a:br>
            <a:r>
              <a:rPr lang="en-US" sz="3200" dirty="0" smtClean="0"/>
              <a:t>2 Functions, 1 Constraint (New </a:t>
            </a:r>
            <a:r>
              <a:rPr lang="en-US" sz="3200" dirty="0" smtClean="0"/>
              <a:t>EPA/DOT </a:t>
            </a:r>
            <a:r>
              <a:rPr lang="en-US" sz="3200" dirty="0" smtClean="0"/>
              <a:t>rule)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 rot="20514157" flipV="1">
            <a:off x="1969207" y="2634963"/>
            <a:ext cx="6452186" cy="2498043"/>
          </a:xfrm>
          <a:prstGeom prst="ellipse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6811460" y="2321203"/>
            <a:ext cx="2667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836293" y="3608394"/>
            <a:ext cx="2667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47163" y="4066566"/>
            <a:ext cx="228600" cy="191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48000" y="5159175"/>
            <a:ext cx="228599" cy="202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60126" y="4990129"/>
            <a:ext cx="0" cy="27586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944810" y="2489379"/>
            <a:ext cx="0" cy="25626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67834" y="3331675"/>
            <a:ext cx="1809" cy="37991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6023" y="5144613"/>
            <a:ext cx="1615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Passenger Cars (Sedans,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15826" y="4824459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“credit”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648725" y="4135036"/>
            <a:ext cx="0" cy="41934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97991" y="4165942"/>
            <a:ext cx="93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“deficit”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3441" y="3331675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“credit”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35878" y="2489379"/>
            <a:ext cx="8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“deficit”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75531" y="2041483"/>
            <a:ext cx="6324600" cy="4038600"/>
            <a:chOff x="1143000" y="1676400"/>
            <a:chExt cx="6324600" cy="40386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143000" y="5715000"/>
              <a:ext cx="632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143000" y="1676400"/>
              <a:ext cx="0" cy="403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4401394" y="2654557"/>
            <a:ext cx="3317473" cy="1235956"/>
            <a:chOff x="4401394" y="2654557"/>
            <a:chExt cx="3317473" cy="1235956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5023719" y="2654558"/>
              <a:ext cx="2071079" cy="12316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401394" y="3890513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78160" y="2654557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275870" y="4258513"/>
            <a:ext cx="3671467" cy="886100"/>
            <a:chOff x="4511471" y="2732972"/>
            <a:chExt cx="3671467" cy="886100"/>
          </a:xfrm>
        </p:grpSpPr>
        <p:cxnSp>
          <p:nvCxnSpPr>
            <p:cNvPr id="69" name="Straight Connector 68"/>
            <p:cNvCxnSpPr/>
            <p:nvPr/>
          </p:nvCxnSpPr>
          <p:spPr>
            <a:xfrm flipV="1">
              <a:off x="5152178" y="2732972"/>
              <a:ext cx="2417423" cy="8715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511471" y="3619072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542231" y="2732972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591596" y="1986483"/>
            <a:ext cx="253369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Allow credit trading across </a:t>
            </a:r>
            <a:r>
              <a:rPr lang="en-US" sz="2000" b="1" dirty="0" smtClean="0"/>
              <a:t>two </a:t>
            </a:r>
            <a:r>
              <a:rPr lang="en-US" sz="2000" b="1" dirty="0" smtClean="0"/>
              <a:t>categories</a:t>
            </a:r>
          </a:p>
          <a:p>
            <a:r>
              <a:rPr lang="en-US" sz="2000" b="1" dirty="0" smtClean="0">
                <a:cs typeface="Calibri"/>
              </a:rPr>
              <a:t>→ only 1 constraint</a:t>
            </a:r>
            <a:r>
              <a:rPr lang="en-US" sz="2000" b="1" dirty="0" smtClean="0"/>
              <a:t> </a:t>
            </a:r>
            <a:endParaRPr lang="en-US" sz="2000" b="1" dirty="0" smtClean="0"/>
          </a:p>
        </p:txBody>
      </p:sp>
      <p:grpSp>
        <p:nvGrpSpPr>
          <p:cNvPr id="43" name="Group 42"/>
          <p:cNvGrpSpPr/>
          <p:nvPr/>
        </p:nvGrpSpPr>
        <p:grpSpPr>
          <a:xfrm>
            <a:off x="6176382" y="4949338"/>
            <a:ext cx="1918657" cy="923330"/>
            <a:chOff x="6176382" y="4949338"/>
            <a:chExt cx="1918657" cy="923330"/>
          </a:xfrm>
        </p:grpSpPr>
        <p:sp>
          <p:nvSpPr>
            <p:cNvPr id="44" name="TextBox 43"/>
            <p:cNvSpPr txBox="1"/>
            <p:nvPr/>
          </p:nvSpPr>
          <p:spPr>
            <a:xfrm>
              <a:off x="6176382" y="4949338"/>
              <a:ext cx="191865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PC’s GPHM</a:t>
              </a:r>
            </a:p>
            <a:p>
              <a:r>
                <a:rPr lang="en-US" dirty="0" smtClean="0"/>
                <a:t>         LDT’s GPHM</a:t>
              </a:r>
            </a:p>
            <a:p>
              <a:r>
                <a:rPr lang="en-US" dirty="0" smtClean="0"/>
                <a:t>          Target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49541" y="5048639"/>
              <a:ext cx="228600" cy="1919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333301" y="5300337"/>
              <a:ext cx="266700" cy="410193"/>
              <a:chOff x="6028372" y="5562344"/>
              <a:chExt cx="266700" cy="410193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6028372" y="5562344"/>
                <a:ext cx="266700" cy="2286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6037536" y="5972537"/>
                <a:ext cx="25753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6009453" y="6172200"/>
            <a:ext cx="208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Footprint (vehicle size)</a:t>
            </a:r>
            <a:endParaRPr lang="en-US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5195706" y="1804628"/>
            <a:ext cx="257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Duty Trucks (SUVs, Pickups,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81000" y="195683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Gallons per 100 </a:t>
            </a:r>
            <a:r>
              <a:rPr lang="en-US" dirty="0" smtClean="0"/>
              <a:t>miles (GPHM)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15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Rule 4: Footprint-based Standard,</a:t>
            </a:r>
            <a:br>
              <a:rPr lang="en-US" sz="3200" dirty="0" smtClean="0"/>
            </a:br>
            <a:r>
              <a:rPr lang="en-US" sz="3200" dirty="0" smtClean="0"/>
              <a:t>1 Function, 1 Constraint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 rot="20171390" flipV="1">
            <a:off x="1948307" y="2771840"/>
            <a:ext cx="6282355" cy="2267035"/>
          </a:xfrm>
          <a:prstGeom prst="ellipse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6811460" y="2321203"/>
            <a:ext cx="2667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5836293" y="3608394"/>
            <a:ext cx="2667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47163" y="4066566"/>
            <a:ext cx="228600" cy="191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48000" y="5159175"/>
            <a:ext cx="228599" cy="202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60126" y="4824459"/>
            <a:ext cx="0" cy="44153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944810" y="2489379"/>
            <a:ext cx="0" cy="63482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69643" y="3473151"/>
            <a:ext cx="0" cy="32065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6023" y="5144613"/>
            <a:ext cx="1615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Passenger Cars (Sedans,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71845" y="4882839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“credit”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35878" y="2489379"/>
            <a:ext cx="8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“deficit”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75531" y="2041483"/>
            <a:ext cx="6324600" cy="4038600"/>
            <a:chOff x="1143000" y="1676400"/>
            <a:chExt cx="6324600" cy="40386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143000" y="5715000"/>
              <a:ext cx="6324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143000" y="1676400"/>
              <a:ext cx="0" cy="403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352671" y="2971800"/>
            <a:ext cx="5385366" cy="1940082"/>
            <a:chOff x="4435872" y="1293859"/>
            <a:chExt cx="5385366" cy="1940082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5043396" y="1293859"/>
              <a:ext cx="4185384" cy="19400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435872" y="3233941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9180531" y="1307158"/>
              <a:ext cx="6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6075283" y="3356113"/>
            <a:ext cx="8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“deficit”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562007" y="2263914"/>
            <a:ext cx="297198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Remove “gap” between PCs and LDTs</a:t>
            </a:r>
          </a:p>
          <a:p>
            <a:r>
              <a:rPr lang="en-US" sz="2000" b="1" dirty="0" smtClean="0">
                <a:cs typeface="Calibri"/>
              </a:rPr>
              <a:t>→ PCs’ (LDTs’) target loosened (</a:t>
            </a:r>
            <a:r>
              <a:rPr lang="en-US" sz="2000" b="1" dirty="0" err="1" smtClean="0">
                <a:cs typeface="Calibri"/>
              </a:rPr>
              <a:t>tigthened</a:t>
            </a:r>
            <a:r>
              <a:rPr lang="en-US" sz="2000" b="1" dirty="0" smtClean="0">
                <a:cs typeface="Calibri"/>
              </a:rPr>
              <a:t>)</a:t>
            </a:r>
            <a:endParaRPr lang="en-US" sz="2000" b="1" dirty="0" smtClean="0"/>
          </a:p>
        </p:txBody>
      </p:sp>
      <p:grpSp>
        <p:nvGrpSpPr>
          <p:cNvPr id="59" name="Group 58"/>
          <p:cNvGrpSpPr/>
          <p:nvPr/>
        </p:nvGrpSpPr>
        <p:grpSpPr>
          <a:xfrm>
            <a:off x="6176382" y="4949338"/>
            <a:ext cx="1918657" cy="923330"/>
            <a:chOff x="6176382" y="4949338"/>
            <a:chExt cx="1918657" cy="923330"/>
          </a:xfrm>
        </p:grpSpPr>
        <p:sp>
          <p:nvSpPr>
            <p:cNvPr id="60" name="TextBox 59"/>
            <p:cNvSpPr txBox="1"/>
            <p:nvPr/>
          </p:nvSpPr>
          <p:spPr>
            <a:xfrm>
              <a:off x="6176382" y="4949338"/>
              <a:ext cx="191865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PC’s GPHM</a:t>
              </a:r>
            </a:p>
            <a:p>
              <a:r>
                <a:rPr lang="en-US" dirty="0" smtClean="0"/>
                <a:t>         LDT’s GPHM</a:t>
              </a:r>
            </a:p>
            <a:p>
              <a:r>
                <a:rPr lang="en-US" dirty="0" smtClean="0"/>
                <a:t>          Target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49541" y="5048639"/>
              <a:ext cx="228600" cy="1919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6333301" y="5300337"/>
              <a:ext cx="266700" cy="410193"/>
              <a:chOff x="6028372" y="5562344"/>
              <a:chExt cx="266700" cy="410193"/>
            </a:xfrm>
          </p:grpSpPr>
          <p:sp>
            <p:nvSpPr>
              <p:cNvPr id="63" name="Isosceles Triangle 62"/>
              <p:cNvSpPr/>
              <p:nvPr/>
            </p:nvSpPr>
            <p:spPr>
              <a:xfrm>
                <a:off x="6028372" y="5562344"/>
                <a:ext cx="266700" cy="2286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6037536" y="5972537"/>
                <a:ext cx="25753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Box 32"/>
          <p:cNvSpPr txBox="1"/>
          <p:nvPr/>
        </p:nvSpPr>
        <p:spPr>
          <a:xfrm>
            <a:off x="6009453" y="6172200"/>
            <a:ext cx="208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Footprint (vehicle size)</a:t>
            </a:r>
            <a:endParaRPr lang="en-US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195706" y="1804628"/>
            <a:ext cx="257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Duty Trucks (SUVs, Pickups,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195683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Gallons per 100 </a:t>
            </a:r>
            <a:r>
              <a:rPr lang="en-US" dirty="0" smtClean="0"/>
              <a:t>miles (GPHM)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986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Equilibrium model of US new vehicle market</a:t>
            </a:r>
          </a:p>
          <a:p>
            <a:r>
              <a:rPr lang="en-US" dirty="0" smtClean="0"/>
              <a:t>Data: </a:t>
            </a:r>
          </a:p>
          <a:p>
            <a:pPr lvl="1"/>
            <a:r>
              <a:rPr lang="en-US" dirty="0" smtClean="0"/>
              <a:t>National Household Travel Survey (2001)</a:t>
            </a:r>
          </a:p>
          <a:p>
            <a:pPr lvl="1"/>
            <a:r>
              <a:rPr lang="en-US" dirty="0" smtClean="0"/>
              <a:t>WARDS Automotive Yearbook</a:t>
            </a:r>
          </a:p>
          <a:p>
            <a:pPr lvl="1"/>
            <a:r>
              <a:rPr lang="en-US" dirty="0" smtClean="0"/>
              <a:t>EPA’s fuel economy test data</a:t>
            </a:r>
          </a:p>
          <a:p>
            <a:r>
              <a:rPr lang="en-US" dirty="0" smtClean="0"/>
              <a:t>Estimate consumer’s vehicle choice and VMT (vehicle miles traveled) choice</a:t>
            </a:r>
          </a:p>
          <a:p>
            <a:r>
              <a:rPr lang="en-US" dirty="0" smtClean="0"/>
              <a:t>Model automaker’s profit maximization under imperfect competition and fuel economy standards</a:t>
            </a:r>
          </a:p>
          <a:p>
            <a:r>
              <a:rPr lang="en-US" dirty="0" smtClean="0"/>
              <a:t>Simulate counter-factual standards</a:t>
            </a:r>
          </a:p>
          <a:p>
            <a:r>
              <a:rPr lang="en-US" dirty="0" smtClean="0"/>
              <a:t>Related studies: Bento et al. (2009), </a:t>
            </a:r>
            <a:r>
              <a:rPr lang="en-US" dirty="0"/>
              <a:t>Coleman et al. </a:t>
            </a:r>
            <a:r>
              <a:rPr lang="en-US" dirty="0" smtClean="0"/>
              <a:t>(2010), </a:t>
            </a:r>
            <a:r>
              <a:rPr lang="en-US" dirty="0" err="1" smtClean="0"/>
              <a:t>Whitefoot</a:t>
            </a:r>
            <a:r>
              <a:rPr lang="en-US" dirty="0" smtClean="0"/>
              <a:t> et al. (2012)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1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Welfare measures (changes from Rule 1)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569484"/>
              </p:ext>
            </p:extLst>
          </p:nvPr>
        </p:nvGraphicFramePr>
        <p:xfrm>
          <a:off x="1" y="914400"/>
          <a:ext cx="90678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5454316" y="5181600"/>
            <a:ext cx="3162228" cy="1219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i="0" dirty="0"/>
              <a:t>Rule 2: </a:t>
            </a:r>
            <a:r>
              <a:rPr lang="en-US" sz="1800" b="1" i="0" baseline="0" dirty="0" smtClean="0"/>
              <a:t>2 functions, 2 </a:t>
            </a:r>
            <a:r>
              <a:rPr lang="en-US" sz="1800" b="1" dirty="0" smtClean="0"/>
              <a:t>constraints</a:t>
            </a:r>
            <a:endParaRPr lang="en-US" sz="1800" b="1" i="0" dirty="0"/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dirty="0"/>
              <a:t>Rule 3: </a:t>
            </a:r>
            <a:r>
              <a:rPr lang="en-US" sz="1800" b="1" i="0" dirty="0" smtClean="0">
                <a:effectLst/>
              </a:rPr>
              <a:t>2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>
                <a:effectLst/>
              </a:rPr>
              <a:t>functions, </a:t>
            </a:r>
            <a:r>
              <a:rPr lang="en-US" sz="1800" b="1" i="0" baseline="0" dirty="0" smtClean="0">
                <a:effectLst/>
              </a:rPr>
              <a:t>1 constraint</a:t>
            </a:r>
            <a:endParaRPr lang="en-US" sz="1800" b="1" i="0" dirty="0"/>
          </a:p>
          <a:p>
            <a:r>
              <a:rPr lang="en-US" sz="1800" b="1" i="0" dirty="0"/>
              <a:t>Rule 4: </a:t>
            </a:r>
            <a:r>
              <a:rPr lang="en-US" sz="1800" b="1" i="0" dirty="0" smtClean="0"/>
              <a:t>1 </a:t>
            </a:r>
            <a:r>
              <a:rPr lang="en-US" sz="1800" b="1" i="0" dirty="0"/>
              <a:t>function,</a:t>
            </a:r>
            <a:r>
              <a:rPr lang="en-US" sz="1800" b="1" i="0" baseline="0" dirty="0"/>
              <a:t> </a:t>
            </a:r>
            <a:r>
              <a:rPr lang="en-US" sz="1800" b="1" i="0" baseline="0" dirty="0" smtClean="0"/>
              <a:t>1 constraint</a:t>
            </a:r>
            <a:endParaRPr lang="en-US" sz="1800" b="1" i="0" dirty="0"/>
          </a:p>
        </p:txBody>
      </p:sp>
    </p:spTree>
    <p:extLst>
      <p:ext uri="{BB962C8B-B14F-4D97-AF65-F5344CB8AC3E}">
        <p14:creationId xmlns:p14="http://schemas.microsoft.com/office/powerpoint/2010/main" val="41708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Welfare measures (changes from Rule 1)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223696"/>
              </p:ext>
            </p:extLst>
          </p:nvPr>
        </p:nvGraphicFramePr>
        <p:xfrm>
          <a:off x="76200" y="838200"/>
          <a:ext cx="8915400" cy="59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11430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Case </a:t>
            </a:r>
            <a:r>
              <a:rPr lang="en-US" sz="2000" dirty="0" smtClean="0"/>
              <a:t>2: Medium </a:t>
            </a:r>
            <a:r>
              <a:rPr lang="en-US" sz="2000" dirty="0"/>
              <a:t>production cost for improving FE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0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2383</TotalTime>
  <Words>705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An Evaluation of Footprint-Based Corporate Average Fuel Economy Standards</vt:lpstr>
      <vt:lpstr>Introduction</vt:lpstr>
      <vt:lpstr>Rule 1: “Flat” Standard,  Two Functions, Two Constraints (Old EPA/DOT rule)</vt:lpstr>
      <vt:lpstr>Rule 2: Footprint-based Standard, 2 Functions, 2 Constraints</vt:lpstr>
      <vt:lpstr>Rule 3: Footprint-based Standard, 2 Functions, 1 Constraint (New EPA/DOT rule)</vt:lpstr>
      <vt:lpstr>Rule 4: Footprint-based Standard, 1 Function, 1 Constraint</vt:lpstr>
      <vt:lpstr>Framework</vt:lpstr>
      <vt:lpstr>Welfare measures (changes from Rule 1)</vt:lpstr>
      <vt:lpstr>Welfare measures (changes from Rule 1)</vt:lpstr>
      <vt:lpstr>Welfare measures (changes from Rule 1)</vt:lpstr>
      <vt:lpstr>Main Findings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Takahiko Kiso</dc:creator>
  <cp:lastModifiedBy>Takahiko Kiso</cp:lastModifiedBy>
  <cp:revision>69</cp:revision>
  <dcterms:created xsi:type="dcterms:W3CDTF">2012-08-01T12:19:11Z</dcterms:created>
  <dcterms:modified xsi:type="dcterms:W3CDTF">2012-08-06T12:32:15Z</dcterms:modified>
</cp:coreProperties>
</file>