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6" r:id="rId2"/>
    <p:sldId id="286" r:id="rId3"/>
    <p:sldId id="289" r:id="rId4"/>
    <p:sldId id="291" r:id="rId5"/>
    <p:sldId id="265" r:id="rId6"/>
    <p:sldId id="303" r:id="rId7"/>
    <p:sldId id="284" r:id="rId8"/>
    <p:sldId id="288" r:id="rId9"/>
    <p:sldId id="282" r:id="rId10"/>
    <p:sldId id="283" r:id="rId11"/>
    <p:sldId id="260" r:id="rId12"/>
    <p:sldId id="285" r:id="rId13"/>
    <p:sldId id="276" r:id="rId14"/>
    <p:sldId id="306" r:id="rId15"/>
    <p:sldId id="261" r:id="rId16"/>
    <p:sldId id="277" r:id="rId17"/>
    <p:sldId id="297" r:id="rId18"/>
    <p:sldId id="304" r:id="rId19"/>
    <p:sldId id="305" r:id="rId20"/>
    <p:sldId id="294" r:id="rId21"/>
    <p:sldId id="295" r:id="rId22"/>
    <p:sldId id="296" r:id="rId23"/>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57" autoAdjust="0"/>
  </p:normalViewPr>
  <p:slideViewPr>
    <p:cSldViewPr>
      <p:cViewPr varScale="1">
        <p:scale>
          <a:sx n="57" d="100"/>
          <a:sy n="57" d="100"/>
        </p:scale>
        <p:origin x="-15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FF6936BC-5A35-4970-AFBB-7F7CA66D7F2C}" type="datetimeFigureOut">
              <a:rPr lang="en-US" smtClean="0"/>
              <a:pPr/>
              <a:t>8/6/2012</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62E10D72-9DA5-4595-9F2E-970E30841448}" type="slidenum">
              <a:rPr lang="en-US" smtClean="0"/>
              <a:pPr/>
              <a:t>‹#›</a:t>
            </a:fld>
            <a:endParaRPr lang="en-US"/>
          </a:p>
        </p:txBody>
      </p:sp>
    </p:spTree>
    <p:extLst>
      <p:ext uri="{BB962C8B-B14F-4D97-AF65-F5344CB8AC3E}">
        <p14:creationId xmlns:p14="http://schemas.microsoft.com/office/powerpoint/2010/main" val="2261504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BA37B125-1AD8-474A-8CF9-210CF4CB2BC1}" type="datetimeFigureOut">
              <a:rPr lang="en-US" smtClean="0"/>
              <a:pPr/>
              <a:t>8/6/2012</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A68E83E1-53F3-44C5-B285-0C97A681D341}" type="slidenum">
              <a:rPr lang="en-US" smtClean="0"/>
              <a:pPr/>
              <a:t>‹#›</a:t>
            </a:fld>
            <a:endParaRPr lang="en-US"/>
          </a:p>
        </p:txBody>
      </p:sp>
    </p:spTree>
    <p:extLst>
      <p:ext uri="{BB962C8B-B14F-4D97-AF65-F5344CB8AC3E}">
        <p14:creationId xmlns:p14="http://schemas.microsoft.com/office/powerpoint/2010/main" val="41623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818">
              <a:defRPr/>
            </a:pPr>
            <a:r>
              <a:rPr lang="en-US" dirty="0" smtClean="0"/>
              <a:t>Picture:</a:t>
            </a:r>
            <a:r>
              <a:rPr lang="en-US" baseline="0" dirty="0" smtClean="0"/>
              <a:t> </a:t>
            </a:r>
            <a:r>
              <a:rPr lang="en-US" dirty="0" smtClean="0"/>
              <a:t>Pikes Peak as seen from the grounds of the </a:t>
            </a:r>
            <a:r>
              <a:rPr lang="en-US" dirty="0" err="1" smtClean="0"/>
              <a:t>Briargate</a:t>
            </a:r>
            <a:r>
              <a:rPr lang="en-US" dirty="0" smtClean="0"/>
              <a:t> YMCA in the northeast section of Colorado Springs.</a:t>
            </a:r>
          </a:p>
          <a:p>
            <a:endParaRPr lang="en-US" dirty="0"/>
          </a:p>
        </p:txBody>
      </p:sp>
      <p:sp>
        <p:nvSpPr>
          <p:cNvPr id="4" name="Slide Number Placeholder 3"/>
          <p:cNvSpPr>
            <a:spLocks noGrp="1"/>
          </p:cNvSpPr>
          <p:nvPr>
            <p:ph type="sldNum" sz="quarter" idx="10"/>
          </p:nvPr>
        </p:nvSpPr>
        <p:spPr/>
        <p:txBody>
          <a:bodyPr/>
          <a:lstStyle/>
          <a:p>
            <a:fld id="{A68E83E1-53F3-44C5-B285-0C97A681D34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8E83E1-53F3-44C5-B285-0C97A681D341}"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818">
              <a:defRPr/>
            </a:pPr>
            <a:r>
              <a:rPr lang="en-US" dirty="0" smtClean="0"/>
              <a:t>Picture:</a:t>
            </a:r>
            <a:r>
              <a:rPr lang="en-US" baseline="0" dirty="0" smtClean="0"/>
              <a:t> PikesPeakGallery.com  </a:t>
            </a:r>
            <a:r>
              <a:rPr lang="en-US" dirty="0" smtClean="0"/>
              <a:t>Rick Van </a:t>
            </a:r>
            <a:r>
              <a:rPr lang="en-US" dirty="0" err="1" smtClean="0"/>
              <a:t>Wieren’s</a:t>
            </a:r>
            <a:r>
              <a:rPr lang="en-US" dirty="0" smtClean="0"/>
              <a:t> photo above of Pikes Peak as seen from the grounds of the </a:t>
            </a:r>
            <a:r>
              <a:rPr lang="en-US" dirty="0" err="1" smtClean="0"/>
              <a:t>Briargate</a:t>
            </a:r>
            <a:r>
              <a:rPr lang="en-US" dirty="0" smtClean="0"/>
              <a:t> YMCA in the northeast section of Colorado Springs</a:t>
            </a:r>
          </a:p>
          <a:p>
            <a:endParaRPr lang="en-US" dirty="0"/>
          </a:p>
        </p:txBody>
      </p:sp>
      <p:sp>
        <p:nvSpPr>
          <p:cNvPr id="4" name="Slide Number Placeholder 3"/>
          <p:cNvSpPr>
            <a:spLocks noGrp="1"/>
          </p:cNvSpPr>
          <p:nvPr>
            <p:ph type="sldNum" sz="quarter" idx="10"/>
          </p:nvPr>
        </p:nvSpPr>
        <p:spPr/>
        <p:txBody>
          <a:bodyPr/>
          <a:lstStyle/>
          <a:p>
            <a:fld id="{A68E83E1-53F3-44C5-B285-0C97A681D341}"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8E83E1-53F3-44C5-B285-0C97A681D341}"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		By observing home buying behavior across sites with varying degrees of environmental benefits, one can estimate the economic value that additional environmental benefits provide to homebuyers. The economic value is estimated in dollar terms because dollars are the common metric from which most resource allocation decisions are based.  Researchers have employed various techniques to identify demand parameters from hedonic price equations in the market for homes (</a:t>
            </a:r>
            <a:r>
              <a:rPr lang="en-US" dirty="0" err="1" smtClean="0"/>
              <a:t>Blomquist</a:t>
            </a:r>
            <a:r>
              <a:rPr lang="en-US" dirty="0" smtClean="0"/>
              <a:t> &amp; Worley, 1981; </a:t>
            </a:r>
            <a:r>
              <a:rPr lang="en-US" dirty="0" err="1" smtClean="0"/>
              <a:t>Palmquist</a:t>
            </a:r>
            <a:r>
              <a:rPr lang="en-US" dirty="0" smtClean="0"/>
              <a:t>, 1984), automobiles (</a:t>
            </a:r>
            <a:r>
              <a:rPr lang="en-US" dirty="0" err="1" smtClean="0"/>
              <a:t>Agarwal</a:t>
            </a:r>
            <a:r>
              <a:rPr lang="en-US" dirty="0" smtClean="0"/>
              <a:t> &amp; </a:t>
            </a:r>
            <a:r>
              <a:rPr lang="en-US" dirty="0" err="1" smtClean="0"/>
              <a:t>Ratchford</a:t>
            </a:r>
            <a:r>
              <a:rPr lang="en-US" dirty="0" smtClean="0"/>
              <a:t>, 1980; </a:t>
            </a:r>
            <a:r>
              <a:rPr lang="en-US" dirty="0" err="1" smtClean="0"/>
              <a:t>Arguea</a:t>
            </a:r>
            <a:r>
              <a:rPr lang="en-US" dirty="0" smtClean="0"/>
              <a:t>, Hsiao &amp; Taylor, 1993), and other goods. Two regression techniques are applied herein.</a:t>
            </a:r>
          </a:p>
          <a:p>
            <a:r>
              <a:rPr lang="en-US" u="sng" dirty="0" smtClean="0"/>
              <a:t>Ordinary Least Squares Regression</a:t>
            </a:r>
            <a:endParaRPr lang="en-US" b="1" dirty="0" smtClean="0"/>
          </a:p>
          <a:p>
            <a:r>
              <a:rPr lang="en-US" dirty="0" smtClean="0"/>
              <a:t>,								(37)</a:t>
            </a:r>
          </a:p>
          <a:p>
            <a:r>
              <a:rPr lang="en-US" dirty="0" smtClean="0"/>
              <a:t>where </a:t>
            </a:r>
            <a:r>
              <a:rPr lang="en-US" dirty="0" err="1" smtClean="0"/>
              <a:t>ln</a:t>
            </a:r>
            <a:r>
              <a:rPr lang="en-US" dirty="0" smtClean="0"/>
              <a:t>(</a:t>
            </a:r>
            <a:r>
              <a:rPr lang="en-US" dirty="0" err="1" smtClean="0"/>
              <a:t>y</a:t>
            </a:r>
            <a:r>
              <a:rPr lang="en-US" baseline="-25000" dirty="0" err="1" smtClean="0"/>
              <a:t>i</a:t>
            </a:r>
            <a:r>
              <a:rPr lang="en-US" dirty="0" smtClean="0"/>
              <a:t>) is the natural log of the house sale price for house </a:t>
            </a:r>
            <a:r>
              <a:rPr lang="en-US" i="1" dirty="0" err="1" smtClean="0"/>
              <a:t>i</a:t>
            </a:r>
            <a:r>
              <a:rPr lang="en-US" dirty="0" smtClean="0"/>
              <a:t>;  </a:t>
            </a:r>
            <a:r>
              <a:rPr lang="en-US" i="1" dirty="0" err="1" smtClean="0"/>
              <a:t>x</a:t>
            </a:r>
            <a:r>
              <a:rPr lang="en-US" i="1" baseline="-25000" dirty="0" err="1" smtClean="0"/>
              <a:t>ik</a:t>
            </a:r>
            <a:r>
              <a:rPr lang="en-US" dirty="0" smtClean="0"/>
              <a:t> are house </a:t>
            </a:r>
            <a:r>
              <a:rPr lang="en-US" i="1" dirty="0" err="1" smtClean="0"/>
              <a:t>i</a:t>
            </a:r>
            <a:r>
              <a:rPr lang="en-US" dirty="0" smtClean="0"/>
              <a:t> structural, neighborhood, and location characteristics </a:t>
            </a:r>
            <a:r>
              <a:rPr lang="en-US" i="1" dirty="0" smtClean="0"/>
              <a:t>k</a:t>
            </a:r>
            <a:r>
              <a:rPr lang="en-US" dirty="0" smtClean="0"/>
              <a:t>. The error term </a:t>
            </a:r>
            <a:r>
              <a:rPr lang="en-US" i="1" dirty="0" err="1" smtClean="0"/>
              <a:t>ε</a:t>
            </a:r>
            <a:r>
              <a:rPr lang="en-US" i="1" baseline="-25000" dirty="0" err="1" smtClean="0"/>
              <a:t>i</a:t>
            </a:r>
            <a:r>
              <a:rPr lang="en-US" dirty="0" smtClean="0"/>
              <a:t> is assumed to be independent and identically distributed with a mean of 0 when estimating the model using ordinary least squares. </a:t>
            </a:r>
          </a:p>
          <a:p>
            <a:r>
              <a:rPr lang="en-US" dirty="0" smtClean="0"/>
              <a:t>,								(38)</a:t>
            </a:r>
          </a:p>
          <a:p>
            <a:r>
              <a:rPr lang="en-US" dirty="0" smtClean="0"/>
              <a:t>However, the condition is not expected to hold in housing markets because of known and unknown spatial autocorrelation. Thus, the alternative estimation method is the locally (geographically) weighted regression.</a:t>
            </a:r>
          </a:p>
          <a:p>
            <a:r>
              <a:rPr lang="en-US" u="sng" dirty="0" smtClean="0"/>
              <a:t>Locally Weighted Regression</a:t>
            </a:r>
            <a:endParaRPr lang="en-US" b="1" dirty="0" smtClean="0"/>
          </a:p>
          <a:p>
            <a:r>
              <a:rPr lang="en-US" dirty="0" smtClean="0"/>
              <a:t>,					(39)</a:t>
            </a:r>
          </a:p>
          <a:p>
            <a:r>
              <a:rPr lang="en-US" dirty="0" smtClean="0"/>
              <a:t>where (</a:t>
            </a:r>
            <a:r>
              <a:rPr lang="en-US" i="1" dirty="0" err="1" smtClean="0"/>
              <a:t>u</a:t>
            </a:r>
            <a:r>
              <a:rPr lang="en-US" i="1" baseline="-25000" dirty="0" err="1" smtClean="0"/>
              <a:t>i</a:t>
            </a:r>
            <a:r>
              <a:rPr lang="en-US" i="1" dirty="0" err="1" smtClean="0"/>
              <a:t>,v</a:t>
            </a:r>
            <a:r>
              <a:rPr lang="en-US" i="1" baseline="-25000" dirty="0" err="1" smtClean="0"/>
              <a:t>i</a:t>
            </a:r>
            <a:r>
              <a:rPr lang="en-US" dirty="0" smtClean="0"/>
              <a:t>) represents the coordinates of the </a:t>
            </a:r>
            <a:r>
              <a:rPr lang="en-US" i="1" dirty="0" err="1" smtClean="0"/>
              <a:t>i</a:t>
            </a:r>
            <a:r>
              <a:rPr lang="en-US" dirty="0" err="1" smtClean="0"/>
              <a:t>th</a:t>
            </a:r>
            <a:r>
              <a:rPr lang="en-US" dirty="0" smtClean="0"/>
              <a:t> house in space, and </a:t>
            </a:r>
            <a:r>
              <a:rPr lang="en-US" dirty="0" err="1" smtClean="0"/>
              <a:t>β</a:t>
            </a:r>
            <a:r>
              <a:rPr lang="en-US" baseline="-25000" dirty="0" err="1" smtClean="0"/>
              <a:t>k</a:t>
            </a:r>
            <a:r>
              <a:rPr lang="en-US" dirty="0" smtClean="0"/>
              <a:t>(</a:t>
            </a:r>
            <a:r>
              <a:rPr lang="en-US" i="1" dirty="0" err="1" smtClean="0"/>
              <a:t>u</a:t>
            </a:r>
            <a:r>
              <a:rPr lang="en-US" i="1" baseline="-25000" dirty="0" err="1" smtClean="0"/>
              <a:t>i</a:t>
            </a:r>
            <a:r>
              <a:rPr lang="en-US" i="1" dirty="0" err="1" smtClean="0"/>
              <a:t>,v</a:t>
            </a:r>
            <a:r>
              <a:rPr lang="en-US" i="1" baseline="-25000" dirty="0" err="1" smtClean="0"/>
              <a:t>i</a:t>
            </a:r>
            <a:r>
              <a:rPr lang="en-US" dirty="0" smtClean="0"/>
              <a:t>) is the </a:t>
            </a:r>
            <a:r>
              <a:rPr lang="en-US" i="1" dirty="0" err="1" smtClean="0"/>
              <a:t>i</a:t>
            </a:r>
            <a:r>
              <a:rPr lang="en-US" dirty="0" err="1" smtClean="0"/>
              <a:t>th</a:t>
            </a:r>
            <a:r>
              <a:rPr lang="en-US" dirty="0" smtClean="0"/>
              <a:t> house contribution to the continuous function  </a:t>
            </a:r>
            <a:r>
              <a:rPr lang="en-US" dirty="0" err="1" smtClean="0"/>
              <a:t>β</a:t>
            </a:r>
            <a:r>
              <a:rPr lang="en-US" baseline="-25000" dirty="0" err="1" smtClean="0"/>
              <a:t>k</a:t>
            </a:r>
            <a:r>
              <a:rPr lang="en-US" dirty="0" smtClean="0"/>
              <a:t>(</a:t>
            </a:r>
            <a:r>
              <a:rPr lang="en-US" i="1" dirty="0" err="1" smtClean="0"/>
              <a:t>u,v</a:t>
            </a:r>
            <a:r>
              <a:rPr lang="en-US" dirty="0" smtClean="0"/>
              <a:t>).</a:t>
            </a:r>
          </a:p>
          <a:p>
            <a:r>
              <a:rPr lang="en-US" b="1" dirty="0" smtClean="0"/>
              <a:t>,						</a:t>
            </a:r>
            <a:r>
              <a:rPr lang="en-US" dirty="0" smtClean="0"/>
              <a:t>(40)</a:t>
            </a:r>
          </a:p>
          <a:p>
            <a:r>
              <a:rPr lang="en-US" dirty="0" smtClean="0"/>
              <a:t>where is an estimate of β; </a:t>
            </a:r>
            <a:r>
              <a:rPr lang="en-US" b="1" dirty="0" smtClean="0"/>
              <a:t>X</a:t>
            </a:r>
            <a:r>
              <a:rPr lang="en-US" dirty="0" smtClean="0"/>
              <a:t> is a vector of house characteristics </a:t>
            </a:r>
            <a:r>
              <a:rPr lang="en-US" i="1" dirty="0" err="1" smtClean="0"/>
              <a:t>x</a:t>
            </a:r>
            <a:r>
              <a:rPr lang="en-US" i="1" baseline="-25000" dirty="0" err="1" smtClean="0"/>
              <a:t>ih</a:t>
            </a:r>
            <a:r>
              <a:rPr lang="en-US" dirty="0" smtClean="0"/>
              <a:t>; </a:t>
            </a:r>
            <a:r>
              <a:rPr lang="en-US" b="1" dirty="0" smtClean="0"/>
              <a:t>Y</a:t>
            </a:r>
            <a:r>
              <a:rPr lang="en-US" dirty="0" smtClean="0"/>
              <a:t> is a vector of </a:t>
            </a:r>
            <a:r>
              <a:rPr lang="en-US" dirty="0" err="1" smtClean="0"/>
              <a:t>ln</a:t>
            </a:r>
            <a:r>
              <a:rPr lang="en-US" dirty="0" smtClean="0"/>
              <a:t>(</a:t>
            </a:r>
            <a:r>
              <a:rPr lang="en-US" i="1" dirty="0" err="1" smtClean="0"/>
              <a:t>y</a:t>
            </a:r>
            <a:r>
              <a:rPr lang="en-US" i="1" baseline="-25000" dirty="0" err="1" smtClean="0"/>
              <a:t>i</a:t>
            </a:r>
            <a:r>
              <a:rPr lang="en-US" dirty="0" smtClean="0"/>
              <a:t>); </a:t>
            </a:r>
            <a:r>
              <a:rPr lang="en-US" b="1" dirty="0" smtClean="0"/>
              <a:t>W</a:t>
            </a:r>
            <a:r>
              <a:rPr lang="en-US" dirty="0" smtClean="0"/>
              <a:t>(</a:t>
            </a:r>
            <a:r>
              <a:rPr lang="en-US" i="1" dirty="0" err="1" smtClean="0"/>
              <a:t>u</a:t>
            </a:r>
            <a:r>
              <a:rPr lang="en-US" i="1" baseline="-25000" dirty="0" err="1" smtClean="0"/>
              <a:t>i</a:t>
            </a:r>
            <a:r>
              <a:rPr lang="en-US" i="1" dirty="0" err="1" smtClean="0"/>
              <a:t>,v</a:t>
            </a:r>
            <a:r>
              <a:rPr lang="en-US" i="1" baseline="-25000" dirty="0" err="1" smtClean="0"/>
              <a:t>i</a:t>
            </a:r>
            <a:r>
              <a:rPr lang="en-US" dirty="0" smtClean="0"/>
              <a:t>) is an </a:t>
            </a:r>
            <a:r>
              <a:rPr lang="en-US" i="1" dirty="0" smtClean="0"/>
              <a:t>n x n</a:t>
            </a:r>
            <a:r>
              <a:rPr lang="en-US" dirty="0" smtClean="0"/>
              <a:t> diagonal matrix with diagonal elements; </a:t>
            </a:r>
            <a:r>
              <a:rPr lang="en-US" i="1" dirty="0" err="1" smtClean="0"/>
              <a:t>w</a:t>
            </a:r>
            <a:r>
              <a:rPr lang="en-US" i="1" baseline="-25000" dirty="0" err="1" smtClean="0"/>
              <a:t>ii</a:t>
            </a:r>
            <a:r>
              <a:rPr lang="en-US" dirty="0" smtClean="0"/>
              <a:t> is the geographical weighting of the observed value of house </a:t>
            </a:r>
            <a:r>
              <a:rPr lang="en-US" i="1" dirty="0" err="1" smtClean="0"/>
              <a:t>i</a:t>
            </a:r>
            <a:r>
              <a:rPr lang="en-US" dirty="0" smtClean="0"/>
              <a:t>. </a:t>
            </a:r>
          </a:p>
          <a:p>
            <a:r>
              <a:rPr lang="en-US" dirty="0" smtClean="0"/>
              <a:t> </a:t>
            </a:r>
          </a:p>
          <a:p>
            <a:r>
              <a:rPr lang="en-US" dirty="0" smtClean="0"/>
              <a:t>Classical regression equation,</a:t>
            </a:r>
          </a:p>
          <a:p>
            <a:r>
              <a:rPr lang="en-US" dirty="0" smtClean="0"/>
              <a:t>									(41)</a:t>
            </a:r>
          </a:p>
          <a:p>
            <a:r>
              <a:rPr lang="en-US" dirty="0" smtClean="0"/>
              <a:t>where  is a multiplication operator in which each element of is β multiplied by the corresponding element of </a:t>
            </a:r>
            <a:r>
              <a:rPr lang="en-US" b="1" dirty="0" smtClean="0"/>
              <a:t>X</a:t>
            </a:r>
            <a:r>
              <a:rPr lang="en-US" dirty="0" smtClean="0"/>
              <a:t>, and </a:t>
            </a:r>
            <a:r>
              <a:rPr lang="en-US" b="1" dirty="0" smtClean="0"/>
              <a:t>1</a:t>
            </a:r>
            <a:r>
              <a:rPr lang="en-US" dirty="0" smtClean="0"/>
              <a:t> is a conformable vector of 1’s. If there </a:t>
            </a:r>
            <a:r>
              <a:rPr lang="en-US" i="1" dirty="0" smtClean="0"/>
              <a:t>n</a:t>
            </a:r>
            <a:r>
              <a:rPr lang="en-US" dirty="0" smtClean="0"/>
              <a:t> homes and </a:t>
            </a:r>
            <a:r>
              <a:rPr lang="en-US" i="1" dirty="0" smtClean="0"/>
              <a:t>k</a:t>
            </a:r>
            <a:r>
              <a:rPr lang="en-US" dirty="0" smtClean="0"/>
              <a:t> explanatory variables including the constant, both β and </a:t>
            </a:r>
            <a:r>
              <a:rPr lang="en-US" b="1" dirty="0" smtClean="0"/>
              <a:t>X</a:t>
            </a:r>
            <a:r>
              <a:rPr lang="en-US" dirty="0" smtClean="0"/>
              <a:t> is of dimensions </a:t>
            </a:r>
            <a:r>
              <a:rPr lang="en-US" i="1" dirty="0" smtClean="0"/>
              <a:t>n x k</a:t>
            </a:r>
            <a:r>
              <a:rPr lang="en-US" dirty="0" smtClean="0"/>
              <a:t>. The matrix for the locally weighted regression consists of </a:t>
            </a:r>
            <a:r>
              <a:rPr lang="en-US" i="1" dirty="0" smtClean="0"/>
              <a:t>n</a:t>
            </a:r>
            <a:r>
              <a:rPr lang="en-US" dirty="0" smtClean="0"/>
              <a:t> sets of local parameters represented as,</a:t>
            </a:r>
          </a:p>
          <a:p>
            <a:r>
              <a:rPr lang="en-US" dirty="0" smtClean="0"/>
              <a:t>,						(42)</a:t>
            </a:r>
          </a:p>
          <a:p>
            <a:r>
              <a:rPr lang="en-US" b="1" dirty="0" smtClean="0"/>
              <a:t>W</a:t>
            </a:r>
            <a:r>
              <a:rPr lang="en-US" dirty="0" smtClean="0"/>
              <a:t>(</a:t>
            </a:r>
            <a:r>
              <a:rPr lang="en-US" i="1" dirty="0" err="1" smtClean="0"/>
              <a:t>i</a:t>
            </a:r>
            <a:r>
              <a:rPr lang="en-US" dirty="0" smtClean="0"/>
              <a:t>) is an </a:t>
            </a:r>
            <a:r>
              <a:rPr lang="en-US" i="1" dirty="0" smtClean="0"/>
              <a:t>n x n</a:t>
            </a:r>
            <a:r>
              <a:rPr lang="en-US" dirty="0" smtClean="0"/>
              <a:t> spatial weight matrix of the form</a:t>
            </a:r>
          </a:p>
          <a:p>
            <a:r>
              <a:rPr lang="en-US" dirty="0" smtClean="0"/>
              <a:t>								(43)</a:t>
            </a:r>
          </a:p>
          <a:p>
            <a:r>
              <a:rPr lang="en-US" dirty="0" smtClean="0"/>
              <a:t>where </a:t>
            </a:r>
            <a:r>
              <a:rPr lang="en-US" i="1" dirty="0" err="1" smtClean="0"/>
              <a:t>w</a:t>
            </a:r>
            <a:r>
              <a:rPr lang="en-US" i="1" baseline="-25000" dirty="0" err="1" smtClean="0"/>
              <a:t>ij</a:t>
            </a:r>
            <a:r>
              <a:rPr lang="en-US" dirty="0" smtClean="0"/>
              <a:t> is the weight given to house </a:t>
            </a:r>
            <a:r>
              <a:rPr lang="en-US" i="1" dirty="0" smtClean="0"/>
              <a:t>j</a:t>
            </a:r>
            <a:r>
              <a:rPr lang="en-US" dirty="0" smtClean="0"/>
              <a:t> in the calibration of the model for house </a:t>
            </a:r>
            <a:r>
              <a:rPr lang="en-US" i="1" dirty="0" err="1" smtClean="0"/>
              <a:t>i</a:t>
            </a:r>
            <a:r>
              <a:rPr lang="en-US" dirty="0" smtClean="0"/>
              <a:t>. The diagonal elements of the weight matrix, </a:t>
            </a:r>
            <a:r>
              <a:rPr lang="en-US" i="1" dirty="0" err="1" smtClean="0"/>
              <a:t>w</a:t>
            </a:r>
            <a:r>
              <a:rPr lang="en-US" i="1" baseline="-25000" dirty="0" err="1" smtClean="0"/>
              <a:t>ij</a:t>
            </a:r>
            <a:r>
              <a:rPr lang="en-US" dirty="0" smtClean="0"/>
              <a:t>, are equal to:</a:t>
            </a:r>
          </a:p>
          <a:p>
            <a:r>
              <a:rPr lang="en-US" dirty="0" smtClean="0"/>
              <a:t>,							(44)</a:t>
            </a:r>
          </a:p>
          <a:p>
            <a:r>
              <a:rPr lang="en-US" dirty="0" smtClean="0"/>
              <a:t>Where </a:t>
            </a:r>
            <a:r>
              <a:rPr lang="en-US" i="1" dirty="0" err="1" smtClean="0"/>
              <a:t>d</a:t>
            </a:r>
            <a:r>
              <a:rPr lang="en-US" i="1" baseline="-25000" dirty="0" err="1" smtClean="0"/>
              <a:t>ij</a:t>
            </a:r>
            <a:r>
              <a:rPr lang="en-US" dirty="0" smtClean="0"/>
              <a:t> is the Euclidean distance between house </a:t>
            </a:r>
            <a:r>
              <a:rPr lang="en-US" i="1" dirty="0" err="1" smtClean="0"/>
              <a:t>i</a:t>
            </a:r>
            <a:r>
              <a:rPr lang="en-US" dirty="0" smtClean="0"/>
              <a:t> and j, and </a:t>
            </a:r>
            <a:r>
              <a:rPr lang="en-US" i="1" dirty="0" smtClean="0"/>
              <a:t>b</a:t>
            </a:r>
            <a:r>
              <a:rPr lang="en-US" dirty="0" smtClean="0"/>
              <a:t> is the bandwidth. The bandwidth is the distance range for which the GWR is estimated. There is an important trade-off between bandwidth length and spatial heterogeneity representation: the longer the bandwidth, the less variation in coefficients across the landscape. At the largest bandwidth that covers the entire study area, coefficients become the mean in OLS. In this paper, the models are estimated in </a:t>
            </a:r>
            <a:r>
              <a:rPr lang="en-US" dirty="0" err="1" smtClean="0"/>
              <a:t>ArcGIS</a:t>
            </a:r>
            <a:r>
              <a:rPr lang="en-US" dirty="0" smtClean="0"/>
              <a:t> and the optimal bandwidth is selected iteratively by comparing </a:t>
            </a:r>
            <a:r>
              <a:rPr lang="en-US" dirty="0" err="1" smtClean="0"/>
              <a:t>Akaike</a:t>
            </a:r>
            <a:r>
              <a:rPr lang="en-US" dirty="0" smtClean="0"/>
              <a:t> Information Criteria (AIC) across models with varied bandwidth. The number of neighbors selected by AIC are compared to those when selecting by cross-validation.</a:t>
            </a:r>
          </a:p>
          <a:p>
            <a:r>
              <a:rPr lang="en-US" dirty="0" smtClean="0"/>
              <a:t>								(45)</a:t>
            </a:r>
          </a:p>
          <a:p>
            <a:r>
              <a:rPr lang="en-US" dirty="0" smtClean="0"/>
              <a:t>The cross-validation (CV) approach is almost identical to least squares criteria estimated without house </a:t>
            </a:r>
            <a:r>
              <a:rPr lang="en-US" i="1" dirty="0" err="1" smtClean="0"/>
              <a:t>i</a:t>
            </a:r>
            <a:r>
              <a:rPr lang="en-US" dirty="0" smtClean="0"/>
              <a:t> (Cleveland, 1979). Then, an imposed distance of a half mile is examined to provide insight about how the estimates vary with variations in bandwidth.</a:t>
            </a:r>
            <a:endParaRPr lang="en-US" dirty="0"/>
          </a:p>
        </p:txBody>
      </p:sp>
      <p:sp>
        <p:nvSpPr>
          <p:cNvPr id="4" name="Slide Number Placeholder 3"/>
          <p:cNvSpPr>
            <a:spLocks noGrp="1"/>
          </p:cNvSpPr>
          <p:nvPr>
            <p:ph type="sldNum" sz="quarter" idx="10"/>
          </p:nvPr>
        </p:nvSpPr>
        <p:spPr/>
        <p:txBody>
          <a:bodyPr/>
          <a:lstStyle/>
          <a:p>
            <a:fld id="{4DEBC6A5-8BEB-4852-B0B4-D8364150C964}"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8E83E1-53F3-44C5-B285-0C97A681D341}"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4DEBC6A5-8BEB-4852-B0B4-D8364150C964}"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Spatial dependence occurs when observations across space are systematically related. The interconnection is more formally called spatial autocorrelation and a direct result of </a:t>
            </a:r>
            <a:r>
              <a:rPr lang="en-US" sz="1200" kern="1200" dirty="0" err="1" smtClean="0">
                <a:solidFill>
                  <a:schemeClr val="tx1"/>
                </a:solidFill>
                <a:latin typeface="+mn-lt"/>
                <a:ea typeface="+mn-ea"/>
                <a:cs typeface="+mn-cs"/>
              </a:rPr>
              <a:t>Tobler’s</a:t>
            </a:r>
            <a:r>
              <a:rPr lang="en-US" sz="1200" kern="1200" dirty="0" smtClean="0">
                <a:solidFill>
                  <a:schemeClr val="tx1"/>
                </a:solidFill>
                <a:latin typeface="+mn-lt"/>
                <a:ea typeface="+mn-ea"/>
                <a:cs typeface="+mn-cs"/>
              </a:rPr>
              <a:t> (1979) First Law of Geography that states “everything is related to everything else, but near things are more related than distant things.”  One form of spatial dependence in hedonic price models occurs when house prices are based on comparable homes in the immediate vicinity such as within a half mile.  The justification for using neighboring values in the calculation is that homes share the value of being located in a particular place such as near common environmental amenities or public services.  A second form of spatial dependence called spatial error dependence may occur when an omitted variable is also correlated with the error of its neighbor and it is similar to serial correlation in time series data.  Spatial error can also be due to measurement errors that may occur with overlapping data layers from multiple data sources or generally when the variable is hard to measure.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the real estate industry it is common practice to assess a property’s value based on the prices of nearby homes (Can 1990).  This process justifies the need to include a measure that specifies the interconnection between houses in close proximity through the form of a spatially lagged dependent variable.  The spatially lagged dependent variable is composed of a spatial lag parameter, ρ, and a spatial weighting matrix, </a:t>
            </a:r>
            <a:r>
              <a:rPr lang="en-US" sz="1200" b="1" kern="1200" dirty="0" smtClean="0">
                <a:solidFill>
                  <a:schemeClr val="tx1"/>
                </a:solidFill>
                <a:latin typeface="+mn-lt"/>
                <a:ea typeface="+mn-ea"/>
                <a:cs typeface="+mn-cs"/>
              </a:rPr>
              <a:t>W</a:t>
            </a:r>
            <a:r>
              <a:rPr lang="en-US" sz="1200" kern="1200" dirty="0" smtClean="0">
                <a:solidFill>
                  <a:schemeClr val="tx1"/>
                </a:solidFill>
                <a:latin typeface="+mn-lt"/>
                <a:ea typeface="+mn-ea"/>
                <a:cs typeface="+mn-cs"/>
              </a:rPr>
              <a:t>.  To determine if significant spatial autocorrelation exists due to the influence of neighbors, we look at the OLS residuals of the standard hedonic price model.  Erroneously omitting the spatial lag term leads to biased and inconsistent estimation of coefficients (</a:t>
            </a:r>
            <a:r>
              <a:rPr lang="en-US" sz="1200" kern="1200" dirty="0" err="1" smtClean="0">
                <a:solidFill>
                  <a:schemeClr val="tx1"/>
                </a:solidFill>
                <a:latin typeface="+mn-lt"/>
                <a:ea typeface="+mn-ea"/>
                <a:cs typeface="+mn-cs"/>
              </a:rPr>
              <a:t>Anselin</a:t>
            </a:r>
            <a:r>
              <a:rPr lang="en-US" sz="1200" kern="1200" dirty="0" smtClean="0">
                <a:solidFill>
                  <a:schemeClr val="tx1"/>
                </a:solidFill>
                <a:latin typeface="+mn-lt"/>
                <a:ea typeface="+mn-ea"/>
                <a:cs typeface="+mn-cs"/>
              </a:rPr>
              <a:t> 1988).  If a spatial pattern is in the residuals of the OLS model, then we want to include the information as an additional explanatory variable. If spatial autocorrelation is significant, the lagged dependent variable, </a:t>
            </a:r>
            <a:r>
              <a:rPr lang="en-US" sz="1200" i="1" kern="1200" dirty="0" err="1" smtClean="0">
                <a:solidFill>
                  <a:schemeClr val="tx1"/>
                </a:solidFill>
                <a:latin typeface="+mn-lt"/>
                <a:ea typeface="+mn-ea"/>
                <a:cs typeface="+mn-cs"/>
              </a:rPr>
              <a:t>ρ</a:t>
            </a:r>
            <a:r>
              <a:rPr lang="en-US" sz="1200" b="1" kern="1200" dirty="0" err="1" smtClean="0">
                <a:solidFill>
                  <a:schemeClr val="tx1"/>
                </a:solidFill>
                <a:latin typeface="+mn-lt"/>
                <a:ea typeface="+mn-ea"/>
                <a:cs typeface="+mn-cs"/>
              </a:rPr>
              <a:t>WP</a:t>
            </a:r>
            <a:r>
              <a:rPr lang="en-US" sz="1200" kern="1200" dirty="0" smtClean="0">
                <a:solidFill>
                  <a:schemeClr val="tx1"/>
                </a:solidFill>
                <a:latin typeface="+mn-lt"/>
                <a:ea typeface="+mn-ea"/>
                <a:cs typeface="+mn-cs"/>
              </a:rPr>
              <a:t>, provides spatial structural information to the model thus reducing omitted variable bias and improving efficiency of estimators.  If </a:t>
            </a:r>
            <a:r>
              <a:rPr lang="en-US" sz="1200" i="1" kern="1200" dirty="0" smtClean="0">
                <a:solidFill>
                  <a:schemeClr val="tx1"/>
                </a:solidFill>
                <a:latin typeface="+mn-lt"/>
                <a:ea typeface="+mn-ea"/>
                <a:cs typeface="+mn-cs"/>
              </a:rPr>
              <a:t>ρ </a:t>
            </a:r>
            <a:r>
              <a:rPr lang="en-US" sz="1200" kern="1200" dirty="0" smtClean="0">
                <a:solidFill>
                  <a:schemeClr val="tx1"/>
                </a:solidFill>
                <a:latin typeface="+mn-lt"/>
                <a:ea typeface="+mn-ea"/>
                <a:cs typeface="+mn-cs"/>
              </a:rPr>
              <a:t>is statistically different from zero, then the spatial multiplier, (1/1-</a:t>
            </a:r>
            <a:r>
              <a:rPr lang="en-US" sz="1200" i="1" kern="1200" dirty="0" smtClean="0">
                <a:solidFill>
                  <a:schemeClr val="tx1"/>
                </a:solidFill>
                <a:latin typeface="+mn-lt"/>
                <a:ea typeface="+mn-ea"/>
                <a:cs typeface="+mn-cs"/>
              </a:rPr>
              <a:t>ρ</a:t>
            </a:r>
            <a:r>
              <a:rPr lang="en-US" sz="1200" kern="1200" dirty="0" smtClean="0">
                <a:solidFill>
                  <a:schemeClr val="tx1"/>
                </a:solidFill>
                <a:latin typeface="+mn-lt"/>
                <a:ea typeface="+mn-ea"/>
                <a:cs typeface="+mn-cs"/>
              </a:rPr>
              <a:t>), is needed to adjust coefficient estimates to reflect the marginal values that are related to location, in addition to the marginal value of the characteristic (Kim, Phipps, and </a:t>
            </a:r>
            <a:r>
              <a:rPr lang="en-US" sz="1200" kern="1200" dirty="0" err="1" smtClean="0">
                <a:solidFill>
                  <a:schemeClr val="tx1"/>
                </a:solidFill>
                <a:latin typeface="+mn-lt"/>
                <a:ea typeface="+mn-ea"/>
                <a:cs typeface="+mn-cs"/>
              </a:rPr>
              <a:t>Anselin</a:t>
            </a:r>
            <a:r>
              <a:rPr lang="en-US" sz="1200" kern="1200" dirty="0" smtClean="0">
                <a:solidFill>
                  <a:schemeClr val="tx1"/>
                </a:solidFill>
                <a:latin typeface="+mn-lt"/>
                <a:ea typeface="+mn-ea"/>
                <a:cs typeface="+mn-cs"/>
              </a:rPr>
              <a:t> 2003).  Alternatively, if the spatial weight matrix adequately accounts for the spatial lag effect then </a:t>
            </a:r>
            <a:r>
              <a:rPr lang="en-US" sz="1200" i="1" kern="1200" dirty="0" smtClean="0">
                <a:solidFill>
                  <a:schemeClr val="tx1"/>
                </a:solidFill>
                <a:latin typeface="+mn-lt"/>
                <a:ea typeface="+mn-ea"/>
                <a:cs typeface="+mn-cs"/>
              </a:rPr>
              <a:t>ρ</a:t>
            </a:r>
            <a:r>
              <a:rPr lang="en-US" sz="1200" kern="1200" dirty="0" smtClean="0">
                <a:solidFill>
                  <a:schemeClr val="tx1"/>
                </a:solidFill>
                <a:latin typeface="+mn-lt"/>
                <a:ea typeface="+mn-ea"/>
                <a:cs typeface="+mn-cs"/>
              </a:rPr>
              <a:t> may be insignificant while the inclusion of the lagged variable significantly improves the model fit (</a:t>
            </a:r>
            <a:r>
              <a:rPr lang="en-US" sz="1200" kern="1200" dirty="0" err="1" smtClean="0">
                <a:solidFill>
                  <a:schemeClr val="tx1"/>
                </a:solidFill>
                <a:latin typeface="+mn-lt"/>
                <a:ea typeface="+mn-ea"/>
                <a:cs typeface="+mn-cs"/>
              </a:rPr>
              <a:t>Anselin</a:t>
            </a:r>
            <a:r>
              <a:rPr lang="en-US" sz="1200" kern="1200" dirty="0" smtClean="0">
                <a:solidFill>
                  <a:schemeClr val="tx1"/>
                </a:solidFill>
                <a:latin typeface="+mn-lt"/>
                <a:ea typeface="+mn-ea"/>
                <a:cs typeface="+mn-cs"/>
              </a:rPr>
              <a:t> 2005). </a:t>
            </a:r>
          </a:p>
          <a:p>
            <a:endParaRPr lang="en-US" dirty="0" smtClean="0"/>
          </a:p>
          <a:p>
            <a:r>
              <a:rPr lang="en-US" sz="1200" kern="1200" dirty="0" smtClean="0">
                <a:solidFill>
                  <a:schemeClr val="tx1"/>
                </a:solidFill>
                <a:latin typeface="+mn-lt"/>
                <a:ea typeface="+mn-ea"/>
                <a:cs typeface="+mn-cs"/>
              </a:rPr>
              <a:t>A second spatial relationship that needs to be considered in the model is caused by misspecification.  The misspecification may be due to improper functional form, measurement error in the variables included or omitted variables due to challenges in measuring the concept.  The original error term from OLS is modeled as an autoregressive error term where ε denotes the residual matrix, </a:t>
            </a:r>
            <a:r>
              <a:rPr lang="en-US" sz="1200" b="1" kern="1200" dirty="0" smtClean="0">
                <a:solidFill>
                  <a:schemeClr val="tx1"/>
                </a:solidFill>
                <a:latin typeface="+mn-lt"/>
                <a:ea typeface="+mn-ea"/>
                <a:cs typeface="+mn-cs"/>
              </a:rPr>
              <a:t>W</a:t>
            </a:r>
            <a:r>
              <a:rPr lang="en-US" sz="1200" kern="1200" dirty="0" smtClean="0">
                <a:solidFill>
                  <a:schemeClr val="tx1"/>
                </a:solidFill>
                <a:latin typeface="+mn-lt"/>
                <a:ea typeface="+mn-ea"/>
                <a:cs typeface="+mn-cs"/>
              </a:rPr>
              <a:t> is a spatial weighting matrix and λ is the coefficient.  In matrix form:</a:t>
            </a:r>
          </a:p>
          <a:p>
            <a:r>
              <a:rPr lang="en-US" sz="1200" i="1" kern="1200" dirty="0" err="1" smtClean="0">
                <a:solidFill>
                  <a:schemeClr val="tx1"/>
                </a:solidFill>
                <a:latin typeface="+mn-lt"/>
                <a:ea typeface="+mn-ea"/>
                <a:cs typeface="+mn-cs"/>
              </a:rPr>
              <a:t>ln</a:t>
            </a:r>
            <a:r>
              <a:rPr lang="en-US" sz="1200" b="1" kern="12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α</a:t>
            </a:r>
            <a:r>
              <a:rPr lang="en-US" sz="1200" b="1" kern="1200" dirty="0" err="1" smtClean="0">
                <a:solidFill>
                  <a:schemeClr val="tx1"/>
                </a:solidFill>
                <a:latin typeface="+mn-lt"/>
                <a:ea typeface="+mn-ea"/>
                <a:cs typeface="+mn-cs"/>
              </a:rPr>
              <a:t>S</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β</a:t>
            </a:r>
            <a:r>
              <a:rPr lang="en-US" sz="1200" b="1" kern="1200" dirty="0" err="1" smtClean="0">
                <a:solidFill>
                  <a:schemeClr val="tx1"/>
                </a:solidFill>
                <a:latin typeface="+mn-lt"/>
                <a:ea typeface="+mn-ea"/>
                <a:cs typeface="+mn-cs"/>
              </a:rPr>
              <a:t>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γ</a:t>
            </a:r>
            <a:r>
              <a:rPr lang="en-US" sz="1200" b="1" kern="1200" dirty="0" err="1" smtClean="0">
                <a:solidFill>
                  <a:schemeClr val="tx1"/>
                </a:solidFill>
                <a:latin typeface="+mn-lt"/>
                <a:ea typeface="+mn-ea"/>
                <a:cs typeface="+mn-cs"/>
              </a:rPr>
              <a:t>L</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δ</a:t>
            </a:r>
            <a:r>
              <a:rPr lang="en-US" sz="1200" b="1" kern="1200" dirty="0" err="1" smtClean="0">
                <a:solidFill>
                  <a:schemeClr val="tx1"/>
                </a:solidFill>
                <a:latin typeface="+mn-lt"/>
                <a:ea typeface="+mn-ea"/>
                <a:cs typeface="+mn-cs"/>
              </a:rPr>
              <a:t>T</a:t>
            </a:r>
            <a:r>
              <a:rPr lang="en-US" sz="1200" kern="1200" dirty="0" smtClean="0">
                <a:solidFill>
                  <a:schemeClr val="tx1"/>
                </a:solidFill>
                <a:latin typeface="+mn-lt"/>
                <a:ea typeface="+mn-ea"/>
                <a:cs typeface="+mn-cs"/>
              </a:rPr>
              <a:t> + ε,			 					[22]</a:t>
            </a:r>
          </a:p>
          <a:p>
            <a:r>
              <a:rPr lang="en-US" sz="1200" kern="1200" dirty="0" smtClean="0">
                <a:solidFill>
                  <a:schemeClr val="tx1"/>
                </a:solidFill>
                <a:latin typeface="+mn-lt"/>
                <a:ea typeface="+mn-ea"/>
                <a:cs typeface="+mn-cs"/>
              </a:rPr>
              <a:t>ε = </a:t>
            </a:r>
            <a:r>
              <a:rPr lang="en-US" sz="1200" kern="1200" dirty="0" err="1" smtClean="0">
                <a:solidFill>
                  <a:schemeClr val="tx1"/>
                </a:solidFill>
                <a:latin typeface="+mn-lt"/>
                <a:ea typeface="+mn-ea"/>
                <a:cs typeface="+mn-cs"/>
              </a:rPr>
              <a:t>λ</a:t>
            </a:r>
            <a:r>
              <a:rPr lang="en-US" sz="1200" b="1" kern="1200" dirty="0" err="1" smtClean="0">
                <a:solidFill>
                  <a:schemeClr val="tx1"/>
                </a:solidFill>
                <a:latin typeface="+mn-lt"/>
                <a:ea typeface="+mn-ea"/>
                <a:cs typeface="+mn-cs"/>
              </a:rPr>
              <a:t>W</a:t>
            </a:r>
            <a:r>
              <a:rPr lang="en-US" sz="1200" kern="1200" dirty="0" smtClean="0">
                <a:solidFill>
                  <a:schemeClr val="tx1"/>
                </a:solidFill>
                <a:latin typeface="+mn-lt"/>
                <a:ea typeface="+mn-ea"/>
                <a:cs typeface="+mn-cs"/>
              </a:rPr>
              <a:t> ε + υ	 				 					[23]</a:t>
            </a:r>
          </a:p>
          <a:p>
            <a:r>
              <a:rPr lang="en-US" sz="1200" kern="1200" dirty="0" smtClean="0">
                <a:solidFill>
                  <a:schemeClr val="tx1"/>
                </a:solidFill>
                <a:latin typeface="+mn-lt"/>
                <a:ea typeface="+mn-ea"/>
                <a:cs typeface="+mn-cs"/>
              </a:rPr>
              <a:t>The transformed residuals υ are independently distributed about a mean of zero. </a:t>
            </a:r>
          </a:p>
          <a:p>
            <a:r>
              <a:rPr lang="en-US" sz="1200" b="1" kern="1200" dirty="0" smtClean="0">
                <a:solidFill>
                  <a:schemeClr val="tx1"/>
                </a:solidFill>
                <a:latin typeface="+mn-lt"/>
                <a:ea typeface="+mn-ea"/>
                <a:cs typeface="+mn-cs"/>
              </a:rPr>
              <a:t>Joint Spatial Lag and Spatial Error Models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Finally, the joint model that includes both the spatial lag and the spatial error components is specified by:      </a:t>
            </a:r>
          </a:p>
          <a:p>
            <a:r>
              <a:rPr lang="en-US" sz="1200" i="1" kern="1200" dirty="0" err="1" smtClean="0">
                <a:solidFill>
                  <a:schemeClr val="tx1"/>
                </a:solidFill>
                <a:latin typeface="+mn-lt"/>
                <a:ea typeface="+mn-ea"/>
                <a:cs typeface="+mn-cs"/>
              </a:rPr>
              <a:t>ln</a:t>
            </a:r>
            <a:r>
              <a:rPr lang="en-US" sz="1200" b="1" kern="12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ρ</a:t>
            </a:r>
            <a:r>
              <a:rPr lang="en-US" sz="1200" b="1" kern="1200" dirty="0" err="1" smtClean="0">
                <a:solidFill>
                  <a:schemeClr val="tx1"/>
                </a:solidFill>
                <a:latin typeface="+mn-lt"/>
                <a:ea typeface="+mn-ea"/>
                <a:cs typeface="+mn-cs"/>
              </a:rPr>
              <a:t>WP</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α</a:t>
            </a:r>
            <a:r>
              <a:rPr lang="en-US" sz="1200" b="1" kern="1200" dirty="0" err="1" smtClean="0">
                <a:solidFill>
                  <a:schemeClr val="tx1"/>
                </a:solidFill>
                <a:latin typeface="+mn-lt"/>
                <a:ea typeface="+mn-ea"/>
                <a:cs typeface="+mn-cs"/>
              </a:rPr>
              <a:t>S</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β</a:t>
            </a:r>
            <a:r>
              <a:rPr lang="en-US" sz="1200" b="1" kern="1200" dirty="0" err="1" smtClean="0">
                <a:solidFill>
                  <a:schemeClr val="tx1"/>
                </a:solidFill>
                <a:latin typeface="+mn-lt"/>
                <a:ea typeface="+mn-ea"/>
                <a:cs typeface="+mn-cs"/>
              </a:rPr>
              <a:t>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γ</a:t>
            </a:r>
            <a:r>
              <a:rPr lang="en-US" sz="1200" b="1" kern="1200" dirty="0" err="1" smtClean="0">
                <a:solidFill>
                  <a:schemeClr val="tx1"/>
                </a:solidFill>
                <a:latin typeface="+mn-lt"/>
                <a:ea typeface="+mn-ea"/>
                <a:cs typeface="+mn-cs"/>
              </a:rPr>
              <a:t>L</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δ</a:t>
            </a:r>
            <a:r>
              <a:rPr lang="en-US" sz="1200" b="1" kern="1200" dirty="0" err="1" smtClean="0">
                <a:solidFill>
                  <a:schemeClr val="tx1"/>
                </a:solidFill>
                <a:latin typeface="+mn-lt"/>
                <a:ea typeface="+mn-ea"/>
                <a:cs typeface="+mn-cs"/>
              </a:rPr>
              <a:t>T</a:t>
            </a:r>
            <a:r>
              <a:rPr lang="en-US" sz="1200" kern="1200" dirty="0" smtClean="0">
                <a:solidFill>
                  <a:schemeClr val="tx1"/>
                </a:solidFill>
                <a:latin typeface="+mn-lt"/>
                <a:ea typeface="+mn-ea"/>
                <a:cs typeface="+mn-cs"/>
              </a:rPr>
              <a:t> + ε, 						[24] </a:t>
            </a:r>
          </a:p>
          <a:p>
            <a:r>
              <a:rPr lang="en-US" sz="1200" kern="1200" dirty="0" smtClean="0">
                <a:solidFill>
                  <a:schemeClr val="tx1"/>
                </a:solidFill>
                <a:latin typeface="+mn-lt"/>
                <a:ea typeface="+mn-ea"/>
                <a:cs typeface="+mn-cs"/>
              </a:rPr>
              <a:t>ε = </a:t>
            </a:r>
            <a:r>
              <a:rPr lang="en-US" sz="1200" kern="1200" dirty="0" err="1" smtClean="0">
                <a:solidFill>
                  <a:schemeClr val="tx1"/>
                </a:solidFill>
                <a:latin typeface="+mn-lt"/>
                <a:ea typeface="+mn-ea"/>
                <a:cs typeface="+mn-cs"/>
              </a:rPr>
              <a:t>λ</a:t>
            </a:r>
            <a:r>
              <a:rPr lang="en-US" sz="1200" b="1" kern="1200" dirty="0" err="1" smtClean="0">
                <a:solidFill>
                  <a:schemeClr val="tx1"/>
                </a:solidFill>
                <a:latin typeface="+mn-lt"/>
                <a:ea typeface="+mn-ea"/>
                <a:cs typeface="+mn-cs"/>
              </a:rPr>
              <a:t>W</a:t>
            </a:r>
            <a:r>
              <a:rPr lang="en-US" sz="1200" kern="1200" dirty="0" smtClean="0">
                <a:solidFill>
                  <a:schemeClr val="tx1"/>
                </a:solidFill>
                <a:latin typeface="+mn-lt"/>
                <a:ea typeface="+mn-ea"/>
                <a:cs typeface="+mn-cs"/>
              </a:rPr>
              <a:t> ε + υ      									[25]</a:t>
            </a:r>
          </a:p>
          <a:p>
            <a:r>
              <a:rPr lang="en-US" sz="1200" kern="1200" dirty="0" smtClean="0">
                <a:solidFill>
                  <a:schemeClr val="tx1"/>
                </a:solidFill>
                <a:latin typeface="+mn-lt"/>
                <a:ea typeface="+mn-ea"/>
                <a:cs typeface="+mn-cs"/>
              </a:rPr>
              <a:t>For the joint spatial model, the values of ρ and λ are simultaneously estimated by the maximum likelihood method.  If </a:t>
            </a:r>
            <a:r>
              <a:rPr lang="en-US" sz="1200" i="1" kern="1200" dirty="0" smtClean="0">
                <a:solidFill>
                  <a:schemeClr val="tx1"/>
                </a:solidFill>
                <a:latin typeface="+mn-lt"/>
                <a:ea typeface="+mn-ea"/>
                <a:cs typeface="+mn-cs"/>
              </a:rPr>
              <a:t>ρ</a:t>
            </a:r>
            <a:r>
              <a:rPr lang="en-US" sz="1200" kern="1200" dirty="0" smtClean="0">
                <a:solidFill>
                  <a:schemeClr val="tx1"/>
                </a:solidFill>
                <a:latin typeface="+mn-lt"/>
                <a:ea typeface="+mn-ea"/>
                <a:cs typeface="+mn-cs"/>
              </a:rPr>
              <a:t> is significant, coefficient estimates in the joint model will also need to be adjusted using the spatial multiplier.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68E83E1-53F3-44C5-B285-0C97A681D341}"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To estimate the spatial models, the researcher must specify a spatial weight matrix that captures the spatial dependence expected in the data.  For example, spatial dependence between objects of analysis may occur based on Euclidean distance (actual or perceived), distance by road, travel time, number of nearest neighbors or a river network.  The spatial weight matrix (</a:t>
            </a:r>
            <a:r>
              <a:rPr lang="en-US" sz="1200" b="1" kern="1200" dirty="0" smtClean="0">
                <a:solidFill>
                  <a:schemeClr val="tx1"/>
                </a:solidFill>
                <a:latin typeface="+mn-lt"/>
                <a:ea typeface="+mn-ea"/>
                <a:cs typeface="+mn-cs"/>
              </a:rPr>
              <a:t>W</a:t>
            </a:r>
            <a:r>
              <a:rPr lang="en-US" sz="1200" kern="1200" dirty="0" smtClean="0">
                <a:solidFill>
                  <a:schemeClr val="tx1"/>
                </a:solidFill>
                <a:latin typeface="+mn-lt"/>
                <a:ea typeface="+mn-ea"/>
                <a:cs typeface="+mn-cs"/>
              </a:rPr>
              <a:t>) in equation 19 represents the expected relationship between house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and house j.</a:t>
            </a:r>
          </a:p>
          <a:p>
            <a:r>
              <a:rPr lang="en-US" sz="1200" kern="1200" dirty="0" smtClean="0">
                <a:solidFill>
                  <a:schemeClr val="tx1"/>
                </a:solidFill>
                <a:latin typeface="+mn-lt"/>
                <a:ea typeface="+mn-ea"/>
                <a:cs typeface="+mn-cs"/>
              </a:rPr>
              <a:t>                      			 					[19]</a:t>
            </a:r>
          </a:p>
          <a:p>
            <a:r>
              <a:rPr lang="en-US" sz="1200" kern="1200" dirty="0" smtClean="0">
                <a:solidFill>
                  <a:schemeClr val="tx1"/>
                </a:solidFill>
                <a:latin typeface="+mn-lt"/>
                <a:ea typeface="+mn-ea"/>
                <a:cs typeface="+mn-cs"/>
              </a:rPr>
              <a:t>The data for hedonic price models are expected to exhibit a spatial lag and the process for selecting the spatial weight involves including the prices of houses within various distance ranges to see if inclusion of neighborhood price structure reduces the spatial autocorrelation.  The form of the spatial weights used for this study is shown in equation 20.  The spatial weights are created using inverse distance weighting, also called distance-decay, which allows for homes closer to each other to have a greater influence in the estimation process up to some distance (</a:t>
            </a:r>
            <a:r>
              <a:rPr lang="en-US" sz="1200" i="1" kern="1200" dirty="0" smtClean="0">
                <a:solidFill>
                  <a:schemeClr val="tx1"/>
                </a:solidFill>
                <a:latin typeface="+mn-lt"/>
                <a:ea typeface="+mn-ea"/>
                <a:cs typeface="+mn-cs"/>
              </a:rPr>
              <a:t>b</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[20]</a:t>
            </a:r>
          </a:p>
          <a:p>
            <a:r>
              <a:rPr lang="en-US" sz="1200" kern="1200" dirty="0" smtClean="0">
                <a:solidFill>
                  <a:schemeClr val="tx1"/>
                </a:solidFill>
                <a:latin typeface="+mn-lt"/>
                <a:ea typeface="+mn-ea"/>
                <a:cs typeface="+mn-cs"/>
              </a:rPr>
              <a:t>To determine the distance (</a:t>
            </a:r>
            <a:r>
              <a:rPr lang="en-US" sz="1200" i="1" kern="1200" dirty="0" smtClean="0">
                <a:solidFill>
                  <a:schemeClr val="tx1"/>
                </a:solidFill>
                <a:latin typeface="+mn-lt"/>
                <a:ea typeface="+mn-ea"/>
                <a:cs typeface="+mn-cs"/>
              </a:rPr>
              <a:t>b</a:t>
            </a:r>
            <a:r>
              <a:rPr lang="en-US" sz="1200" kern="1200" dirty="0" smtClean="0">
                <a:solidFill>
                  <a:schemeClr val="tx1"/>
                </a:solidFill>
                <a:latin typeface="+mn-lt"/>
                <a:ea typeface="+mn-ea"/>
                <a:cs typeface="+mn-cs"/>
              </a:rPr>
              <a:t>), one examines the semi-</a:t>
            </a:r>
            <a:r>
              <a:rPr lang="en-US" sz="1200" kern="1200" dirty="0" err="1" smtClean="0">
                <a:solidFill>
                  <a:schemeClr val="tx1"/>
                </a:solidFill>
                <a:latin typeface="+mn-lt"/>
                <a:ea typeface="+mn-ea"/>
                <a:cs typeface="+mn-cs"/>
              </a:rPr>
              <a:t>variogram</a:t>
            </a:r>
            <a:r>
              <a:rPr lang="en-US" sz="1200" kern="1200" dirty="0" smtClean="0">
                <a:solidFill>
                  <a:schemeClr val="tx1"/>
                </a:solidFill>
                <a:latin typeface="+mn-lt"/>
                <a:ea typeface="+mn-ea"/>
                <a:cs typeface="+mn-cs"/>
              </a:rPr>
              <a:t> of the residuals from the Ordinary Least Squares (OLS) regression estimation of the hedonic price function to learn more about the patterns in the residuals that are related to distance (</a:t>
            </a:r>
            <a:r>
              <a:rPr lang="en-US" sz="1200" kern="1200" dirty="0" err="1" smtClean="0">
                <a:solidFill>
                  <a:schemeClr val="tx1"/>
                </a:solidFill>
                <a:latin typeface="+mn-lt"/>
                <a:ea typeface="+mn-ea"/>
                <a:cs typeface="+mn-cs"/>
              </a:rPr>
              <a:t>Cressie</a:t>
            </a:r>
            <a:r>
              <a:rPr lang="en-US" sz="1200" kern="1200" dirty="0" smtClean="0">
                <a:solidFill>
                  <a:schemeClr val="tx1"/>
                </a:solidFill>
                <a:latin typeface="+mn-lt"/>
                <a:ea typeface="+mn-ea"/>
                <a:cs typeface="+mn-cs"/>
              </a:rPr>
              <a:t> 1993).  With more information about patterns in the residuals, the spatial weight matrix that accounts for the spatial autocorrelation can be constructed.  The weight matrix is row-standardize so that the parameter coefficients for the spatial components are bound by -1 and 1 (equation 21).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The test statistics used to determine whether spatial autocorrelation exists are (1) Moran’s I and (2) the Lagrange Multiplier (</a:t>
            </a:r>
            <a:r>
              <a:rPr lang="en-US" sz="1200" kern="1200" dirty="0" err="1" smtClean="0">
                <a:solidFill>
                  <a:schemeClr val="tx1"/>
                </a:solidFill>
                <a:latin typeface="+mn-lt"/>
                <a:ea typeface="+mn-ea"/>
                <a:cs typeface="+mn-cs"/>
              </a:rPr>
              <a:t>Anselin</a:t>
            </a:r>
            <a:r>
              <a:rPr lang="en-US" sz="1200" kern="1200" dirty="0" smtClean="0">
                <a:solidFill>
                  <a:schemeClr val="tx1"/>
                </a:solidFill>
                <a:latin typeface="+mn-lt"/>
                <a:ea typeface="+mn-ea"/>
                <a:cs typeface="+mn-cs"/>
              </a:rPr>
              <a:t> and Rey 1991).  Moran’s I test statistic (equation 26) is used to determine whether spatial autocorrelation exists where N is the number of houses indexed by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and j; X is the variable of interest,  is the mean of X, and </a:t>
            </a:r>
            <a:r>
              <a:rPr lang="en-US" sz="1200" kern="1200" dirty="0" err="1" smtClean="0">
                <a:solidFill>
                  <a:schemeClr val="tx1"/>
                </a:solidFill>
                <a:latin typeface="+mn-lt"/>
                <a:ea typeface="+mn-ea"/>
                <a:cs typeface="+mn-cs"/>
              </a:rPr>
              <a:t>w</a:t>
            </a:r>
            <a:r>
              <a:rPr lang="en-US" sz="1200" kern="1200" baseline="-25000" dirty="0" err="1" smtClean="0">
                <a:solidFill>
                  <a:schemeClr val="tx1"/>
                </a:solidFill>
                <a:latin typeface="+mn-lt"/>
                <a:ea typeface="+mn-ea"/>
                <a:cs typeface="+mn-cs"/>
              </a:rPr>
              <a:t>ij</a:t>
            </a:r>
            <a:r>
              <a:rPr lang="en-US" sz="1200" kern="1200" dirty="0" smtClean="0">
                <a:solidFill>
                  <a:schemeClr val="tx1"/>
                </a:solidFill>
                <a:latin typeface="+mn-lt"/>
                <a:ea typeface="+mn-ea"/>
                <a:cs typeface="+mn-cs"/>
              </a:rPr>
              <a:t> is the spatial relationship between house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and house j. </a:t>
            </a:r>
          </a:p>
          <a:p>
            <a:r>
              <a:rPr lang="en-US" sz="1200" kern="1200" dirty="0" smtClean="0">
                <a:solidFill>
                  <a:schemeClr val="tx1"/>
                </a:solidFill>
                <a:latin typeface="+mn-lt"/>
                <a:ea typeface="+mn-ea"/>
                <a:cs typeface="+mn-cs"/>
              </a:rPr>
              <a:t>Moran’s I: 						[26]</a:t>
            </a:r>
          </a:p>
          <a:p>
            <a:r>
              <a:rPr lang="en-US" sz="1200" kern="1200" dirty="0" smtClean="0">
                <a:solidFill>
                  <a:schemeClr val="tx1"/>
                </a:solidFill>
                <a:latin typeface="+mn-lt"/>
                <a:ea typeface="+mn-ea"/>
                <a:cs typeface="+mn-cs"/>
              </a:rPr>
              <a:t>The Lagrange Multiplier test statistic (equation 27) relays information about local (smaller-scale) variability and the need for a lagged dependent variable where spatial correlation is rejected if: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68E83E1-53F3-44C5-B285-0C97A681D341}"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the model with the smallest </a:t>
            </a:r>
            <a:r>
              <a:rPr lang="en-US" sz="1200" kern="1200" dirty="0" err="1" smtClean="0">
                <a:solidFill>
                  <a:schemeClr val="tx1"/>
                </a:solidFill>
                <a:latin typeface="+mn-lt"/>
                <a:ea typeface="+mn-ea"/>
                <a:cs typeface="+mn-cs"/>
              </a:rPr>
              <a:t>Akaike</a:t>
            </a:r>
            <a:r>
              <a:rPr lang="en-US" sz="1200" kern="1200" dirty="0" smtClean="0">
                <a:solidFill>
                  <a:schemeClr val="tx1"/>
                </a:solidFill>
                <a:latin typeface="+mn-lt"/>
                <a:ea typeface="+mn-ea"/>
                <a:cs typeface="+mn-cs"/>
              </a:rPr>
              <a:t> Information Criteria (AIC) is deemed the most appropriate model for hypothesis testing (Jones, </a:t>
            </a:r>
            <a:r>
              <a:rPr lang="en-US" sz="1200" kern="1200" dirty="0" err="1" smtClean="0">
                <a:solidFill>
                  <a:schemeClr val="tx1"/>
                </a:solidFill>
                <a:latin typeface="+mn-lt"/>
                <a:ea typeface="+mn-ea"/>
                <a:cs typeface="+mn-cs"/>
              </a:rPr>
              <a:t>Leishman</a:t>
            </a:r>
            <a:r>
              <a:rPr lang="en-US" sz="1200" kern="1200" dirty="0" smtClean="0">
                <a:solidFill>
                  <a:schemeClr val="tx1"/>
                </a:solidFill>
                <a:latin typeface="+mn-lt"/>
                <a:ea typeface="+mn-ea"/>
                <a:cs typeface="+mn-cs"/>
              </a:rPr>
              <a:t>, and Watkins 2003).</a:t>
            </a:r>
          </a:p>
          <a:p>
            <a:r>
              <a:rPr lang="en-US" sz="1200" kern="1200" dirty="0" smtClean="0">
                <a:solidFill>
                  <a:schemeClr val="tx1"/>
                </a:solidFill>
                <a:latin typeface="+mn-lt"/>
                <a:ea typeface="+mn-ea"/>
                <a:cs typeface="+mn-cs"/>
              </a:rPr>
              <a:t>Models are compared based on the </a:t>
            </a:r>
            <a:r>
              <a:rPr lang="en-US" sz="1200" kern="1200" dirty="0" err="1" smtClean="0">
                <a:solidFill>
                  <a:schemeClr val="tx1"/>
                </a:solidFill>
                <a:latin typeface="+mn-lt"/>
                <a:ea typeface="+mn-ea"/>
                <a:cs typeface="+mn-cs"/>
              </a:rPr>
              <a:t>Akaike</a:t>
            </a:r>
            <a:r>
              <a:rPr lang="en-US" sz="1200" kern="1200" dirty="0" smtClean="0">
                <a:solidFill>
                  <a:schemeClr val="tx1"/>
                </a:solidFill>
                <a:latin typeface="+mn-lt"/>
                <a:ea typeface="+mn-ea"/>
                <a:cs typeface="+mn-cs"/>
              </a:rPr>
              <a:t> Information Criteria (AIC) that provides an indication of the predictive accuracy. The model with the smallest value has the smallest deviation in the residual errors and is the most appropriate model for making predictions and hypothesis tests (Jones, </a:t>
            </a:r>
            <a:r>
              <a:rPr lang="en-US" sz="1200" kern="1200" dirty="0" err="1" smtClean="0">
                <a:solidFill>
                  <a:schemeClr val="tx1"/>
                </a:solidFill>
                <a:latin typeface="+mn-lt"/>
                <a:ea typeface="+mn-ea"/>
                <a:cs typeface="+mn-cs"/>
              </a:rPr>
              <a:t>Leishman</a:t>
            </a:r>
            <a:r>
              <a:rPr lang="en-US" sz="1200" kern="1200" dirty="0" smtClean="0">
                <a:solidFill>
                  <a:schemeClr val="tx1"/>
                </a:solidFill>
                <a:latin typeface="+mn-lt"/>
                <a:ea typeface="+mn-ea"/>
                <a:cs typeface="+mn-cs"/>
              </a:rPr>
              <a:t>, and Watkins, 2003). The formula is simply the </a:t>
            </a:r>
          </a:p>
          <a:p>
            <a:r>
              <a:rPr lang="en-US" sz="1200" kern="1200" dirty="0" smtClean="0">
                <a:solidFill>
                  <a:schemeClr val="tx1"/>
                </a:solidFill>
                <a:latin typeface="+mn-lt"/>
                <a:ea typeface="+mn-ea"/>
                <a:cs typeface="+mn-cs"/>
              </a:rPr>
              <a:t>AIC = -2(maximized log likelihood – # parameters in the model)	</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dirty="0" smtClean="0"/>
              <a:t>R2 is a statistic that will give some information about the goodness of fit of a model. In regression, the R2 coefficient of determination is a statistical measure of how well the regression line approximates the real data points. An R2 of 1.0 indicates that the regression line perfectly fits the data.</a:t>
            </a:r>
            <a:br>
              <a:rPr lang="en-US" dirty="0" smtClean="0"/>
            </a:br>
            <a:r>
              <a:rPr lang="en-US" dirty="0" smtClean="0"/>
              <a:t>Adjusted R2 is a modification of R2 that adjusts for the number of explanatory terms in a model. Unlike R2, the adjusted R2 increases only if the new term improves the model more than would be expected by chance. </a:t>
            </a:r>
          </a:p>
          <a:p>
            <a:r>
              <a:rPr lang="en-US" dirty="0" smtClean="0"/>
              <a:t>adjusted R square measures the proportion of the variation in the dependent variable accounted for by the explanatory variables. Unlike R square, adjusted R square allows for the </a:t>
            </a:r>
            <a:r>
              <a:rPr lang="en-US" dirty="0" err="1" smtClean="0"/>
              <a:t>degress</a:t>
            </a:r>
            <a:r>
              <a:rPr lang="en-US" dirty="0" smtClean="0"/>
              <a:t> of freedom associated with the sums of the squares. Therefore, even though the residual sum of squares decreases or remains the same as new explanatory variables are added, the residual variance does not. For this reason, adjusted R square is generally considered to be a more accurate goodness-of-fit measure than R square. Points to note when using adjusted R square: If adjusted R square is significantly lower than R square, this normally means that some explanatory variable(s) are missing. Without them, the variation in the dependent variable is not fully measured. </a:t>
            </a:r>
          </a:p>
          <a:p>
            <a:r>
              <a:rPr lang="en-US" dirty="0" smtClean="0"/>
              <a:t>When comparing two models with this measure, make sure you use the same dependent variable. </a:t>
            </a:r>
          </a:p>
          <a:p>
            <a:r>
              <a:rPr lang="en-US" dirty="0" smtClean="0"/>
              <a:t>Adjusted R-Squared tells you when the negative affect of the variable outweighs the positive.</a:t>
            </a:r>
            <a:br>
              <a:rPr lang="en-US" dirty="0" smtClean="0"/>
            </a:br>
            <a:endParaRPr lang="en-US" dirty="0"/>
          </a:p>
        </p:txBody>
      </p:sp>
      <p:sp>
        <p:nvSpPr>
          <p:cNvPr id="4" name="Slide Number Placeholder 3"/>
          <p:cNvSpPr>
            <a:spLocks noGrp="1"/>
          </p:cNvSpPr>
          <p:nvPr>
            <p:ph type="sldNum" sz="quarter" idx="10"/>
          </p:nvPr>
        </p:nvSpPr>
        <p:spPr/>
        <p:txBody>
          <a:bodyPr/>
          <a:lstStyle/>
          <a:p>
            <a:fld id="{A68E83E1-53F3-44C5-B285-0C97A681D341}"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None/>
            </a:pPr>
            <a:r>
              <a:rPr lang="en-US" sz="1200" kern="1200" dirty="0" smtClean="0">
                <a:solidFill>
                  <a:schemeClr val="tx1"/>
                </a:solidFill>
                <a:latin typeface="+mn-lt"/>
                <a:ea typeface="+mn-ea"/>
                <a:cs typeface="+mn-cs"/>
              </a:rPr>
              <a:t>Past studies have explored the relationship between public lands and housing prices to estimate price differentials for characteristics of the house, a market good, as a method to partially quantify the environmental benefits (costs) for neighboring residents (Cho et al. 2009; Hand et al. 2008; Irwin 2002; Kim and Johnson 2002; Neumann et al., 2009; Shultz and King 2001).  Property values adjacent to public lands may yield price premiums (discounts) impacting local budgets through the increase (decrease) property tax revenues impacting local budgets.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Relatively few open space studies have focused on the value of open space amenities provided by federal lands. Comparability across studies is challenging because real estate markets are unique with varying preferences for open space and availability of substitutes.   </a:t>
            </a:r>
          </a:p>
          <a:p>
            <a:pPr>
              <a:buNone/>
            </a:pPr>
            <a:endParaRPr lang="en-US" sz="1200" kern="1200" dirty="0" smtClean="0">
              <a:solidFill>
                <a:schemeClr val="tx1"/>
              </a:solidFill>
              <a:latin typeface="+mn-lt"/>
              <a:ea typeface="+mn-ea"/>
              <a:cs typeface="+mn-cs"/>
            </a:endParaRPr>
          </a:p>
          <a:p>
            <a:pPr>
              <a:buNone/>
            </a:pPr>
            <a:endParaRPr lang="en-US" i="1" dirty="0" smtClean="0"/>
          </a:p>
          <a:p>
            <a:pPr>
              <a:buNone/>
            </a:pPr>
            <a:r>
              <a:rPr lang="en-US" i="1" dirty="0" smtClean="0"/>
              <a:t>National Forests</a:t>
            </a:r>
          </a:p>
          <a:p>
            <a:pPr>
              <a:buNone/>
            </a:pPr>
            <a:r>
              <a:rPr lang="en-US" dirty="0" smtClean="0"/>
              <a:t>Positive effects were found for proximity to national forest land in the Appalachian highlands (Cho et al., 2009), in Arizona and New Mexico (Hand et al., 2008), and near McDonald-Dunn Research Forest  in Oregon (Kim and Johnson, 2002).</a:t>
            </a:r>
          </a:p>
          <a:p>
            <a:pPr>
              <a:buNone/>
            </a:pPr>
            <a:endParaRPr lang="en-US" dirty="0" smtClean="0"/>
          </a:p>
          <a:p>
            <a:pPr>
              <a:buNone/>
            </a:pPr>
            <a:r>
              <a:rPr lang="en-US" dirty="0" smtClean="0"/>
              <a:t>Negligible effects were found on house prices near Arapaho-Roosevelt National Forest in Northern Colorado (Kling et al., 2007).</a:t>
            </a:r>
          </a:p>
          <a:p>
            <a:pPr>
              <a:buNone/>
            </a:pPr>
            <a:endParaRPr lang="en-US" dirty="0" smtClean="0"/>
          </a:p>
          <a:p>
            <a:pPr>
              <a:buNone/>
            </a:pPr>
            <a:r>
              <a:rPr lang="en-US" dirty="0" smtClean="0"/>
              <a:t>Negative effects were found after two fire incidents in Angeles National Forest in California (Mueller and Loomis, 2008) and from visible clear-cut in the Oregon study (Kim and Johnson, 2002).</a:t>
            </a:r>
          </a:p>
          <a:p>
            <a:pPr>
              <a:buNone/>
            </a:pPr>
            <a:endParaRPr lang="en-US" dirty="0" smtClean="0"/>
          </a:p>
          <a:p>
            <a:pPr>
              <a:buNone/>
            </a:pPr>
            <a:r>
              <a:rPr lang="en-US" i="1" dirty="0" smtClean="0"/>
              <a:t>Military Lands</a:t>
            </a:r>
          </a:p>
          <a:p>
            <a:pPr>
              <a:buNone/>
            </a:pPr>
            <a:r>
              <a:rPr lang="en-US" dirty="0" smtClean="0"/>
              <a:t>In Central Maryland, a price premium was found only for the largest of the installations, Fort Meade; other military land proximity measures were insignificant; and publicly held non-military open space effects were significant and negative (Irwin, 2002).</a:t>
            </a:r>
          </a:p>
          <a:p>
            <a:endParaRPr lang="en-US" dirty="0"/>
          </a:p>
        </p:txBody>
      </p:sp>
      <p:sp>
        <p:nvSpPr>
          <p:cNvPr id="4" name="Slide Number Placeholder 3"/>
          <p:cNvSpPr>
            <a:spLocks noGrp="1"/>
          </p:cNvSpPr>
          <p:nvPr>
            <p:ph type="sldNum" sz="quarter" idx="10"/>
          </p:nvPr>
        </p:nvSpPr>
        <p:spPr/>
        <p:txBody>
          <a:bodyPr/>
          <a:lstStyle/>
          <a:p>
            <a:fld id="{A68E83E1-53F3-44C5-B285-0C97A681D34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El Paso County, Colorado, is located along the eastern edge of the southern Rocky Mountains 70 miles south of Denver where the Southern Rockies and Southwestern Tablelands Ecosystems meet. The western portion of the county is extremely mountainous, composed of igneous Pikes Peak Granite and home to Pikes Peak (14,110 feet) and the Pike National Forest.  From west to east there is a 9,000 foot change in elevation leveling out to prairie land with dairy cows and beef cattle. The climate ranges from alpine to desert resulting in much diversity in flora and fauna along with varying precipitation levels and temperatures.   </a:t>
            </a:r>
          </a:p>
          <a:p>
            <a:pPr eaLnBrk="0" hangingPunct="0">
              <a:lnSpc>
                <a:spcPct val="80000"/>
              </a:lnSpc>
              <a:spcBef>
                <a:spcPct val="0"/>
              </a:spcBef>
            </a:pPr>
            <a:endParaRPr lang="en-US" dirty="0" smtClean="0"/>
          </a:p>
          <a:p>
            <a:r>
              <a:rPr lang="en-US" sz="1200" kern="1200" dirty="0" smtClean="0">
                <a:solidFill>
                  <a:schemeClr val="tx1"/>
                </a:solidFill>
                <a:latin typeface="+mn-lt"/>
                <a:ea typeface="+mn-ea"/>
                <a:cs typeface="+mn-cs"/>
              </a:rPr>
              <a:t>El Paso County is approximately 2,158 square miles and the western portion is the study area.  According to 2006 Census data, the county population totaled 576,884 people and population density was estimated 271 persons per square mile (compared to the state average of 46).  The county contains the cities of Colorado Springs, Fountain, Manitou Springs; towns of Monument, Palmer Lake, Calhan, Green Mountain Falls, and Ramah.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68E83E1-53F3-44C5-B285-0C97A681D34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8E83E1-53F3-44C5-B285-0C97A681D34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Residential property sales transaction information was obtained from the El Paso County Tax Assessor.  The data included parcel level information on sale prices, sale dates, and structural characteristics of the property with spatial coordinates.  Housing structural characteristics include the year the house was built, the square footage of the house, lot, basement and garage, along with the number of bedrooms and bathrooms.  The number of bedrooms was found to be highly correlated with the square footage of the house; therefore the house square footage variable was selected.  The total number of house sales over the 2005 to 2007 time frame was 31,414. </a:t>
            </a:r>
          </a:p>
          <a:p>
            <a:r>
              <a:rPr lang="en-US" sz="1200" kern="1200" dirty="0" smtClean="0">
                <a:solidFill>
                  <a:schemeClr val="tx1"/>
                </a:solidFill>
                <a:latin typeface="+mn-lt"/>
                <a:ea typeface="+mn-ea"/>
                <a:cs typeface="+mn-cs"/>
              </a:rPr>
              <a:t>	As the decision to purchase a home occurs when the buyer enters the contract approximately two months prior to the sales date, we subtract 60 days from the sales date to represent the decision date, e.g. the sales in March 2005 were entered January 2005 (Loomis and Feldman, 2003).  Using the date of the decision, we calculated the age of the house and the age squared to capture any premiums or discounts for older homes and created dummy variables to differentiate new homes.  Additional discrete measures capture market timing by the year of the sale with 2005 as the reference to which we compare 2006 and 2007.  Because homes on more than an acre are potentially developable, we only include homes on one acre or less (Heimlich and Anderson, 2001; Lewis et al., 2008).  Next, we trimmed the bottom and top 1% of sales to remove outliers and transactions that are not considered arms length, such as transactions among family members at less than fair market price.  Then, we adjusted the house sales prices using the consumer price index to make comparisons in 2005 dollars.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Neighborhood demographic information was obtained through the United States Census website.  Median income levels, mean time to work, percentage rental properties, percentage without high school education, percentage over 60 years old, population, and mean house price at the census tract level are the neighborhood variables expected to influence the purchaser’s decision that are considered.  The Census tract </a:t>
            </a:r>
            <a:r>
              <a:rPr lang="en-US" sz="1200" kern="1200" dirty="0" err="1" smtClean="0">
                <a:solidFill>
                  <a:schemeClr val="tx1"/>
                </a:solidFill>
                <a:latin typeface="+mn-lt"/>
                <a:ea typeface="+mn-ea"/>
                <a:cs typeface="+mn-cs"/>
              </a:rPr>
              <a:t>shapefile</a:t>
            </a:r>
            <a:r>
              <a:rPr lang="en-US" sz="1200" kern="1200" dirty="0" smtClean="0">
                <a:solidFill>
                  <a:schemeClr val="tx1"/>
                </a:solidFill>
                <a:latin typeface="+mn-lt"/>
                <a:ea typeface="+mn-ea"/>
                <a:cs typeface="+mn-cs"/>
              </a:rPr>
              <a:t> available from the website provides the spatial reference for El Paso County and the variables are appended as attributes to the census tracts layer using </a:t>
            </a:r>
            <a:r>
              <a:rPr lang="en-US" sz="1200" kern="1200" dirty="0" err="1" smtClean="0">
                <a:solidFill>
                  <a:schemeClr val="tx1"/>
                </a:solidFill>
                <a:latin typeface="+mn-lt"/>
                <a:ea typeface="+mn-ea"/>
                <a:cs typeface="+mn-cs"/>
              </a:rPr>
              <a:t>ArcGIS</a:t>
            </a:r>
            <a:r>
              <a:rPr lang="en-US" sz="1200" kern="1200" dirty="0" smtClean="0">
                <a:solidFill>
                  <a:schemeClr val="tx1"/>
                </a:solidFill>
                <a:latin typeface="+mn-lt"/>
                <a:ea typeface="+mn-ea"/>
                <a:cs typeface="+mn-cs"/>
              </a:rPr>
              <a:t> software.  Among census tracts for the county, the median housing value was $154,700.  The difference between these estimates and our data may be due to aggregation effects over tracts decreasing the actual variances or because the deletions mentioned earlier relating to lot size and arm’s length transactions. </a:t>
            </a:r>
          </a:p>
          <a:p>
            <a:r>
              <a:rPr lang="en-US" sz="1200" kern="1200" dirty="0" smtClean="0">
                <a:solidFill>
                  <a:schemeClr val="tx1"/>
                </a:solidFill>
                <a:latin typeface="+mn-lt"/>
                <a:ea typeface="+mn-ea"/>
                <a:cs typeface="+mn-cs"/>
              </a:rPr>
              <a:t>		Measures that represent location were obtained from multiple sources.  First, the El Paso County Assessor website has many </a:t>
            </a:r>
            <a:r>
              <a:rPr lang="en-US" sz="1200" kern="1200" dirty="0" err="1" smtClean="0">
                <a:solidFill>
                  <a:schemeClr val="tx1"/>
                </a:solidFill>
                <a:latin typeface="+mn-lt"/>
                <a:ea typeface="+mn-ea"/>
                <a:cs typeface="+mn-cs"/>
              </a:rPr>
              <a:t>shapefiles</a:t>
            </a:r>
            <a:r>
              <a:rPr lang="en-US" sz="1200" kern="1200" dirty="0" smtClean="0">
                <a:solidFill>
                  <a:schemeClr val="tx1"/>
                </a:solidFill>
                <a:latin typeface="+mn-lt"/>
                <a:ea typeface="+mn-ea"/>
                <a:cs typeface="+mn-cs"/>
              </a:rPr>
              <a:t> available free from their website. Boundaries for the county, cities, school districts, military lands, national forest land and roads were accessed.  The second data source was the Colorado Ownership and Management Project (</a:t>
            </a:r>
            <a:r>
              <a:rPr lang="en-US" sz="1200" kern="1200" dirty="0" err="1" smtClean="0">
                <a:solidFill>
                  <a:schemeClr val="tx1"/>
                </a:solidFill>
                <a:latin typeface="+mn-lt"/>
                <a:ea typeface="+mn-ea"/>
                <a:cs typeface="+mn-cs"/>
              </a:rPr>
              <a:t>COMaP</a:t>
            </a:r>
            <a:r>
              <a:rPr lang="en-US" sz="1200" kern="1200" dirty="0" smtClean="0">
                <a:solidFill>
                  <a:schemeClr val="tx1"/>
                </a:solidFill>
                <a:latin typeface="+mn-lt"/>
                <a:ea typeface="+mn-ea"/>
                <a:cs typeface="+mn-cs"/>
              </a:rPr>
              <a:t>) spatial database that provides comprehensive information about Colorado open spaces including land ownership and levels of protection.  Open space types in El Paso County include agriculture, community separators, greenway/stream, local parks, state parks, and urban open space.  The percentages of homes within distance intervals for each open space type are provided in table 1.  Agricultural land was defined using the National Land Cover dataset which has explicit values for agricultural land, however the nearest agricultural land was at least 5 miles from the nearest house in the study area.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primary objective of this paper is to examine the relationship between house prices and distance to open space particularly from federal lands.  To do so, dummy variables for houses within the first mile, between the first and second mile, and from the second to third miles are used to provide information about the per mile marginal effects of proximity to the national forest and each military land.  Nonfederal open space types are included in the model using dummy variables to control for all forms of open space within a half mile.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68E83E1-53F3-44C5-B285-0C97A681D34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8E83E1-53F3-44C5-B285-0C97A681D341}"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8E83E1-53F3-44C5-B285-0C97A681D34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818">
              <a:defRPr/>
            </a:pPr>
            <a:r>
              <a:rPr lang="en-US" dirty="0" smtClean="0"/>
              <a:t>. Initial attempts have explained only approximately 30% of the variation in quantity demanded for house square footage by estimating the GWR with only housing structural variables and time (time as the instrumental variable).   </a:t>
            </a:r>
          </a:p>
          <a:p>
            <a:endParaRPr lang="en-US" dirty="0"/>
          </a:p>
        </p:txBody>
      </p:sp>
      <p:sp>
        <p:nvSpPr>
          <p:cNvPr id="4" name="Slide Number Placeholder 3"/>
          <p:cNvSpPr>
            <a:spLocks noGrp="1"/>
          </p:cNvSpPr>
          <p:nvPr>
            <p:ph type="sldNum" sz="quarter" idx="10"/>
          </p:nvPr>
        </p:nvSpPr>
        <p:spPr/>
        <p:txBody>
          <a:bodyPr/>
          <a:lstStyle/>
          <a:p>
            <a:fld id="{A68E83E1-53F3-44C5-B285-0C97A681D34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8E83E1-53F3-44C5-B285-0C97A681D341}"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158870-60D4-46F8-BC74-05BB11922462}"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3C8A8-E4B8-490F-B96E-35C82724D8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58870-60D4-46F8-BC74-05BB11922462}"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3C8A8-E4B8-490F-B96E-35C82724D8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58870-60D4-46F8-BC74-05BB11922462}"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3C8A8-E4B8-490F-B96E-35C82724D8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58870-60D4-46F8-BC74-05BB11922462}"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3C8A8-E4B8-490F-B96E-35C82724D8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58870-60D4-46F8-BC74-05BB11922462}"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3C8A8-E4B8-490F-B96E-35C82724D8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158870-60D4-46F8-BC74-05BB11922462}" type="datetimeFigureOut">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3C8A8-E4B8-490F-B96E-35C82724D8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158870-60D4-46F8-BC74-05BB11922462}" type="datetimeFigureOut">
              <a:rPr lang="en-US" smtClean="0"/>
              <a:pPr/>
              <a:t>8/6/2012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3C8A8-E4B8-490F-B96E-35C82724D8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158870-60D4-46F8-BC74-05BB11922462}" type="datetimeFigureOut">
              <a:rPr lang="en-US" smtClean="0"/>
              <a:pPr/>
              <a:t>8/6/2012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E3C8A8-E4B8-490F-B96E-35C82724D8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58870-60D4-46F8-BC74-05BB11922462}" type="datetimeFigureOut">
              <a:rPr lang="en-US" smtClean="0"/>
              <a:pPr/>
              <a:t>8/6/2012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E3C8A8-E4B8-490F-B96E-35C82724D8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58870-60D4-46F8-BC74-05BB11922462}" type="datetimeFigureOut">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3C8A8-E4B8-490F-B96E-35C82724D8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58870-60D4-46F8-BC74-05BB11922462}" type="datetimeFigureOut">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3C8A8-E4B8-490F-B96E-35C82724D8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58870-60D4-46F8-BC74-05BB11922462}" type="datetimeFigureOut">
              <a:rPr lang="en-US" smtClean="0"/>
              <a:pPr/>
              <a:t>8/6/2012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3C8A8-E4B8-490F-B96E-35C82724D8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34.wmf"/><Relationship Id="rId3" Type="http://schemas.openxmlformats.org/officeDocument/2006/relationships/notesSlide" Target="../notesSlides/notesSlide15.xml"/><Relationship Id="rId7" Type="http://schemas.openxmlformats.org/officeDocument/2006/relationships/image" Target="../media/image31.wmf"/><Relationship Id="rId12" Type="http://schemas.openxmlformats.org/officeDocument/2006/relationships/oleObject" Target="../embeddings/oleObject8.bin"/><Relationship Id="rId2" Type="http://schemas.openxmlformats.org/officeDocument/2006/relationships/slideLayout" Target="../slideLayouts/slideLayout5.xml"/><Relationship Id="rId16" Type="http://schemas.openxmlformats.org/officeDocument/2006/relationships/image" Target="../media/image36.png"/><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33.wmf"/><Relationship Id="rId5" Type="http://schemas.openxmlformats.org/officeDocument/2006/relationships/image" Target="../media/image30.wmf"/><Relationship Id="rId15" Type="http://schemas.openxmlformats.org/officeDocument/2006/relationships/image" Target="../media/image35.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2.wmf"/><Relationship Id="rId1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26720" y="-293716"/>
            <a:ext cx="8915400" cy="190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a:buNone/>
            </a:pPr>
            <a:r>
              <a:rPr lang="en-US" sz="2800" b="1" dirty="0"/>
              <a:t>Marginal Implicit Prices for Federal Land Proximity: </a:t>
            </a:r>
            <a:endParaRPr lang="en-US" sz="2800" b="1" dirty="0" smtClean="0"/>
          </a:p>
          <a:p>
            <a:pPr>
              <a:buNone/>
            </a:pPr>
            <a:r>
              <a:rPr lang="en-US" sz="2800" b="1" dirty="0" smtClean="0"/>
              <a:t>A </a:t>
            </a:r>
            <a:r>
              <a:rPr lang="en-US" sz="2800" b="1" dirty="0"/>
              <a:t>Comparison of Local and Global Estimation Techniques</a:t>
            </a:r>
          </a:p>
        </p:txBody>
      </p:sp>
      <p:pic>
        <p:nvPicPr>
          <p:cNvPr id="7" name="Content Placeholder 3" descr="colorado-springs-colorado houses.jpg"/>
          <p:cNvPicPr>
            <a:picLocks noChangeAspect="1"/>
          </p:cNvPicPr>
          <p:nvPr/>
        </p:nvPicPr>
        <p:blipFill>
          <a:blip r:embed="rId3" cstate="print"/>
          <a:srcRect b="23636"/>
          <a:stretch>
            <a:fillRect/>
          </a:stretch>
        </p:blipFill>
        <p:spPr bwMode="auto">
          <a:xfrm>
            <a:off x="12469" y="1447800"/>
            <a:ext cx="9144000" cy="3170130"/>
          </a:xfrm>
          <a:prstGeom prst="rect">
            <a:avLst/>
          </a:prstGeom>
          <a:noFill/>
          <a:ln w="9525">
            <a:noFill/>
            <a:miter lim="800000"/>
            <a:headEnd/>
            <a:tailEnd/>
          </a:ln>
        </p:spPr>
      </p:pic>
      <p:sp>
        <p:nvSpPr>
          <p:cNvPr id="9" name="TextBox 8"/>
          <p:cNvSpPr txBox="1">
            <a:spLocks noChangeArrowheads="1"/>
          </p:cNvSpPr>
          <p:nvPr/>
        </p:nvSpPr>
        <p:spPr bwMode="auto">
          <a:xfrm>
            <a:off x="454429" y="4876800"/>
            <a:ext cx="8260080" cy="1754326"/>
          </a:xfrm>
          <a:prstGeom prst="rect">
            <a:avLst/>
          </a:prstGeom>
          <a:noFill/>
          <a:ln w="9525">
            <a:noFill/>
            <a:miter lim="800000"/>
            <a:headEnd/>
            <a:tailEnd/>
          </a:ln>
        </p:spPr>
        <p:txBody>
          <a:bodyPr wrap="square">
            <a:spAutoFit/>
          </a:bodyPr>
          <a:lstStyle/>
          <a:p>
            <a:pPr algn="r"/>
            <a:r>
              <a:rPr lang="en-US" dirty="0" smtClean="0">
                <a:latin typeface="+mj-lt"/>
              </a:rPr>
              <a:t>Charlotte Ham, John Loomis, Patricia Champ, and Robin Reich</a:t>
            </a:r>
          </a:p>
          <a:p>
            <a:pPr algn="r"/>
            <a:endParaRPr lang="en-US" dirty="0" smtClean="0">
              <a:latin typeface="+mj-lt"/>
            </a:endParaRPr>
          </a:p>
          <a:p>
            <a:pPr algn="r"/>
            <a:r>
              <a:rPr lang="en-US" dirty="0" smtClean="0">
                <a:latin typeface="+mj-lt"/>
              </a:rPr>
              <a:t>Project funded through a partnership between US Forest Service Rocky Mountain Research Station and the CSU Center for Environmental Management of Military Lands</a:t>
            </a:r>
          </a:p>
          <a:p>
            <a:pPr algn="r"/>
            <a:endParaRPr lang="en-US" dirty="0">
              <a:latin typeface="+mj-lt"/>
            </a:endParaRPr>
          </a:p>
          <a:p>
            <a:pPr algn="r"/>
            <a:r>
              <a:rPr lang="en-US" dirty="0" smtClean="0">
                <a:latin typeface="+mj-lt"/>
              </a:rPr>
              <a:t>Presentation for Camp Resources by Charlotte Ham,  8/7/2012</a:t>
            </a:r>
            <a:endParaRPr lang="en-US"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ilkerson-pass.jpg"/>
          <p:cNvPicPr>
            <a:picLocks noChangeAspect="1"/>
          </p:cNvPicPr>
          <p:nvPr/>
        </p:nvPicPr>
        <p:blipFill>
          <a:blip r:embed="rId3" cstate="print"/>
          <a:srcRect/>
          <a:stretch>
            <a:fillRect/>
          </a:stretch>
        </p:blipFill>
        <p:spPr bwMode="auto">
          <a:xfrm>
            <a:off x="-914400" y="1676400"/>
            <a:ext cx="10564963" cy="5181600"/>
          </a:xfrm>
          <a:prstGeom prst="rect">
            <a:avLst/>
          </a:prstGeom>
          <a:noFill/>
          <a:ln w="9525">
            <a:noFill/>
            <a:miter lim="800000"/>
            <a:headEnd/>
            <a:tailEnd/>
          </a:ln>
        </p:spPr>
      </p:pic>
      <p:sp>
        <p:nvSpPr>
          <p:cNvPr id="3" name="Content Placeholder 2"/>
          <p:cNvSpPr>
            <a:spLocks noGrp="1"/>
          </p:cNvSpPr>
          <p:nvPr>
            <p:ph idx="1"/>
          </p:nvPr>
        </p:nvSpPr>
        <p:spPr>
          <a:xfrm>
            <a:off x="1524000" y="2933700"/>
            <a:ext cx="6400800" cy="2667000"/>
          </a:xfrm>
          <a:solidFill>
            <a:schemeClr val="tx1"/>
          </a:solidFill>
          <a:ln>
            <a:solidFill>
              <a:schemeClr val="bg1"/>
            </a:solidFill>
          </a:ln>
        </p:spPr>
        <p:txBody>
          <a:bodyPr>
            <a:normAutofit lnSpcReduction="10000"/>
          </a:bodyPr>
          <a:lstStyle/>
          <a:p>
            <a:pPr marL="0" indent="0" algn="ctr">
              <a:buNone/>
            </a:pPr>
            <a:r>
              <a:rPr lang="en-US" dirty="0" smtClean="0">
                <a:solidFill>
                  <a:schemeClr val="bg1"/>
                </a:solidFill>
              </a:rPr>
              <a:t>Land Economics: characteristics of land uses matter</a:t>
            </a:r>
          </a:p>
          <a:p>
            <a:pPr marL="0" indent="0" algn="ctr">
              <a:buNone/>
            </a:pPr>
            <a:endParaRPr lang="en-US" dirty="0" smtClean="0">
              <a:solidFill>
                <a:schemeClr val="bg1"/>
              </a:solidFill>
            </a:endParaRPr>
          </a:p>
          <a:p>
            <a:pPr marL="0" indent="0" algn="ctr">
              <a:buNone/>
            </a:pPr>
            <a:r>
              <a:rPr lang="en-US" dirty="0" smtClean="0">
                <a:solidFill>
                  <a:schemeClr val="bg1"/>
                </a:solidFill>
              </a:rPr>
              <a:t>Land Use Policy: marginal values of open space proximity</a:t>
            </a: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smtClean="0">
              <a:solidFill>
                <a:schemeClr val="bg1"/>
              </a:solidFill>
            </a:endParaRPr>
          </a:p>
          <a:p>
            <a:pPr marL="0" indent="0">
              <a:buNone/>
            </a:pPr>
            <a:endParaRPr lang="en-US" dirty="0">
              <a:solidFill>
                <a:schemeClr val="bg1"/>
              </a:solidFill>
            </a:endParaRPr>
          </a:p>
          <a:p>
            <a:pPr marL="0" indent="0">
              <a:buNone/>
            </a:pPr>
            <a:endParaRPr lang="en-US" dirty="0" smtClean="0"/>
          </a:p>
          <a:p>
            <a:pPr marL="0" indent="0">
              <a:buNone/>
            </a:pPr>
            <a:endParaRPr lang="en-US" dirty="0"/>
          </a:p>
          <a:p>
            <a:pPr marL="0" indent="0">
              <a:buNone/>
            </a:pPr>
            <a:endParaRPr lang="en-US" dirty="0" smtClean="0"/>
          </a:p>
          <a:p>
            <a:endParaRPr lang="en-US" dirty="0"/>
          </a:p>
          <a:p>
            <a:endParaRPr lang="en-US" dirty="0" smtClean="0"/>
          </a:p>
          <a:p>
            <a:endParaRPr lang="en-US" dirty="0"/>
          </a:p>
          <a:p>
            <a:endParaRPr lang="en-US" dirty="0"/>
          </a:p>
        </p:txBody>
      </p:sp>
      <p:sp>
        <p:nvSpPr>
          <p:cNvPr id="2" name="Title 1"/>
          <p:cNvSpPr>
            <a:spLocks noGrp="1"/>
          </p:cNvSpPr>
          <p:nvPr>
            <p:ph type="title"/>
          </p:nvPr>
        </p:nvSpPr>
        <p:spPr>
          <a:xfrm>
            <a:off x="457200" y="228600"/>
            <a:ext cx="8229600" cy="1143000"/>
          </a:xfrm>
        </p:spPr>
        <p:txBody>
          <a:bodyPr/>
          <a:lstStyle/>
          <a:p>
            <a:r>
              <a:rPr lang="en-US" dirty="0" smtClean="0"/>
              <a:t>Other Research</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600200"/>
          </a:xfrm>
        </p:spPr>
        <p:txBody>
          <a:bodyPr>
            <a:normAutofit fontScale="90000"/>
          </a:bodyPr>
          <a:lstStyle/>
          <a:p>
            <a:r>
              <a:rPr lang="en-US" dirty="0" smtClean="0"/>
              <a:t>Thank you!</a:t>
            </a:r>
            <a:br>
              <a:rPr lang="en-US" dirty="0" smtClean="0"/>
            </a:br>
            <a:r>
              <a:rPr lang="en-US" dirty="0" smtClean="0"/>
              <a:t/>
            </a:r>
            <a:br>
              <a:rPr lang="en-US" dirty="0" smtClean="0"/>
            </a:br>
            <a:r>
              <a:rPr lang="en-US" dirty="0" smtClean="0"/>
              <a:t>Questions/Input</a:t>
            </a:r>
            <a:endParaRPr lang="en-US" dirty="0"/>
          </a:p>
        </p:txBody>
      </p:sp>
      <p:pic>
        <p:nvPicPr>
          <p:cNvPr id="4" name="Picture 6" descr="C:\Documents and Settings\cham\Local Settings\Temporary Internet Files\Content.IE5\SZ0HUR89\MC900070860[1].wmf"/>
          <p:cNvPicPr>
            <a:picLocks noChangeAspect="1" noChangeArrowheads="1"/>
          </p:cNvPicPr>
          <p:nvPr/>
        </p:nvPicPr>
        <p:blipFill>
          <a:blip r:embed="rId2" cstate="print"/>
          <a:srcRect/>
          <a:stretch>
            <a:fillRect/>
          </a:stretch>
        </p:blipFill>
        <p:spPr bwMode="auto">
          <a:xfrm>
            <a:off x="3200400" y="2667000"/>
            <a:ext cx="3276600" cy="32127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Shortcomings</a:t>
            </a:r>
            <a:endParaRPr lang="en-US" dirty="0"/>
          </a:p>
        </p:txBody>
      </p:sp>
      <p:sp>
        <p:nvSpPr>
          <p:cNvPr id="3" name="Content Placeholder 2"/>
          <p:cNvSpPr>
            <a:spLocks noGrp="1"/>
          </p:cNvSpPr>
          <p:nvPr>
            <p:ph idx="1"/>
          </p:nvPr>
        </p:nvSpPr>
        <p:spPr>
          <a:xfrm>
            <a:off x="457200" y="1600200"/>
            <a:ext cx="3429000" cy="4724400"/>
          </a:xfrm>
        </p:spPr>
        <p:txBody>
          <a:bodyPr>
            <a:normAutofit fontScale="92500" lnSpcReduction="20000"/>
          </a:bodyPr>
          <a:lstStyle/>
          <a:p>
            <a:r>
              <a:rPr lang="en-US" dirty="0" smtClean="0"/>
              <a:t>Value of proximity to homeowners; not other use and non-use values</a:t>
            </a:r>
          </a:p>
          <a:p>
            <a:endParaRPr lang="en-US" dirty="0" smtClean="0"/>
          </a:p>
          <a:p>
            <a:r>
              <a:rPr lang="en-US" dirty="0" smtClean="0"/>
              <a:t>Error in variables</a:t>
            </a:r>
          </a:p>
          <a:p>
            <a:endParaRPr lang="en-US" dirty="0" smtClean="0"/>
          </a:p>
          <a:p>
            <a:r>
              <a:rPr lang="en-US" dirty="0" smtClean="0"/>
              <a:t>Case study</a:t>
            </a:r>
          </a:p>
          <a:p>
            <a:endParaRPr lang="en-US" dirty="0" smtClean="0"/>
          </a:p>
          <a:p>
            <a:r>
              <a:rPr lang="en-US" dirty="0" smtClean="0"/>
              <a:t>Scale of analysis</a:t>
            </a:r>
          </a:p>
          <a:p>
            <a:endParaRPr lang="en-US" dirty="0" smtClean="0"/>
          </a:p>
          <a:p>
            <a:endParaRPr lang="en-US" dirty="0" smtClean="0"/>
          </a:p>
          <a:p>
            <a:endParaRPr lang="en-US" dirty="0"/>
          </a:p>
        </p:txBody>
      </p:sp>
      <p:pic>
        <p:nvPicPr>
          <p:cNvPr id="4" name="Picture 3"/>
          <p:cNvPicPr>
            <a:picLocks noChangeAspect="1" noChangeArrowheads="1"/>
          </p:cNvPicPr>
          <p:nvPr/>
        </p:nvPicPr>
        <p:blipFill>
          <a:blip r:embed="rId3" cstate="print"/>
          <a:srcRect l="3750" t="31000" r="41875" b="14000"/>
          <a:stretch>
            <a:fillRect/>
          </a:stretch>
        </p:blipFill>
        <p:spPr bwMode="auto">
          <a:xfrm>
            <a:off x="4495800" y="2286000"/>
            <a:ext cx="397764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381000"/>
            <a:ext cx="2819400" cy="2925762"/>
          </a:xfrm>
        </p:spPr>
        <p:txBody>
          <a:bodyPr>
            <a:normAutofit/>
          </a:bodyPr>
          <a:lstStyle/>
          <a:p>
            <a:r>
              <a:rPr lang="en-US" sz="4000" dirty="0" smtClean="0"/>
              <a:t>Amenity Values for Federal Land Proximity</a:t>
            </a:r>
            <a:endParaRPr lang="en-US" sz="4000" dirty="0"/>
          </a:p>
        </p:txBody>
      </p:sp>
      <p:sp>
        <p:nvSpPr>
          <p:cNvPr id="9" name="TextBox 8"/>
          <p:cNvSpPr txBox="1"/>
          <p:nvPr/>
        </p:nvSpPr>
        <p:spPr>
          <a:xfrm>
            <a:off x="5715000" y="3505200"/>
            <a:ext cx="2971800" cy="2862322"/>
          </a:xfrm>
          <a:prstGeom prst="rect">
            <a:avLst/>
          </a:prstGeom>
          <a:noFill/>
        </p:spPr>
        <p:txBody>
          <a:bodyPr wrap="square" rtlCol="0">
            <a:spAutoFit/>
          </a:bodyPr>
          <a:lstStyle/>
          <a:p>
            <a:r>
              <a:rPr lang="en-US" dirty="0" smtClean="0"/>
              <a:t>As Percentage of House Price:</a:t>
            </a:r>
          </a:p>
          <a:p>
            <a:r>
              <a:rPr lang="en-US" dirty="0" smtClean="0"/>
              <a:t>    8.879% premium (green)</a:t>
            </a:r>
          </a:p>
          <a:p>
            <a:r>
              <a:rPr lang="en-US" dirty="0" smtClean="0"/>
              <a:t>    5.014% discount (red)</a:t>
            </a:r>
          </a:p>
          <a:p>
            <a:endParaRPr lang="en-US" dirty="0" smtClean="0"/>
          </a:p>
          <a:p>
            <a:r>
              <a:rPr lang="en-US" dirty="0" smtClean="0"/>
              <a:t>Evaluated at the</a:t>
            </a:r>
          </a:p>
          <a:p>
            <a:r>
              <a:rPr lang="en-US" dirty="0" smtClean="0"/>
              <a:t>Mean Price of $265,296</a:t>
            </a:r>
            <a:r>
              <a:rPr lang="en-US" dirty="0" smtClean="0"/>
              <a:t>:</a:t>
            </a:r>
          </a:p>
          <a:p>
            <a:r>
              <a:rPr lang="en-US" dirty="0"/>
              <a:t> [-$13,636,$23,556]</a:t>
            </a:r>
            <a:endParaRPr lang="en-US" dirty="0" smtClean="0"/>
          </a:p>
          <a:p>
            <a:r>
              <a:rPr lang="en-US" dirty="0" smtClean="0"/>
              <a:t>    </a:t>
            </a:r>
          </a:p>
          <a:p>
            <a:r>
              <a:rPr lang="en-US" dirty="0" smtClean="0"/>
              <a:t>Tax revenue (7.7%):</a:t>
            </a:r>
          </a:p>
          <a:p>
            <a:r>
              <a:rPr lang="en-US" dirty="0" smtClean="0"/>
              <a:t>    [-$1,050,$1,814]</a:t>
            </a:r>
            <a:endParaRPr lang="en-US" dirty="0"/>
          </a:p>
        </p:txBody>
      </p:sp>
      <p:pic>
        <p:nvPicPr>
          <p:cNvPr id="6" name="Picture 5" descr="mvfedlandproximityredgreen.jpg"/>
          <p:cNvPicPr>
            <a:picLocks noChangeAspect="1"/>
          </p:cNvPicPr>
          <p:nvPr/>
        </p:nvPicPr>
        <p:blipFill>
          <a:blip r:embed="rId3" cstate="print"/>
          <a:stretch>
            <a:fillRect/>
          </a:stretch>
        </p:blipFill>
        <p:spPr>
          <a:xfrm>
            <a:off x="0" y="0"/>
            <a:ext cx="5299364"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1000"/>
            <a:ext cx="4953000" cy="60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520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1676400" cy="566738"/>
          </a:xfrm>
        </p:spPr>
        <p:txBody>
          <a:bodyPr>
            <a:normAutofit fontScale="90000"/>
          </a:bodyPr>
          <a:lstStyle/>
          <a:p>
            <a:pPr algn="ctr"/>
            <a:r>
              <a:rPr lang="en-US" dirty="0" smtClean="0"/>
              <a:t>The End.</a:t>
            </a:r>
            <a:br>
              <a:rPr lang="en-US" dirty="0" smtClean="0"/>
            </a:br>
            <a:r>
              <a:rPr lang="en-US" dirty="0" smtClean="0"/>
              <a:t>Thank You! </a:t>
            </a:r>
            <a:endParaRPr lang="en-US" dirty="0"/>
          </a:p>
        </p:txBody>
      </p:sp>
      <p:pic>
        <p:nvPicPr>
          <p:cNvPr id="4098" name="Picture 2"/>
          <p:cNvPicPr>
            <a:picLocks noChangeAspect="1" noChangeArrowheads="1"/>
          </p:cNvPicPr>
          <p:nvPr/>
        </p:nvPicPr>
        <p:blipFill>
          <a:blip r:embed="rId3" cstate="print"/>
          <a:srcRect l="21250" t="32000" r="24375" b="16000"/>
          <a:stretch>
            <a:fillRect/>
          </a:stretch>
        </p:blipFill>
        <p:spPr bwMode="auto">
          <a:xfrm>
            <a:off x="2362200" y="457200"/>
            <a:ext cx="6019800" cy="3598041"/>
          </a:xfrm>
          <a:prstGeom prst="rect">
            <a:avLst/>
          </a:prstGeom>
          <a:noFill/>
          <a:ln w="9525">
            <a:noFill/>
            <a:miter lim="800000"/>
            <a:headEnd/>
            <a:tailEnd/>
          </a:ln>
        </p:spPr>
      </p:pic>
      <p:sp>
        <p:nvSpPr>
          <p:cNvPr id="7" name="Text Placeholder 3"/>
          <p:cNvSpPr>
            <a:spLocks noGrp="1"/>
          </p:cNvSpPr>
          <p:nvPr>
            <p:ph type="body" sz="half" idx="2"/>
          </p:nvPr>
        </p:nvSpPr>
        <p:spPr>
          <a:xfrm>
            <a:off x="533400" y="3505200"/>
            <a:ext cx="7620000" cy="3048000"/>
          </a:xfrm>
        </p:spPr>
        <p:txBody>
          <a:bodyPr>
            <a:normAutofit fontScale="92500" lnSpcReduction="10000"/>
          </a:bodyPr>
          <a:lstStyle/>
          <a:p>
            <a:r>
              <a:rPr lang="en-US" sz="1600" b="1" dirty="0" smtClean="0"/>
              <a:t>Credits</a:t>
            </a:r>
          </a:p>
          <a:p>
            <a:endParaRPr lang="en-US" sz="1600" dirty="0" smtClean="0"/>
          </a:p>
          <a:p>
            <a:r>
              <a:rPr lang="en-US" sz="1600" dirty="0" smtClean="0"/>
              <a:t>Funders: </a:t>
            </a:r>
          </a:p>
          <a:p>
            <a:r>
              <a:rPr lang="en-US" sz="1600" dirty="0" smtClean="0">
                <a:latin typeface="Tw Cen MT" pitchFamily="34" charset="0"/>
              </a:rPr>
              <a:t>Project </a:t>
            </a:r>
            <a:r>
              <a:rPr lang="en-US" sz="1600" dirty="0">
                <a:latin typeface="Tw Cen MT" pitchFamily="34" charset="0"/>
              </a:rPr>
              <a:t>funded through partnership between US Forest Service Rocky Mountain Research Station and the Center for Environmental Management of Military </a:t>
            </a:r>
            <a:r>
              <a:rPr lang="en-US" sz="1600" dirty="0" smtClean="0">
                <a:latin typeface="Tw Cen MT" pitchFamily="34" charset="0"/>
              </a:rPr>
              <a:t>Lands</a:t>
            </a:r>
          </a:p>
          <a:p>
            <a:endParaRPr lang="en-US" sz="1600" dirty="0">
              <a:latin typeface="Tw Cen MT" pitchFamily="34" charset="0"/>
            </a:endParaRPr>
          </a:p>
          <a:p>
            <a:r>
              <a:rPr lang="en-US" sz="1600" dirty="0" smtClean="0"/>
              <a:t>Photographs: </a:t>
            </a:r>
          </a:p>
          <a:p>
            <a:r>
              <a:rPr lang="en-US" sz="1600" dirty="0" smtClean="0"/>
              <a:t>Houses: Rick Van </a:t>
            </a:r>
            <a:r>
              <a:rPr lang="en-US" sz="1600" dirty="0" err="1" smtClean="0"/>
              <a:t>Wieren</a:t>
            </a:r>
            <a:r>
              <a:rPr lang="en-US" sz="1600" dirty="0" smtClean="0"/>
              <a:t>/PikesPeakGallery.com, Pikes Peak/PikesPeakGallery.com </a:t>
            </a:r>
          </a:p>
          <a:p>
            <a:r>
              <a:rPr lang="en-US" sz="1600" dirty="0" smtClean="0"/>
              <a:t>Wildlife: ducks: Gary Kramer/ USFWS, </a:t>
            </a:r>
            <a:r>
              <a:rPr lang="en-US" sz="1600" dirty="0" err="1" smtClean="0"/>
              <a:t>preble’s</a:t>
            </a:r>
            <a:r>
              <a:rPr lang="en-US" sz="1600" dirty="0" smtClean="0"/>
              <a:t> meadow field mouse: USFWS</a:t>
            </a:r>
          </a:p>
          <a:p>
            <a:r>
              <a:rPr lang="en-US" sz="1600" dirty="0" smtClean="0"/>
              <a:t>Natural: sunset and stream: Mike Bonar, Elk River Photography, </a:t>
            </a:r>
          </a:p>
          <a:p>
            <a:r>
              <a:rPr lang="en-US" sz="1600" dirty="0" smtClean="0"/>
              <a:t>USAFA and Fort Carson websites, Google maps</a:t>
            </a:r>
          </a:p>
          <a:p>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wilkerson-pass.jpg"/>
          <p:cNvPicPr>
            <a:picLocks noChangeAspect="1"/>
          </p:cNvPicPr>
          <p:nvPr/>
        </p:nvPicPr>
        <p:blipFill>
          <a:blip r:embed="rId3" cstate="print"/>
          <a:srcRect/>
          <a:stretch>
            <a:fillRect/>
          </a:stretch>
        </p:blipFill>
        <p:spPr bwMode="auto">
          <a:xfrm>
            <a:off x="-914400" y="0"/>
            <a:ext cx="10564963" cy="5181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bg1"/>
                </a:solidFill>
              </a:rPr>
              <a:t>Paper 2</a:t>
            </a:r>
            <a:endParaRPr lang="en-US" dirty="0">
              <a:solidFill>
                <a:schemeClr val="bg1"/>
              </a:solidFill>
            </a:endParaRPr>
          </a:p>
        </p:txBody>
      </p:sp>
      <p:sp>
        <p:nvSpPr>
          <p:cNvPr id="3" name="Content Placeholder 2"/>
          <p:cNvSpPr>
            <a:spLocks noGrp="1"/>
          </p:cNvSpPr>
          <p:nvPr>
            <p:ph idx="1"/>
          </p:nvPr>
        </p:nvSpPr>
        <p:spPr>
          <a:xfrm>
            <a:off x="914400" y="1524000"/>
            <a:ext cx="7467600" cy="3962400"/>
          </a:xfrm>
        </p:spPr>
        <p:txBody>
          <a:bodyPr>
            <a:normAutofit/>
          </a:bodyPr>
          <a:lstStyle/>
          <a:p>
            <a:pPr>
              <a:buNone/>
            </a:pPr>
            <a:r>
              <a:rPr lang="en-US" b="1" dirty="0">
                <a:solidFill>
                  <a:schemeClr val="bg1"/>
                </a:solidFill>
              </a:rPr>
              <a:t>Marginal Implicit Prices for Federal Land Proximity: A Comparison of Local and Global Estimation Techniques</a:t>
            </a:r>
          </a:p>
          <a:p>
            <a:pPr>
              <a:buNone/>
            </a:pPr>
            <a:endParaRPr lang="en-US" sz="1800" dirty="0">
              <a:solidFill>
                <a:schemeClr val="bg1"/>
              </a:solidFill>
            </a:endParaRPr>
          </a:p>
          <a:p>
            <a:pPr>
              <a:buNone/>
            </a:pPr>
            <a:r>
              <a:rPr lang="en-US" dirty="0" smtClean="0">
                <a:solidFill>
                  <a:schemeClr val="bg1"/>
                </a:solidFill>
              </a:rPr>
              <a:t>How do local and global model estimation techniques compare when applying the hedonic pricing method?  </a:t>
            </a:r>
          </a:p>
          <a:p>
            <a:endParaRPr lang="en-US" dirty="0"/>
          </a:p>
        </p:txBody>
      </p:sp>
      <p:pic>
        <p:nvPicPr>
          <p:cNvPr id="4"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95800" y="5638800"/>
            <a:ext cx="3351486" cy="768325"/>
          </a:xfrm>
          <a:prstGeom prst="rect">
            <a:avLst/>
          </a:prstGeom>
          <a:noFill/>
        </p:spPr>
      </p:pic>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1"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24000" y="5638800"/>
            <a:ext cx="1783347" cy="7158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a:t>
            </a:r>
            <a:endParaRPr lang="en-US"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505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95400" y="2590800"/>
            <a:ext cx="4910667" cy="762000"/>
          </a:xfrm>
          <a:prstGeom prst="rect">
            <a:avLst/>
          </a:prstGeom>
          <a:noFill/>
        </p:spPr>
      </p:pic>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505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19200" y="5105400"/>
            <a:ext cx="2827713" cy="990600"/>
          </a:xfrm>
          <a:prstGeom prst="rect">
            <a:avLst/>
          </a:prstGeom>
          <a:noFill/>
        </p:spPr>
      </p:pic>
      <p:pic>
        <p:nvPicPr>
          <p:cNvPr id="8" name="Picture 1"/>
          <p:cNvPicPr>
            <a:picLocks noGrp="1" noChangeAspect="1" noChangeArrowheads="1"/>
          </p:cNvPicPr>
          <p:nvPr>
            <p:ph idx="1"/>
          </p:nvPr>
        </p:nvPicPr>
        <p:blipFill>
          <a:blip r:embed="rId5" cstate="print">
            <a:clrChange>
              <a:clrFrom>
                <a:srgbClr val="FFFFFF"/>
              </a:clrFrom>
              <a:clrTo>
                <a:srgbClr val="FFFFFF">
                  <a:alpha val="0"/>
                </a:srgbClr>
              </a:clrTo>
            </a:clrChange>
          </a:blip>
          <a:srcRect/>
          <a:stretch>
            <a:fillRect/>
          </a:stretch>
        </p:blipFill>
        <p:spPr bwMode="auto">
          <a:xfrm>
            <a:off x="2286000" y="3505200"/>
            <a:ext cx="5626236" cy="128980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4114800" cy="1143000"/>
          </a:xfrm>
        </p:spPr>
        <p:txBody>
          <a:bodyPr>
            <a:normAutofit fontScale="90000"/>
          </a:bodyPr>
          <a:lstStyle/>
          <a:p>
            <a:r>
              <a:rPr lang="en-US" dirty="0" smtClean="0"/>
              <a:t>Presentation Flow </a:t>
            </a:r>
            <a:endParaRPr lang="en-US" dirty="0"/>
          </a:p>
        </p:txBody>
      </p:sp>
      <p:sp>
        <p:nvSpPr>
          <p:cNvPr id="3" name="Content Placeholder 2"/>
          <p:cNvSpPr>
            <a:spLocks noGrp="1"/>
          </p:cNvSpPr>
          <p:nvPr>
            <p:ph idx="1"/>
          </p:nvPr>
        </p:nvSpPr>
        <p:spPr>
          <a:xfrm>
            <a:off x="1066800" y="1524000"/>
            <a:ext cx="3200400" cy="4724400"/>
          </a:xfrm>
        </p:spPr>
        <p:txBody>
          <a:bodyPr>
            <a:normAutofit fontScale="85000" lnSpcReduction="20000"/>
          </a:bodyPr>
          <a:lstStyle/>
          <a:p>
            <a:r>
              <a:rPr lang="en-US" dirty="0" smtClean="0"/>
              <a:t>Introduction</a:t>
            </a:r>
          </a:p>
          <a:p>
            <a:pPr lvl="1">
              <a:buNone/>
            </a:pPr>
            <a:r>
              <a:rPr lang="en-US" dirty="0" smtClean="0"/>
              <a:t>Review past studies</a:t>
            </a:r>
          </a:p>
          <a:p>
            <a:endParaRPr lang="en-US" dirty="0"/>
          </a:p>
          <a:p>
            <a:r>
              <a:rPr lang="en-US" dirty="0" smtClean="0"/>
              <a:t>Method</a:t>
            </a:r>
          </a:p>
          <a:p>
            <a:pPr lvl="1">
              <a:buNone/>
            </a:pPr>
            <a:r>
              <a:rPr lang="en-US" dirty="0" smtClean="0"/>
              <a:t>Hedonic Property</a:t>
            </a:r>
          </a:p>
          <a:p>
            <a:pPr lvl="1">
              <a:buNone/>
            </a:pPr>
            <a:endParaRPr lang="en-US" dirty="0" smtClean="0"/>
          </a:p>
          <a:p>
            <a:r>
              <a:rPr lang="en-US" dirty="0" smtClean="0"/>
              <a:t>Results</a:t>
            </a:r>
          </a:p>
          <a:p>
            <a:endParaRPr lang="en-US" dirty="0" smtClean="0"/>
          </a:p>
          <a:p>
            <a:r>
              <a:rPr lang="en-US" dirty="0" smtClean="0"/>
              <a:t>Conclusion</a:t>
            </a:r>
          </a:p>
          <a:p>
            <a:endParaRPr lang="en-US" dirty="0" smtClean="0"/>
          </a:p>
          <a:p>
            <a:r>
              <a:rPr lang="en-US" dirty="0" smtClean="0"/>
              <a:t>Next Steps</a:t>
            </a:r>
          </a:p>
        </p:txBody>
      </p:sp>
      <p:pic>
        <p:nvPicPr>
          <p:cNvPr id="7" name="Picture 2"/>
          <p:cNvPicPr>
            <a:picLocks noChangeAspect="1" noChangeArrowheads="1"/>
          </p:cNvPicPr>
          <p:nvPr/>
        </p:nvPicPr>
        <p:blipFill>
          <a:blip r:embed="rId3" cstate="print"/>
          <a:srcRect l="70000" t="27000" r="10000" b="16000"/>
          <a:stretch>
            <a:fillRect/>
          </a:stretch>
        </p:blipFill>
        <p:spPr bwMode="auto">
          <a:xfrm>
            <a:off x="5029200" y="457200"/>
            <a:ext cx="3332748" cy="5936457"/>
          </a:xfrm>
          <a:prstGeom prst="rect">
            <a:avLst/>
          </a:prstGeom>
          <a:noFill/>
          <a:ln w="9525">
            <a:noFill/>
            <a:miter lim="800000"/>
            <a:headEnd/>
            <a:tailEnd/>
          </a:ln>
        </p:spPr>
      </p:pic>
    </p:spTree>
    <p:extLst>
      <p:ext uri="{BB962C8B-B14F-4D97-AF65-F5344CB8AC3E}">
        <p14:creationId xmlns:p14="http://schemas.microsoft.com/office/powerpoint/2010/main" val="2428515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57200" y="0"/>
            <a:ext cx="8229600" cy="1143000"/>
          </a:xfrm>
        </p:spPr>
        <p:txBody>
          <a:bodyPr>
            <a:normAutofit/>
          </a:bodyPr>
          <a:lstStyle/>
          <a:p>
            <a:pPr algn="ctr"/>
            <a:r>
              <a:rPr lang="en-US" i="1" dirty="0" smtClean="0"/>
              <a:t>Hedonic Price Function</a:t>
            </a:r>
            <a:endParaRPr lang="en-US" dirty="0"/>
          </a:p>
        </p:txBody>
      </p:sp>
      <p:sp>
        <p:nvSpPr>
          <p:cNvPr id="3" name="Text Placeholder 2"/>
          <p:cNvSpPr>
            <a:spLocks noGrp="1"/>
          </p:cNvSpPr>
          <p:nvPr>
            <p:ph type="body" idx="1"/>
          </p:nvPr>
        </p:nvSpPr>
        <p:spPr>
          <a:xfrm>
            <a:off x="1752600" y="838200"/>
            <a:ext cx="1600200" cy="659352"/>
          </a:xfrm>
        </p:spPr>
        <p:txBody>
          <a:bodyPr/>
          <a:lstStyle/>
          <a:p>
            <a:r>
              <a:rPr lang="en-US" dirty="0" smtClean="0"/>
              <a:t>BUYER</a:t>
            </a:r>
            <a:endParaRPr lang="en-US" dirty="0"/>
          </a:p>
        </p:txBody>
      </p:sp>
      <p:graphicFrame>
        <p:nvGraphicFramePr>
          <p:cNvPr id="36866" name="Object 2"/>
          <p:cNvGraphicFramePr>
            <a:graphicFrameLocks noGrp="1" noChangeAspect="1"/>
          </p:cNvGraphicFramePr>
          <p:nvPr>
            <p:ph sz="half" idx="2"/>
          </p:nvPr>
        </p:nvGraphicFramePr>
        <p:xfrm>
          <a:off x="990600" y="1447800"/>
          <a:ext cx="2968625" cy="550863"/>
        </p:xfrm>
        <a:graphic>
          <a:graphicData uri="http://schemas.openxmlformats.org/presentationml/2006/ole">
            <mc:AlternateContent xmlns:mc="http://schemas.openxmlformats.org/markup-compatibility/2006">
              <mc:Choice xmlns:v="urn:schemas-microsoft-com:vml" Requires="v">
                <p:oleObj spid="_x0000_s4140" name="Equation" r:id="rId4" imgW="1231366" imgH="228501" progId="Equation.3">
                  <p:embed/>
                </p:oleObj>
              </mc:Choice>
              <mc:Fallback>
                <p:oleObj name="Equation" r:id="rId4" imgW="1231366"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447800"/>
                        <a:ext cx="2968625"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Placeholder 3"/>
          <p:cNvSpPr>
            <a:spLocks noGrp="1"/>
          </p:cNvSpPr>
          <p:nvPr>
            <p:ph type="body" sz="quarter" idx="3"/>
          </p:nvPr>
        </p:nvSpPr>
        <p:spPr>
          <a:xfrm>
            <a:off x="5410200" y="838200"/>
            <a:ext cx="1981200" cy="654843"/>
          </a:xfrm>
        </p:spPr>
        <p:txBody>
          <a:bodyPr/>
          <a:lstStyle/>
          <a:p>
            <a:r>
              <a:rPr lang="en-US" dirty="0" smtClean="0"/>
              <a:t>SELLER</a:t>
            </a:r>
            <a:endParaRPr lang="en-US" dirty="0"/>
          </a:p>
        </p:txBody>
      </p:sp>
      <p:graphicFrame>
        <p:nvGraphicFramePr>
          <p:cNvPr id="36867" name="Object 3"/>
          <p:cNvGraphicFramePr>
            <a:graphicFrameLocks noChangeAspect="1"/>
          </p:cNvGraphicFramePr>
          <p:nvPr/>
        </p:nvGraphicFramePr>
        <p:xfrm>
          <a:off x="914400" y="1981200"/>
          <a:ext cx="3113087" cy="525463"/>
        </p:xfrm>
        <a:graphic>
          <a:graphicData uri="http://schemas.openxmlformats.org/presentationml/2006/ole">
            <mc:AlternateContent xmlns:mc="http://schemas.openxmlformats.org/markup-compatibility/2006">
              <mc:Choice xmlns:v="urn:schemas-microsoft-com:vml" Requires="v">
                <p:oleObj spid="_x0000_s4141" name="Equation" r:id="rId6" imgW="1358640" imgH="228600" progId="Equation.3">
                  <p:embed/>
                </p:oleObj>
              </mc:Choice>
              <mc:Fallback>
                <p:oleObj name="Equation" r:id="rId6" imgW="135864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981200"/>
                        <a:ext cx="3113087"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8" name="Object 4"/>
          <p:cNvGraphicFramePr>
            <a:graphicFrameLocks noChangeAspect="1"/>
          </p:cNvGraphicFramePr>
          <p:nvPr/>
        </p:nvGraphicFramePr>
        <p:xfrm>
          <a:off x="1295400" y="2514600"/>
          <a:ext cx="1984744" cy="533400"/>
        </p:xfrm>
        <a:graphic>
          <a:graphicData uri="http://schemas.openxmlformats.org/presentationml/2006/ole">
            <mc:AlternateContent xmlns:mc="http://schemas.openxmlformats.org/markup-compatibility/2006">
              <mc:Choice xmlns:v="urn:schemas-microsoft-com:vml" Requires="v">
                <p:oleObj spid="_x0000_s4142" name="Equation" r:id="rId8" imgW="774364" imgH="203112" progId="Equation.3">
                  <p:embed/>
                </p:oleObj>
              </mc:Choice>
              <mc:Fallback>
                <p:oleObj name="Equation" r:id="rId8" imgW="774364" imgH="203112"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2514600"/>
                        <a:ext cx="1984744"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871" name="Object 7"/>
          <p:cNvGraphicFramePr>
            <a:graphicFrameLocks noChangeAspect="1"/>
          </p:cNvGraphicFramePr>
          <p:nvPr/>
        </p:nvGraphicFramePr>
        <p:xfrm>
          <a:off x="5334000" y="1524000"/>
          <a:ext cx="1371601" cy="407773"/>
        </p:xfrm>
        <a:graphic>
          <a:graphicData uri="http://schemas.openxmlformats.org/presentationml/2006/ole">
            <mc:AlternateContent xmlns:mc="http://schemas.openxmlformats.org/markup-compatibility/2006">
              <mc:Choice xmlns:v="urn:schemas-microsoft-com:vml" Requires="v">
                <p:oleObj spid="_x0000_s4143" name="Equation" r:id="rId10" imgW="698197" imgH="203112" progId="Equation.3">
                  <p:embed/>
                </p:oleObj>
              </mc:Choice>
              <mc:Fallback>
                <p:oleObj name="Equation" r:id="rId10" imgW="698197" imgH="203112"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1524000"/>
                        <a:ext cx="1371601" cy="4077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873" name="Object 9"/>
          <p:cNvGraphicFramePr>
            <a:graphicFrameLocks noChangeAspect="1"/>
          </p:cNvGraphicFramePr>
          <p:nvPr/>
        </p:nvGraphicFramePr>
        <p:xfrm>
          <a:off x="4648200" y="1981200"/>
          <a:ext cx="3616036" cy="457200"/>
        </p:xfrm>
        <a:graphic>
          <a:graphicData uri="http://schemas.openxmlformats.org/presentationml/2006/ole">
            <mc:AlternateContent xmlns:mc="http://schemas.openxmlformats.org/markup-compatibility/2006">
              <mc:Choice xmlns:v="urn:schemas-microsoft-com:vml" Requires="v">
                <p:oleObj spid="_x0000_s4144" name="Equation" r:id="rId12" imgW="1651000" imgH="203200" progId="Equation.3">
                  <p:embed/>
                </p:oleObj>
              </mc:Choice>
              <mc:Fallback>
                <p:oleObj name="Equation" r:id="rId12" imgW="1651000" imgH="203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8200" y="1981200"/>
                        <a:ext cx="3616036"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875" name="Object 11"/>
          <p:cNvGraphicFramePr>
            <a:graphicFrameLocks noChangeAspect="1"/>
          </p:cNvGraphicFramePr>
          <p:nvPr/>
        </p:nvGraphicFramePr>
        <p:xfrm>
          <a:off x="5257800" y="2514600"/>
          <a:ext cx="1697182" cy="533400"/>
        </p:xfrm>
        <a:graphic>
          <a:graphicData uri="http://schemas.openxmlformats.org/presentationml/2006/ole">
            <mc:AlternateContent xmlns:mc="http://schemas.openxmlformats.org/markup-compatibility/2006">
              <mc:Choice xmlns:v="urn:schemas-microsoft-com:vml" Requires="v">
                <p:oleObj spid="_x0000_s4145" name="Equation" r:id="rId14" imgW="660113" imgH="203112" progId="Equation.3">
                  <p:embed/>
                </p:oleObj>
              </mc:Choice>
              <mc:Fallback>
                <p:oleObj name="Equation" r:id="rId14" imgW="660113" imgH="203112"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57800" y="2514600"/>
                        <a:ext cx="169718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 name="Picture 20"/>
          <p:cNvPicPr/>
          <p:nvPr/>
        </p:nvPicPr>
        <p:blipFill>
          <a:blip r:embed="rId16" cstate="print"/>
          <a:srcRect l="34629" t="12222" r="8328" b="5111"/>
          <a:stretch>
            <a:fillRect/>
          </a:stretch>
        </p:blipFill>
        <p:spPr bwMode="auto">
          <a:xfrm>
            <a:off x="2590800" y="3352800"/>
            <a:ext cx="3810000" cy="3200400"/>
          </a:xfrm>
          <a:prstGeom prst="rect">
            <a:avLst/>
          </a:prstGeom>
          <a:noFill/>
          <a:ln w="9525">
            <a:noFill/>
            <a:miter lim="800000"/>
            <a:headEnd/>
            <a:tailEnd/>
          </a:ln>
        </p:spPr>
      </p:pic>
    </p:spTree>
    <p:extLst>
      <p:ext uri="{BB962C8B-B14F-4D97-AF65-F5344CB8AC3E}">
        <p14:creationId xmlns:p14="http://schemas.microsoft.com/office/powerpoint/2010/main" val="338582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Past Research on Federal Land Proximity</a:t>
            </a:r>
            <a:endParaRPr lang="en-US" dirty="0"/>
          </a:p>
        </p:txBody>
      </p:sp>
      <p:sp>
        <p:nvSpPr>
          <p:cNvPr id="3" name="Content Placeholder 2"/>
          <p:cNvSpPr>
            <a:spLocks noGrp="1"/>
          </p:cNvSpPr>
          <p:nvPr>
            <p:ph idx="1"/>
          </p:nvPr>
        </p:nvSpPr>
        <p:spPr>
          <a:xfrm>
            <a:off x="533400" y="1600200"/>
            <a:ext cx="8153400" cy="4953000"/>
          </a:xfrm>
        </p:spPr>
        <p:txBody>
          <a:bodyPr>
            <a:normAutofit fontScale="62500" lnSpcReduction="20000"/>
          </a:bodyPr>
          <a:lstStyle/>
          <a:p>
            <a:pPr>
              <a:buNone/>
            </a:pPr>
            <a:r>
              <a:rPr lang="en-US" i="1" dirty="0" smtClean="0"/>
              <a:t>National Forests</a:t>
            </a:r>
          </a:p>
          <a:p>
            <a:pPr>
              <a:buNone/>
            </a:pPr>
            <a:r>
              <a:rPr lang="en-US" dirty="0" smtClean="0"/>
              <a:t>Positive effects were found for proximity to national forest land in the Appalachian highlands (Cho et al., 2009), in Arizona and New Mexico (Hand et al., 2008), and near McDonald-Dunn Research Forest  in Oregon (Kim and Johnson, 2002).</a:t>
            </a:r>
          </a:p>
          <a:p>
            <a:pPr>
              <a:buNone/>
            </a:pPr>
            <a:endParaRPr lang="en-US" dirty="0" smtClean="0"/>
          </a:p>
          <a:p>
            <a:pPr>
              <a:buNone/>
            </a:pPr>
            <a:r>
              <a:rPr lang="en-US" dirty="0" smtClean="0"/>
              <a:t>Negligible effects were found on house prices near Arapaho-Roosevelt National Forest in Northern Colorado (Kling et al., 2007).</a:t>
            </a:r>
          </a:p>
          <a:p>
            <a:pPr>
              <a:buNone/>
            </a:pPr>
            <a:endParaRPr lang="en-US" dirty="0"/>
          </a:p>
          <a:p>
            <a:pPr>
              <a:buNone/>
            </a:pPr>
            <a:r>
              <a:rPr lang="en-US" dirty="0" smtClean="0"/>
              <a:t>Negative effects were found after two fire incidents in Angeles National Forest in California (Mueller and Loomis, 2008) and from visible clear-cut in the Oregon study (Kim and Johnson, 2002).</a:t>
            </a:r>
          </a:p>
          <a:p>
            <a:pPr>
              <a:buNone/>
            </a:pPr>
            <a:endParaRPr lang="en-US" dirty="0"/>
          </a:p>
          <a:p>
            <a:pPr>
              <a:buNone/>
            </a:pPr>
            <a:r>
              <a:rPr lang="en-US" i="1" dirty="0" smtClean="0"/>
              <a:t>Military Lands</a:t>
            </a:r>
          </a:p>
          <a:p>
            <a:pPr>
              <a:buNone/>
            </a:pPr>
            <a:r>
              <a:rPr lang="en-US" dirty="0" smtClean="0"/>
              <a:t>In Central Maryland, a price premium was found only for the largest of the installations, Fort Meade; other military land proximity measures were </a:t>
            </a:r>
            <a:r>
              <a:rPr lang="en-US" dirty="0" smtClean="0"/>
              <a:t>insignificant </a:t>
            </a:r>
            <a:r>
              <a:rPr lang="en-US" dirty="0" smtClean="0"/>
              <a:t>(Irwin, 2002).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9375" t="28000" r="27500" b="11000"/>
          <a:stretch>
            <a:fillRect/>
          </a:stretch>
        </p:blipFill>
        <p:spPr bwMode="auto">
          <a:xfrm>
            <a:off x="0" y="1335385"/>
            <a:ext cx="9144000" cy="5522615"/>
          </a:xfrm>
          <a:prstGeom prst="rect">
            <a:avLst/>
          </a:prstGeom>
          <a:noFill/>
          <a:ln w="9525">
            <a:noFill/>
            <a:miter lim="800000"/>
            <a:headEnd/>
            <a:tailEnd/>
          </a:ln>
        </p:spPr>
      </p:pic>
      <p:sp>
        <p:nvSpPr>
          <p:cNvPr id="2" name="Title 1"/>
          <p:cNvSpPr>
            <a:spLocks noGrp="1"/>
          </p:cNvSpPr>
          <p:nvPr>
            <p:ph type="title"/>
          </p:nvPr>
        </p:nvSpPr>
        <p:spPr>
          <a:xfrm>
            <a:off x="457200" y="152400"/>
            <a:ext cx="8229600" cy="1143000"/>
          </a:xfrm>
        </p:spPr>
        <p:txBody>
          <a:bodyPr/>
          <a:lstStyle/>
          <a:p>
            <a:r>
              <a:rPr lang="en-US" dirty="0" smtClean="0"/>
              <a:t>Spatial Components</a:t>
            </a:r>
            <a:endParaRPr lang="en-US" dirty="0"/>
          </a:p>
        </p:txBody>
      </p:sp>
    </p:spTree>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10400" cy="1143000"/>
          </a:xfrm>
        </p:spPr>
        <p:txBody>
          <a:bodyPr/>
          <a:lstStyle/>
          <a:p>
            <a:r>
              <a:rPr lang="en-US" dirty="0" smtClean="0"/>
              <a:t>Spatial Weight Matrix</a:t>
            </a:r>
            <a:endParaRPr lang="en-US" dirty="0"/>
          </a:p>
        </p:txBody>
      </p:sp>
      <p:sp>
        <p:nvSpPr>
          <p:cNvPr id="5"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46" name="Picture 2"/>
          <p:cNvPicPr>
            <a:picLocks noChangeAspect="1" noChangeArrowheads="1"/>
          </p:cNvPicPr>
          <p:nvPr/>
        </p:nvPicPr>
        <p:blipFill>
          <a:blip r:embed="rId3" cstate="print"/>
          <a:srcRect l="70000" t="27000" r="10000" b="16000"/>
          <a:stretch>
            <a:fillRect/>
          </a:stretch>
        </p:blipFill>
        <p:spPr bwMode="auto">
          <a:xfrm>
            <a:off x="5562600" y="1447800"/>
            <a:ext cx="2819401" cy="5022057"/>
          </a:xfrm>
          <a:prstGeom prst="rect">
            <a:avLst/>
          </a:prstGeom>
          <a:noFill/>
          <a:ln w="9525">
            <a:noFill/>
            <a:miter lim="800000"/>
            <a:headEnd/>
            <a:tailEnd/>
          </a:ln>
        </p:spPr>
      </p:pic>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lkerson-pass.jpg"/>
          <p:cNvPicPr>
            <a:picLocks noChangeAspect="1"/>
          </p:cNvPicPr>
          <p:nvPr/>
        </p:nvPicPr>
        <p:blipFill>
          <a:blip r:embed="rId3" cstate="print"/>
          <a:srcRect b="21837"/>
          <a:stretch>
            <a:fillRect/>
          </a:stretch>
        </p:blipFill>
        <p:spPr>
          <a:xfrm>
            <a:off x="0" y="2362200"/>
            <a:ext cx="9143992" cy="3505200"/>
          </a:xfrm>
          <a:prstGeom prst="rect">
            <a:avLst/>
          </a:prstGeom>
        </p:spPr>
      </p:pic>
      <p:sp>
        <p:nvSpPr>
          <p:cNvPr id="2" name="Title 1"/>
          <p:cNvSpPr>
            <a:spLocks noGrp="1"/>
          </p:cNvSpPr>
          <p:nvPr>
            <p:ph type="title"/>
          </p:nvPr>
        </p:nvSpPr>
        <p:spPr>
          <a:xfrm>
            <a:off x="457200" y="685800"/>
            <a:ext cx="8229600" cy="1143000"/>
          </a:xfrm>
        </p:spPr>
        <p:txBody>
          <a:bodyPr/>
          <a:lstStyle/>
          <a:p>
            <a:r>
              <a:rPr lang="en-US" dirty="0" smtClean="0"/>
              <a:t>Model Selection</a:t>
            </a:r>
            <a:endParaRPr lang="en-US" dirty="0"/>
          </a:p>
        </p:txBody>
      </p:sp>
      <p:sp>
        <p:nvSpPr>
          <p:cNvPr id="3" name="Content Placeholder 2"/>
          <p:cNvSpPr>
            <a:spLocks noGrp="1"/>
          </p:cNvSpPr>
          <p:nvPr>
            <p:ph idx="1"/>
          </p:nvPr>
        </p:nvSpPr>
        <p:spPr>
          <a:xfrm>
            <a:off x="914400" y="2667000"/>
            <a:ext cx="8229600" cy="2514599"/>
          </a:xfrm>
        </p:spPr>
        <p:txBody>
          <a:bodyPr>
            <a:normAutofit fontScale="92500" lnSpcReduction="20000"/>
          </a:bodyPr>
          <a:lstStyle/>
          <a:p>
            <a:pPr>
              <a:buNone/>
            </a:pPr>
            <a:endParaRPr lang="en-US" dirty="0" smtClean="0">
              <a:solidFill>
                <a:schemeClr val="bg1"/>
              </a:solidFill>
            </a:endParaRPr>
          </a:p>
          <a:p>
            <a:r>
              <a:rPr lang="en-US" dirty="0" smtClean="0">
                <a:solidFill>
                  <a:schemeClr val="bg1"/>
                </a:solidFill>
              </a:rPr>
              <a:t>Moran’s I and Lagrange Multiplier tests</a:t>
            </a:r>
          </a:p>
          <a:p>
            <a:endParaRPr lang="en-US" dirty="0" smtClean="0">
              <a:solidFill>
                <a:schemeClr val="bg1"/>
              </a:solidFill>
            </a:endParaRPr>
          </a:p>
          <a:p>
            <a:r>
              <a:rPr lang="en-US" dirty="0" smtClean="0">
                <a:solidFill>
                  <a:schemeClr val="bg1"/>
                </a:solidFill>
              </a:rPr>
              <a:t>Minimize </a:t>
            </a:r>
            <a:r>
              <a:rPr lang="en-US" dirty="0" err="1" smtClean="0">
                <a:solidFill>
                  <a:schemeClr val="bg1"/>
                </a:solidFill>
              </a:rPr>
              <a:t>Akaike</a:t>
            </a:r>
            <a:r>
              <a:rPr lang="en-US" dirty="0" smtClean="0">
                <a:solidFill>
                  <a:schemeClr val="bg1"/>
                </a:solidFill>
              </a:rPr>
              <a:t> Information Criteria (AIC):</a:t>
            </a:r>
          </a:p>
          <a:p>
            <a:pPr>
              <a:buNone/>
            </a:pPr>
            <a:r>
              <a:rPr lang="en-US" dirty="0" smtClean="0">
                <a:solidFill>
                  <a:schemeClr val="bg1"/>
                </a:solidFill>
              </a:rPr>
              <a:t>	-2(maximized </a:t>
            </a:r>
            <a:r>
              <a:rPr lang="en-US" dirty="0">
                <a:solidFill>
                  <a:schemeClr val="bg1"/>
                </a:solidFill>
              </a:rPr>
              <a:t>log likelihood – # </a:t>
            </a:r>
            <a:r>
              <a:rPr lang="en-US" dirty="0" smtClean="0">
                <a:solidFill>
                  <a:schemeClr val="bg1"/>
                </a:solidFill>
              </a:rPr>
              <a:t>parameters)</a:t>
            </a:r>
            <a:r>
              <a:rPr lang="en-US" dirty="0">
                <a:solidFill>
                  <a:schemeClr val="bg1"/>
                </a:solidFill>
              </a:rPr>
              <a: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lcitsales.jpg"/>
          <p:cNvPicPr/>
          <p:nvPr/>
        </p:nvPicPr>
        <p:blipFill>
          <a:blip r:embed="rId3" cstate="print"/>
          <a:srcRect/>
          <a:stretch>
            <a:fillRect/>
          </a:stretch>
        </p:blipFill>
        <p:spPr bwMode="auto">
          <a:xfrm>
            <a:off x="0" y="0"/>
            <a:ext cx="4812030" cy="6629400"/>
          </a:xfrm>
          <a:prstGeom prst="rect">
            <a:avLst/>
          </a:prstGeom>
          <a:noFill/>
          <a:ln w="9525">
            <a:noFill/>
            <a:miter lim="800000"/>
            <a:headEnd/>
            <a:tailEnd/>
          </a:ln>
        </p:spPr>
      </p:pic>
      <p:pic>
        <p:nvPicPr>
          <p:cNvPr id="4" name="Content Placeholder 3" descr="epcstate.gif"/>
          <p:cNvPicPr>
            <a:picLocks/>
          </p:cNvPicPr>
          <p:nvPr/>
        </p:nvPicPr>
        <p:blipFill>
          <a:blip r:embed="rId4" cstate="print"/>
          <a:srcRect l="10000"/>
          <a:stretch>
            <a:fillRect/>
          </a:stretch>
        </p:blipFill>
        <p:spPr>
          <a:xfrm>
            <a:off x="6324600" y="0"/>
            <a:ext cx="2819400" cy="2286000"/>
          </a:xfrm>
          <a:prstGeom prst="rect">
            <a:avLst/>
          </a:prstGeom>
        </p:spPr>
      </p:pic>
      <p:sp>
        <p:nvSpPr>
          <p:cNvPr id="2" name="Title 1"/>
          <p:cNvSpPr>
            <a:spLocks noGrp="1"/>
          </p:cNvSpPr>
          <p:nvPr>
            <p:ph type="title"/>
          </p:nvPr>
        </p:nvSpPr>
        <p:spPr>
          <a:xfrm>
            <a:off x="4648200" y="1371600"/>
            <a:ext cx="3810000" cy="2057400"/>
          </a:xfrm>
        </p:spPr>
        <p:txBody>
          <a:bodyPr>
            <a:normAutofit/>
          </a:bodyPr>
          <a:lstStyle/>
          <a:p>
            <a:pPr algn="l"/>
            <a:r>
              <a:rPr lang="en-US" sz="2700" dirty="0" smtClean="0"/>
              <a:t>Study Area</a:t>
            </a:r>
            <a:r>
              <a:rPr lang="en-US" dirty="0" smtClean="0"/>
              <a:t/>
            </a:r>
            <a:br>
              <a:rPr lang="en-US" dirty="0" smtClean="0"/>
            </a:br>
            <a:r>
              <a:rPr lang="en-US" sz="3600" dirty="0" smtClean="0"/>
              <a:t>El Paso County, CO </a:t>
            </a:r>
            <a:endParaRPr lang="en-US" sz="3600" dirty="0"/>
          </a:p>
        </p:txBody>
      </p:sp>
      <p:pic>
        <p:nvPicPr>
          <p:cNvPr id="33793" name="Picture 1"/>
          <p:cNvPicPr>
            <a:picLocks noGrp="1" noChangeAspect="1" noChangeArrowheads="1"/>
          </p:cNvPicPr>
          <p:nvPr>
            <p:ph idx="1"/>
          </p:nvPr>
        </p:nvPicPr>
        <p:blipFill>
          <a:blip r:embed="rId5" cstate="print"/>
          <a:srcRect l="30007" t="33672" r="21589" b="6240"/>
          <a:stretch>
            <a:fillRect/>
          </a:stretch>
        </p:blipFill>
        <p:spPr bwMode="auto">
          <a:xfrm>
            <a:off x="4594012" y="3276600"/>
            <a:ext cx="4321387"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Hedonic Pricing Method</a:t>
            </a:r>
            <a:endParaRPr lang="en-US" dirty="0"/>
          </a:p>
        </p:txBody>
      </p:sp>
      <p:sp>
        <p:nvSpPr>
          <p:cNvPr id="61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 name="Object 1"/>
          <p:cNvGraphicFramePr>
            <a:graphicFrameLocks noChangeAspect="1"/>
          </p:cNvGraphicFramePr>
          <p:nvPr/>
        </p:nvGraphicFramePr>
        <p:xfrm>
          <a:off x="4419600" y="4419600"/>
          <a:ext cx="2410237" cy="1143000"/>
        </p:xfrm>
        <a:graphic>
          <a:graphicData uri="http://schemas.openxmlformats.org/presentationml/2006/ole">
            <mc:AlternateContent xmlns:mc="http://schemas.openxmlformats.org/markup-compatibility/2006">
              <mc:Choice xmlns:v="urn:schemas-microsoft-com:vml" Requires="v">
                <p:oleObj spid="_x0000_s3123" name="Equation" r:id="rId4" imgW="927100" imgH="431800" progId="Equation.3">
                  <p:embed/>
                </p:oleObj>
              </mc:Choice>
              <mc:Fallback>
                <p:oleObj name="Equation" r:id="rId4" imgW="927100" imgH="43180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419600"/>
                        <a:ext cx="2410237"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5" name="Object 3"/>
          <p:cNvGraphicFramePr>
            <a:graphicFrameLocks noChangeAspect="1"/>
          </p:cNvGraphicFramePr>
          <p:nvPr/>
        </p:nvGraphicFramePr>
        <p:xfrm>
          <a:off x="3733800" y="1981200"/>
          <a:ext cx="3619500" cy="762000"/>
        </p:xfrm>
        <a:graphic>
          <a:graphicData uri="http://schemas.openxmlformats.org/presentationml/2006/ole">
            <mc:AlternateContent xmlns:mc="http://schemas.openxmlformats.org/markup-compatibility/2006">
              <mc:Choice xmlns:v="urn:schemas-microsoft-com:vml" Requires="v">
                <p:oleObj spid="_x0000_s3124" name="Equation" r:id="rId6" imgW="1091726" imgH="228501" progId="Equation.3">
                  <p:embed/>
                </p:oleObj>
              </mc:Choice>
              <mc:Fallback>
                <p:oleObj name="Equation" r:id="rId6" imgW="1091726" imgH="228501"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981200"/>
                        <a:ext cx="36195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7" name="Object 5"/>
          <p:cNvGraphicFramePr>
            <a:graphicFrameLocks noChangeAspect="1"/>
          </p:cNvGraphicFramePr>
          <p:nvPr/>
        </p:nvGraphicFramePr>
        <p:xfrm>
          <a:off x="4572000" y="3200400"/>
          <a:ext cx="2026227" cy="685800"/>
        </p:xfrm>
        <a:graphic>
          <a:graphicData uri="http://schemas.openxmlformats.org/presentationml/2006/ole">
            <mc:AlternateContent xmlns:mc="http://schemas.openxmlformats.org/markup-compatibility/2006">
              <mc:Choice xmlns:v="urn:schemas-microsoft-com:vml" Requires="v">
                <p:oleObj spid="_x0000_s3125" name="Equation" r:id="rId8" imgW="622030" imgH="203112" progId="Equation.3">
                  <p:embed/>
                </p:oleObj>
              </mc:Choice>
              <mc:Fallback>
                <p:oleObj name="Equation" r:id="rId8" imgW="622030" imgH="203112"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3200400"/>
                        <a:ext cx="2026227"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762000" y="2057400"/>
            <a:ext cx="3505200" cy="461665"/>
          </a:xfrm>
          <a:prstGeom prst="rect">
            <a:avLst/>
          </a:prstGeom>
          <a:noFill/>
        </p:spPr>
        <p:txBody>
          <a:bodyPr wrap="square" rtlCol="0">
            <a:spAutoFit/>
          </a:bodyPr>
          <a:lstStyle/>
          <a:p>
            <a:r>
              <a:rPr lang="en-US" sz="2400" dirty="0" smtClean="0"/>
              <a:t>Differentiated good</a:t>
            </a:r>
            <a:endParaRPr lang="en-US" sz="2400" dirty="0"/>
          </a:p>
        </p:txBody>
      </p:sp>
      <p:sp>
        <p:nvSpPr>
          <p:cNvPr id="12" name="TextBox 11"/>
          <p:cNvSpPr txBox="1"/>
          <p:nvPr/>
        </p:nvSpPr>
        <p:spPr>
          <a:xfrm>
            <a:off x="762000" y="3276600"/>
            <a:ext cx="3505200" cy="461665"/>
          </a:xfrm>
          <a:prstGeom prst="rect">
            <a:avLst/>
          </a:prstGeom>
          <a:noFill/>
        </p:spPr>
        <p:txBody>
          <a:bodyPr wrap="square" rtlCol="0">
            <a:spAutoFit/>
          </a:bodyPr>
          <a:lstStyle/>
          <a:p>
            <a:r>
              <a:rPr lang="en-US" sz="2400" dirty="0" smtClean="0"/>
              <a:t>Hedonic price function</a:t>
            </a:r>
            <a:endParaRPr lang="en-US" sz="2400" dirty="0"/>
          </a:p>
        </p:txBody>
      </p:sp>
      <p:sp>
        <p:nvSpPr>
          <p:cNvPr id="13" name="TextBox 12"/>
          <p:cNvSpPr txBox="1"/>
          <p:nvPr/>
        </p:nvSpPr>
        <p:spPr>
          <a:xfrm>
            <a:off x="457200" y="4724400"/>
            <a:ext cx="3505200" cy="461665"/>
          </a:xfrm>
          <a:prstGeom prst="rect">
            <a:avLst/>
          </a:prstGeom>
          <a:noFill/>
        </p:spPr>
        <p:txBody>
          <a:bodyPr wrap="square" rtlCol="0">
            <a:spAutoFit/>
          </a:bodyPr>
          <a:lstStyle/>
          <a:p>
            <a:r>
              <a:rPr lang="en-US" sz="2400" dirty="0" smtClean="0"/>
              <a:t>Implicit price of  attribute</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200400" cy="1905000"/>
          </a:xfrm>
        </p:spPr>
        <p:txBody>
          <a:bodyPr>
            <a:noAutofit/>
          </a:bodyPr>
          <a:lstStyle/>
          <a:p>
            <a:pPr marL="320040" indent="-320040" algn="l" fontAlgn="auto">
              <a:lnSpc>
                <a:spcPct val="90000"/>
              </a:lnSpc>
              <a:spcAft>
                <a:spcPts val="0"/>
              </a:spcAft>
              <a:defRPr/>
            </a:pPr>
            <a:r>
              <a:rPr lang="en-US" sz="2000" b="1" dirty="0"/>
              <a:t/>
            </a:r>
            <a:br>
              <a:rPr lang="en-US" sz="2000" b="1" dirty="0"/>
            </a:br>
            <a:r>
              <a:rPr lang="en-US" sz="2000" b="1" dirty="0"/>
              <a:t>P</a:t>
            </a:r>
            <a:r>
              <a:rPr lang="en-US" sz="2000" dirty="0"/>
              <a:t>=f(</a:t>
            </a:r>
            <a:r>
              <a:rPr lang="en-US" sz="2000" b="1" dirty="0"/>
              <a:t>S</a:t>
            </a:r>
            <a:r>
              <a:rPr lang="en-US" sz="2000" dirty="0"/>
              <a:t>,</a:t>
            </a:r>
            <a:r>
              <a:rPr lang="en-US" sz="2000" b="1" dirty="0"/>
              <a:t>N</a:t>
            </a:r>
            <a:r>
              <a:rPr lang="en-US" sz="2000" dirty="0"/>
              <a:t>,</a:t>
            </a:r>
            <a:r>
              <a:rPr lang="en-US" sz="2000" b="1" dirty="0"/>
              <a:t>L</a:t>
            </a:r>
            <a:r>
              <a:rPr lang="en-US" sz="2000" dirty="0"/>
              <a:t>,</a:t>
            </a:r>
            <a:r>
              <a:rPr lang="en-US" sz="2000" b="1" dirty="0"/>
              <a:t>T; </a:t>
            </a:r>
            <a:r>
              <a:rPr lang="en-US" sz="2000" dirty="0"/>
              <a:t>α,β,</a:t>
            </a:r>
            <a:r>
              <a:rPr lang="en-US" sz="2000" dirty="0" err="1"/>
              <a:t>γ,δ</a:t>
            </a:r>
            <a:r>
              <a:rPr lang="en-US" sz="2000" dirty="0"/>
              <a:t>) </a:t>
            </a:r>
            <a:br>
              <a:rPr lang="en-US" sz="2000" dirty="0"/>
            </a:br>
            <a:r>
              <a:rPr lang="en-US" sz="2000" dirty="0" smtClean="0"/>
              <a:t/>
            </a:r>
            <a:br>
              <a:rPr lang="en-US" sz="2000" dirty="0" smtClean="0"/>
            </a:br>
            <a:r>
              <a:rPr lang="en-US" sz="2000" b="1" dirty="0" smtClean="0"/>
              <a:t>P</a:t>
            </a:r>
            <a:r>
              <a:rPr lang="en-US" sz="2000" dirty="0" smtClean="0"/>
              <a:t> </a:t>
            </a:r>
            <a:r>
              <a:rPr lang="en-US" sz="2000" dirty="0"/>
              <a:t>= α</a:t>
            </a:r>
            <a:r>
              <a:rPr lang="en-US" sz="2000" b="1" dirty="0"/>
              <a:t>S</a:t>
            </a:r>
            <a:r>
              <a:rPr lang="en-US" sz="2000" dirty="0"/>
              <a:t> + β</a:t>
            </a:r>
            <a:r>
              <a:rPr lang="en-US" sz="2000" b="1" dirty="0"/>
              <a:t>N</a:t>
            </a:r>
            <a:r>
              <a:rPr lang="en-US" sz="2000" dirty="0"/>
              <a:t> +</a:t>
            </a:r>
            <a:r>
              <a:rPr lang="en-US" sz="2000" dirty="0" err="1"/>
              <a:t>γ</a:t>
            </a:r>
            <a:r>
              <a:rPr lang="en-US" sz="2000" b="1" dirty="0" err="1"/>
              <a:t>L</a:t>
            </a:r>
            <a:r>
              <a:rPr lang="en-US" sz="2000" dirty="0"/>
              <a:t> + </a:t>
            </a:r>
            <a:r>
              <a:rPr lang="en-US" sz="2000" dirty="0" err="1"/>
              <a:t>δ</a:t>
            </a:r>
            <a:r>
              <a:rPr lang="en-US" sz="2000" b="1" dirty="0" err="1"/>
              <a:t>T</a:t>
            </a:r>
            <a:r>
              <a:rPr lang="en-US" sz="2000" dirty="0"/>
              <a:t>+ </a:t>
            </a:r>
            <a:r>
              <a:rPr lang="en-US" sz="2000" i="1" dirty="0"/>
              <a:t>ε</a:t>
            </a:r>
            <a:r>
              <a:rPr lang="en-US" sz="2000" dirty="0"/>
              <a:t/>
            </a:r>
            <a:br>
              <a:rPr lang="en-US" sz="2000" dirty="0"/>
            </a:br>
            <a:r>
              <a:rPr lang="en-US" sz="2000" i="1" dirty="0" smtClean="0"/>
              <a:t/>
            </a:r>
            <a:br>
              <a:rPr lang="en-US" sz="2000" i="1" dirty="0" smtClean="0"/>
            </a:br>
            <a:r>
              <a:rPr lang="en-US" sz="2000" i="1" dirty="0" err="1" smtClean="0"/>
              <a:t>ε</a:t>
            </a:r>
            <a:r>
              <a:rPr lang="en-US" sz="2000" dirty="0" smtClean="0"/>
              <a:t> </a:t>
            </a:r>
            <a:r>
              <a:rPr lang="en-US" sz="2000" dirty="0"/>
              <a:t>~ </a:t>
            </a:r>
            <a:r>
              <a:rPr lang="en-US" sz="2000" i="1" dirty="0"/>
              <a:t>N</a:t>
            </a:r>
            <a:r>
              <a:rPr lang="en-US" sz="2000" dirty="0"/>
              <a:t>(0,</a:t>
            </a:r>
            <a:r>
              <a:rPr lang="en-US" sz="2000" i="1" dirty="0"/>
              <a:t>σ</a:t>
            </a:r>
            <a:r>
              <a:rPr lang="en-US" sz="2000" i="1" baseline="30000" dirty="0"/>
              <a:t>2</a:t>
            </a:r>
            <a:r>
              <a:rPr lang="en-US" sz="2000" i="1" dirty="0"/>
              <a:t>I</a:t>
            </a:r>
            <a:r>
              <a:rPr lang="en-US" sz="2000" i="1" baseline="-25000" dirty="0"/>
              <a:t>n</a:t>
            </a:r>
            <a:r>
              <a:rPr lang="en-US" sz="2000" dirty="0"/>
              <a:t> )	</a:t>
            </a:r>
          </a:p>
        </p:txBody>
      </p:sp>
      <p:sp>
        <p:nvSpPr>
          <p:cNvPr id="4" name="Rectangle 3"/>
          <p:cNvSpPr>
            <a:spLocks noGrp="1" noChangeArrowheads="1"/>
          </p:cNvSpPr>
          <p:nvPr>
            <p:ph sz="quarter" idx="1"/>
          </p:nvPr>
        </p:nvSpPr>
        <p:spPr>
          <a:xfrm>
            <a:off x="914400" y="1821754"/>
            <a:ext cx="7848600" cy="4724400"/>
          </a:xfrm>
        </p:spPr>
        <p:txBody>
          <a:bodyPr>
            <a:normAutofit fontScale="92500" lnSpcReduction="20000"/>
          </a:bodyPr>
          <a:lstStyle/>
          <a:p>
            <a:pPr marL="320040" indent="-320040" fontAlgn="auto">
              <a:lnSpc>
                <a:spcPct val="90000"/>
              </a:lnSpc>
              <a:spcAft>
                <a:spcPts val="0"/>
              </a:spcAft>
              <a:buFont typeface="Wingdings"/>
              <a:buNone/>
              <a:defRPr/>
            </a:pPr>
            <a:r>
              <a:rPr lang="en-US" sz="2000" b="1" dirty="0" smtClean="0"/>
              <a:t>	</a:t>
            </a:r>
          </a:p>
          <a:p>
            <a:pPr marL="320040" indent="-320040" fontAlgn="auto">
              <a:lnSpc>
                <a:spcPct val="90000"/>
              </a:lnSpc>
              <a:spcAft>
                <a:spcPts val="0"/>
              </a:spcAft>
              <a:buFont typeface="Wingdings"/>
              <a:buNone/>
              <a:defRPr/>
            </a:pPr>
            <a:r>
              <a:rPr lang="en-US" sz="2000" b="1" dirty="0" smtClean="0"/>
              <a:t>House structural variables: </a:t>
            </a:r>
          </a:p>
          <a:p>
            <a:pPr marL="320040" indent="-320040" fontAlgn="auto">
              <a:lnSpc>
                <a:spcPct val="90000"/>
              </a:lnSpc>
              <a:spcAft>
                <a:spcPts val="0"/>
              </a:spcAft>
              <a:buFont typeface="Wingdings"/>
              <a:buNone/>
              <a:defRPr/>
            </a:pPr>
            <a:r>
              <a:rPr lang="en-US" sz="2000" dirty="0" smtClean="0"/>
              <a:t>	</a:t>
            </a:r>
            <a:r>
              <a:rPr lang="en-US" sz="2000" dirty="0"/>
              <a:t>H</a:t>
            </a:r>
            <a:r>
              <a:rPr lang="en-US" sz="2000" dirty="0" smtClean="0"/>
              <a:t>ouse(+), lot (+), garage (+) and basement (+) square footage, </a:t>
            </a:r>
          </a:p>
          <a:p>
            <a:pPr marL="320040" indent="-320040" fontAlgn="auto">
              <a:lnSpc>
                <a:spcPct val="90000"/>
              </a:lnSpc>
              <a:spcAft>
                <a:spcPts val="0"/>
              </a:spcAft>
              <a:buFont typeface="Wingdings"/>
              <a:buNone/>
              <a:defRPr/>
            </a:pPr>
            <a:r>
              <a:rPr lang="en-US" sz="2000" dirty="0" smtClean="0"/>
              <a:t>	age of house (-), and # of bathrooms (+)</a:t>
            </a:r>
            <a:endParaRPr lang="en-US" sz="2000" dirty="0"/>
          </a:p>
          <a:p>
            <a:pPr marL="320040" indent="-320040" fontAlgn="auto">
              <a:lnSpc>
                <a:spcPct val="90000"/>
              </a:lnSpc>
              <a:spcAft>
                <a:spcPts val="0"/>
              </a:spcAft>
              <a:buFont typeface="Wingdings"/>
              <a:buNone/>
              <a:defRPr/>
            </a:pPr>
            <a:endParaRPr lang="en-US" sz="2000" dirty="0" smtClean="0"/>
          </a:p>
          <a:p>
            <a:pPr marL="320040" indent="-320040" fontAlgn="auto">
              <a:lnSpc>
                <a:spcPct val="90000"/>
              </a:lnSpc>
              <a:spcAft>
                <a:spcPts val="0"/>
              </a:spcAft>
              <a:buFont typeface="Wingdings"/>
              <a:buNone/>
              <a:defRPr/>
            </a:pPr>
            <a:endParaRPr lang="en-US" sz="2000" dirty="0"/>
          </a:p>
          <a:p>
            <a:pPr marL="320040" indent="-320040" fontAlgn="auto">
              <a:lnSpc>
                <a:spcPct val="90000"/>
              </a:lnSpc>
              <a:spcAft>
                <a:spcPts val="0"/>
              </a:spcAft>
              <a:buFont typeface="Wingdings"/>
              <a:buNone/>
              <a:defRPr/>
            </a:pPr>
            <a:r>
              <a:rPr lang="en-US" sz="2000" dirty="0" smtClean="0"/>
              <a:t>	</a:t>
            </a:r>
            <a:r>
              <a:rPr lang="en-US" sz="2000" b="1" dirty="0" smtClean="0"/>
              <a:t>Neighborhood </a:t>
            </a:r>
            <a:r>
              <a:rPr lang="en-US" sz="2000" b="1" dirty="0"/>
              <a:t>factors: </a:t>
            </a:r>
            <a:r>
              <a:rPr lang="en-US" sz="2000" b="1" dirty="0" smtClean="0"/>
              <a:t> </a:t>
            </a:r>
          </a:p>
          <a:p>
            <a:pPr marL="320040" indent="-320040" fontAlgn="auto">
              <a:lnSpc>
                <a:spcPct val="90000"/>
              </a:lnSpc>
              <a:spcAft>
                <a:spcPts val="0"/>
              </a:spcAft>
              <a:buFont typeface="Wingdings"/>
              <a:buNone/>
              <a:defRPr/>
            </a:pPr>
            <a:r>
              <a:rPr lang="en-US" sz="2000" b="1" dirty="0" smtClean="0"/>
              <a:t>	</a:t>
            </a:r>
            <a:r>
              <a:rPr lang="en-US" sz="2000" dirty="0"/>
              <a:t> School </a:t>
            </a:r>
            <a:r>
              <a:rPr lang="en-US" sz="2000" dirty="0" smtClean="0"/>
              <a:t>districts: Academy, Cheyenne Mountain, Falcon</a:t>
            </a:r>
          </a:p>
          <a:p>
            <a:pPr marL="320040" indent="-320040" fontAlgn="auto">
              <a:lnSpc>
                <a:spcPct val="90000"/>
              </a:lnSpc>
              <a:spcAft>
                <a:spcPts val="0"/>
              </a:spcAft>
              <a:buFont typeface="Wingdings"/>
              <a:buNone/>
              <a:defRPr/>
            </a:pPr>
            <a:r>
              <a:rPr lang="en-US" sz="2000" dirty="0"/>
              <a:t>	</a:t>
            </a:r>
            <a:r>
              <a:rPr lang="en-US" sz="2000" dirty="0" smtClean="0"/>
              <a:t>Fort Carson, Harrison, </a:t>
            </a:r>
            <a:r>
              <a:rPr lang="en-US" sz="2000" dirty="0"/>
              <a:t>Lewis </a:t>
            </a:r>
            <a:r>
              <a:rPr lang="en-US" sz="2000" dirty="0" smtClean="0"/>
              <a:t>Palmer, </a:t>
            </a:r>
            <a:r>
              <a:rPr lang="en-US" sz="2000" dirty="0"/>
              <a:t>Manitou </a:t>
            </a:r>
            <a:r>
              <a:rPr lang="en-US" sz="2000" dirty="0" smtClean="0"/>
              <a:t>Springs</a:t>
            </a:r>
          </a:p>
          <a:p>
            <a:pPr marL="320040" indent="-320040" fontAlgn="auto">
              <a:lnSpc>
                <a:spcPct val="90000"/>
              </a:lnSpc>
              <a:spcAft>
                <a:spcPts val="0"/>
              </a:spcAft>
              <a:buFont typeface="Wingdings"/>
              <a:buNone/>
              <a:defRPr/>
            </a:pPr>
            <a:r>
              <a:rPr lang="en-US" sz="2000" dirty="0" smtClean="0"/>
              <a:t>	</a:t>
            </a:r>
            <a:r>
              <a:rPr lang="en-US" sz="2000" dirty="0" err="1" smtClean="0"/>
              <a:t>Widefield</a:t>
            </a:r>
            <a:r>
              <a:rPr lang="en-US" sz="2000" dirty="0" smtClean="0"/>
              <a:t> and </a:t>
            </a:r>
            <a:r>
              <a:rPr lang="en-US" sz="2000" dirty="0"/>
              <a:t>Colorado Springs </a:t>
            </a:r>
          </a:p>
          <a:p>
            <a:pPr marL="320040" indent="-320040" fontAlgn="auto">
              <a:lnSpc>
                <a:spcPct val="90000"/>
              </a:lnSpc>
              <a:spcAft>
                <a:spcPts val="0"/>
              </a:spcAft>
              <a:buFont typeface="Wingdings"/>
              <a:buChar char=""/>
              <a:defRPr/>
            </a:pPr>
            <a:endParaRPr lang="en-US" sz="2000" dirty="0"/>
          </a:p>
          <a:p>
            <a:pPr marL="320040" indent="-320040" fontAlgn="auto">
              <a:lnSpc>
                <a:spcPct val="90000"/>
              </a:lnSpc>
              <a:spcAft>
                <a:spcPts val="0"/>
              </a:spcAft>
              <a:buFont typeface="Wingdings"/>
              <a:buNone/>
              <a:defRPr/>
            </a:pPr>
            <a:endParaRPr lang="en-US" sz="2000" dirty="0" smtClean="0"/>
          </a:p>
          <a:p>
            <a:pPr marL="320040" indent="-320040" fontAlgn="auto">
              <a:lnSpc>
                <a:spcPct val="90000"/>
              </a:lnSpc>
              <a:spcAft>
                <a:spcPts val="0"/>
              </a:spcAft>
              <a:buFont typeface="Wingdings"/>
              <a:buNone/>
              <a:defRPr/>
            </a:pPr>
            <a:r>
              <a:rPr lang="en-US" sz="2000" dirty="0" smtClean="0"/>
              <a:t>			</a:t>
            </a:r>
            <a:r>
              <a:rPr lang="en-US" sz="2000" b="1" dirty="0" smtClean="0"/>
              <a:t>Location/environmental variables:  </a:t>
            </a:r>
          </a:p>
          <a:p>
            <a:pPr marL="320040" indent="-320040" fontAlgn="auto">
              <a:lnSpc>
                <a:spcPct val="90000"/>
              </a:lnSpc>
              <a:spcAft>
                <a:spcPts val="0"/>
              </a:spcAft>
              <a:buFont typeface="Wingdings"/>
              <a:buNone/>
              <a:defRPr/>
            </a:pPr>
            <a:r>
              <a:rPr lang="en-US" sz="2000" dirty="0" smtClean="0"/>
              <a:t>			 Distance to different federal lands: </a:t>
            </a:r>
            <a:r>
              <a:rPr lang="en-US" sz="2000" dirty="0"/>
              <a:t>	</a:t>
            </a:r>
            <a:endParaRPr lang="en-US" sz="2000" dirty="0" smtClean="0"/>
          </a:p>
          <a:p>
            <a:pPr marL="320040" indent="-320040" fontAlgn="auto">
              <a:lnSpc>
                <a:spcPct val="90000"/>
              </a:lnSpc>
              <a:spcAft>
                <a:spcPts val="0"/>
              </a:spcAft>
              <a:buFont typeface="Wingdings"/>
              <a:buNone/>
              <a:defRPr/>
            </a:pPr>
            <a:r>
              <a:rPr lang="en-US" sz="2000" dirty="0" smtClean="0"/>
              <a:t>				Amenity (-)     </a:t>
            </a:r>
            <a:r>
              <a:rPr lang="en-US" sz="2000" dirty="0" err="1" smtClean="0"/>
              <a:t>Disamenity</a:t>
            </a:r>
            <a:r>
              <a:rPr lang="en-US" sz="2000" dirty="0" smtClean="0"/>
              <a:t> (+)</a:t>
            </a:r>
          </a:p>
          <a:p>
            <a:pPr marL="320040" indent="-320040" fontAlgn="auto">
              <a:lnSpc>
                <a:spcPct val="90000"/>
              </a:lnSpc>
              <a:spcAft>
                <a:spcPts val="0"/>
              </a:spcAft>
              <a:buFont typeface="Wingdings"/>
              <a:buNone/>
              <a:defRPr/>
            </a:pPr>
            <a:r>
              <a:rPr lang="en-US" sz="2000" dirty="0"/>
              <a:t>	</a:t>
            </a:r>
            <a:r>
              <a:rPr lang="en-US" sz="2000" dirty="0" smtClean="0"/>
              <a:t>					</a:t>
            </a:r>
          </a:p>
          <a:p>
            <a:pPr marL="320040" indent="-320040" fontAlgn="auto">
              <a:lnSpc>
                <a:spcPct val="90000"/>
              </a:lnSpc>
              <a:spcAft>
                <a:spcPts val="0"/>
              </a:spcAft>
              <a:buNone/>
              <a:defRPr/>
            </a:pPr>
            <a:r>
              <a:rPr lang="en-US" sz="2000" dirty="0" smtClean="0"/>
              <a:t>			</a:t>
            </a:r>
            <a:r>
              <a:rPr lang="en-US" sz="2000" b="1" dirty="0" smtClean="0"/>
              <a:t>Market timing variables:  </a:t>
            </a:r>
            <a:r>
              <a:rPr lang="en-US" sz="2000" dirty="0" smtClean="0"/>
              <a:t>continuous  </a:t>
            </a:r>
            <a:endParaRPr lang="en-US" sz="2000" dirty="0"/>
          </a:p>
        </p:txBody>
      </p:sp>
      <p:pic>
        <p:nvPicPr>
          <p:cNvPr id="6" name="Picture 2" descr="C:\Documents and Settings\cham\Local Settings\Temporary Internet Files\Content.IE5\VQ9JDHGQ\MCj04417380000[1].png"/>
          <p:cNvPicPr>
            <a:picLocks noChangeAspect="1" noChangeArrowheads="1"/>
          </p:cNvPicPr>
          <p:nvPr/>
        </p:nvPicPr>
        <p:blipFill>
          <a:blip r:embed="rId3" cstate="print"/>
          <a:srcRect/>
          <a:stretch>
            <a:fillRect/>
          </a:stretch>
        </p:blipFill>
        <p:spPr bwMode="auto">
          <a:xfrm>
            <a:off x="712763" y="190500"/>
            <a:ext cx="1676400" cy="1676400"/>
          </a:xfrm>
          <a:prstGeom prst="rect">
            <a:avLst/>
          </a:prstGeom>
          <a:noFill/>
          <a:ln w="9525">
            <a:noFill/>
            <a:miter lim="800000"/>
            <a:headEnd/>
            <a:tailEnd/>
          </a:ln>
        </p:spPr>
      </p:pic>
      <p:pic>
        <p:nvPicPr>
          <p:cNvPr id="7" name="Picture 5" descr="C:\Documents and Settings\cham\Local Settings\Temporary Internet Files\Content.IE5\0DY3KXIJ\MPj04384580000[1].jpg"/>
          <p:cNvPicPr>
            <a:picLocks noChangeAspect="1" noChangeArrowheads="1"/>
          </p:cNvPicPr>
          <p:nvPr/>
        </p:nvPicPr>
        <p:blipFill>
          <a:blip r:embed="rId4" cstate="print"/>
          <a:srcRect/>
          <a:stretch>
            <a:fillRect/>
          </a:stretch>
        </p:blipFill>
        <p:spPr bwMode="auto">
          <a:xfrm>
            <a:off x="7086600" y="3276600"/>
            <a:ext cx="1525588" cy="1524000"/>
          </a:xfrm>
          <a:prstGeom prst="rect">
            <a:avLst/>
          </a:prstGeom>
          <a:noFill/>
          <a:ln w="9525">
            <a:noFill/>
            <a:miter lim="800000"/>
            <a:headEnd/>
            <a:tailEnd/>
          </a:ln>
        </p:spPr>
      </p:pic>
      <p:pic>
        <p:nvPicPr>
          <p:cNvPr id="8" name="Picture 3" descr="C:\Documents and Settings\cham\Local Settings\Temporary Internet Files\Content.IE5\FAJYVZMK\MPj04373640000[1].jpg"/>
          <p:cNvPicPr>
            <a:picLocks noChangeAspect="1" noChangeArrowheads="1"/>
          </p:cNvPicPr>
          <p:nvPr/>
        </p:nvPicPr>
        <p:blipFill>
          <a:blip r:embed="rId5" cstate="print"/>
          <a:srcRect/>
          <a:stretch>
            <a:fillRect/>
          </a:stretch>
        </p:blipFill>
        <p:spPr bwMode="auto">
          <a:xfrm>
            <a:off x="1371600" y="4572000"/>
            <a:ext cx="1219200" cy="1573213"/>
          </a:xfrm>
          <a:prstGeom prst="rect">
            <a:avLst/>
          </a:prstGeom>
          <a:noFill/>
          <a:ln w="9525">
            <a:noFill/>
            <a:miter lim="800000"/>
            <a:headEnd/>
            <a:tailEnd/>
          </a:ln>
        </p:spPr>
      </p:pic>
      <p:sp>
        <p:nvSpPr>
          <p:cNvPr id="9" name="Title 1"/>
          <p:cNvSpPr txBox="1">
            <a:spLocks/>
          </p:cNvSpPr>
          <p:nvPr/>
        </p:nvSpPr>
        <p:spPr>
          <a:xfrm>
            <a:off x="2589628" y="436098"/>
            <a:ext cx="2971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Empirical Model </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926" y="203982"/>
            <a:ext cx="8229600" cy="1143000"/>
          </a:xfrm>
        </p:spPr>
        <p:txBody>
          <a:bodyPr/>
          <a:lstStyle/>
          <a:p>
            <a:r>
              <a:rPr lang="en-US" dirty="0" smtClean="0"/>
              <a:t>Ordinary Least </a:t>
            </a:r>
            <a:r>
              <a:rPr lang="en-US" dirty="0" smtClean="0"/>
              <a:t>Squares Regression</a:t>
            </a:r>
            <a:endParaRPr lang="en-US" dirty="0"/>
          </a:p>
        </p:txBody>
      </p:sp>
      <p:pic>
        <p:nvPicPr>
          <p:cNvPr id="409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4826" y="5334000"/>
            <a:ext cx="465345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4495800"/>
            <a:ext cx="6733309" cy="51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65806" y="1214511"/>
            <a:ext cx="4508818" cy="53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2264" y="1873348"/>
            <a:ext cx="246781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496753" y="3352800"/>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Geographically Weighted Regression</a:t>
            </a:r>
            <a:endParaRPr lang="en-US" dirty="0"/>
          </a:p>
        </p:txBody>
      </p:sp>
    </p:spTree>
    <p:extLst>
      <p:ext uri="{BB962C8B-B14F-4D97-AF65-F5344CB8AC3E}">
        <p14:creationId xmlns:p14="http://schemas.microsoft.com/office/powerpoint/2010/main" val="2684565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209800"/>
          </a:xfrm>
        </p:spPr>
        <p:txBody>
          <a:bodyPr>
            <a:normAutofit/>
          </a:bodyPr>
          <a:lstStyle/>
          <a:p>
            <a:r>
              <a:rPr lang="en-US" dirty="0" smtClean="0"/>
              <a:t>Marginal Value as % House Price </a:t>
            </a:r>
            <a:br>
              <a:rPr lang="en-US" dirty="0" smtClean="0"/>
            </a:br>
            <a:r>
              <a:rPr lang="en-US" dirty="0" smtClean="0"/>
              <a:t>for Federal Land Proximity </a:t>
            </a:r>
            <a:endParaRPr lang="en-US" dirty="0"/>
          </a:p>
        </p:txBody>
      </p:sp>
      <p:pic>
        <p:nvPicPr>
          <p:cNvPr id="5" name="Picture 4"/>
          <p:cNvPicPr/>
          <p:nvPr/>
        </p:nvPicPr>
        <p:blipFill>
          <a:blip r:embed="rId2" cstate="print"/>
          <a:srcRect/>
          <a:stretch>
            <a:fillRect/>
          </a:stretch>
        </p:blipFill>
        <p:spPr bwMode="auto">
          <a:xfrm>
            <a:off x="536917" y="2362200"/>
            <a:ext cx="8153400" cy="2209799"/>
          </a:xfrm>
          <a:prstGeom prst="rect">
            <a:avLst/>
          </a:prstGeom>
          <a:noFill/>
          <a:ln w="9525">
            <a:noFill/>
            <a:miter lim="800000"/>
            <a:headEnd/>
            <a:tailEnd/>
          </a:ln>
        </p:spPr>
      </p:pic>
      <p:sp>
        <p:nvSpPr>
          <p:cNvPr id="3" name="TextBox 2"/>
          <p:cNvSpPr txBox="1"/>
          <p:nvPr/>
        </p:nvSpPr>
        <p:spPr>
          <a:xfrm>
            <a:off x="1989513" y="4953000"/>
            <a:ext cx="5181599" cy="1754326"/>
          </a:xfrm>
          <a:prstGeom prst="rect">
            <a:avLst/>
          </a:prstGeom>
          <a:noFill/>
        </p:spPr>
        <p:txBody>
          <a:bodyPr wrap="square" rtlCol="0">
            <a:spAutoFit/>
          </a:bodyPr>
          <a:lstStyle/>
          <a:p>
            <a:pPr algn="ctr"/>
            <a:r>
              <a:rPr lang="en-US" dirty="0"/>
              <a:t>Evaluated at the</a:t>
            </a:r>
          </a:p>
          <a:p>
            <a:pPr algn="ctr"/>
            <a:r>
              <a:rPr lang="en-US" dirty="0"/>
              <a:t>Mean Price of $265,296:</a:t>
            </a:r>
          </a:p>
          <a:p>
            <a:pPr algn="ctr"/>
            <a:r>
              <a:rPr lang="en-US" dirty="0"/>
              <a:t> [-$13,636,$23,556]</a:t>
            </a:r>
          </a:p>
          <a:p>
            <a:pPr algn="ctr"/>
            <a:r>
              <a:rPr lang="en-US" dirty="0"/>
              <a:t>    </a:t>
            </a:r>
          </a:p>
          <a:p>
            <a:pPr algn="ctr"/>
            <a:r>
              <a:rPr lang="en-US" dirty="0"/>
              <a:t>Tax revenue (7.7%):</a:t>
            </a:r>
          </a:p>
          <a:p>
            <a:pPr algn="ctr"/>
            <a:r>
              <a:rPr lang="en-US" dirty="0"/>
              <a:t>    [-$1,050,$1,814]</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Amenity values for distance </a:t>
            </a:r>
            <a:br>
              <a:rPr lang="en-US" dirty="0" smtClean="0"/>
            </a:br>
            <a:r>
              <a:rPr lang="en-US" dirty="0" smtClean="0"/>
              <a:t>to nearest federal land</a:t>
            </a:r>
            <a:endParaRPr lang="en-US" dirty="0"/>
          </a:p>
        </p:txBody>
      </p:sp>
      <p:pic>
        <p:nvPicPr>
          <p:cNvPr id="5" name="Content Placeholder 4" descr="p3n2fedgood.jpg"/>
          <p:cNvPicPr>
            <a:picLocks noGrp="1"/>
          </p:cNvPicPr>
          <p:nvPr>
            <p:ph idx="1"/>
          </p:nvPr>
        </p:nvPicPr>
        <p:blipFill>
          <a:blip r:embed="rId3" cstate="print"/>
          <a:stretch>
            <a:fillRect/>
          </a:stretch>
        </p:blipFill>
        <p:spPr>
          <a:xfrm>
            <a:off x="3124200" y="1447800"/>
            <a:ext cx="3810000" cy="4495800"/>
          </a:xfrm>
          <a:prstGeom prst="rect">
            <a:avLst/>
          </a:prstGeom>
        </p:spPr>
      </p:pic>
      <p:pic>
        <p:nvPicPr>
          <p:cNvPr id="6" name="Picture 5" descr="p3n2fedbad.jpg"/>
          <p:cNvPicPr/>
          <p:nvPr/>
        </p:nvPicPr>
        <p:blipFill>
          <a:blip r:embed="rId4" cstate="print"/>
          <a:stretch>
            <a:fillRect/>
          </a:stretch>
        </p:blipFill>
        <p:spPr>
          <a:xfrm>
            <a:off x="6629400" y="2057400"/>
            <a:ext cx="2286000" cy="2667000"/>
          </a:xfrm>
          <a:prstGeom prst="rect">
            <a:avLst/>
          </a:prstGeom>
        </p:spPr>
      </p:pic>
      <p:pic>
        <p:nvPicPr>
          <p:cNvPr id="8" name="Picture 7" descr="p3n2fedlmv.jpg"/>
          <p:cNvPicPr/>
          <p:nvPr/>
        </p:nvPicPr>
        <p:blipFill>
          <a:blip r:embed="rId5" cstate="print"/>
          <a:stretch>
            <a:fillRect/>
          </a:stretch>
        </p:blipFill>
        <p:spPr>
          <a:xfrm>
            <a:off x="0" y="1447800"/>
            <a:ext cx="3478530" cy="4501555"/>
          </a:xfrm>
          <a:prstGeom prst="rect">
            <a:avLst/>
          </a:prstGeom>
        </p:spPr>
      </p:pic>
      <p:sp>
        <p:nvSpPr>
          <p:cNvPr id="9" name="TextBox 8"/>
          <p:cNvSpPr txBox="1"/>
          <p:nvPr/>
        </p:nvSpPr>
        <p:spPr>
          <a:xfrm>
            <a:off x="609600" y="5715000"/>
            <a:ext cx="2514600" cy="369332"/>
          </a:xfrm>
          <a:prstGeom prst="rect">
            <a:avLst/>
          </a:prstGeom>
          <a:noFill/>
        </p:spPr>
        <p:txBody>
          <a:bodyPr wrap="square" rtlCol="0">
            <a:spAutoFit/>
          </a:bodyPr>
          <a:lstStyle/>
          <a:p>
            <a:r>
              <a:rPr lang="en-US" dirty="0" smtClean="0"/>
              <a:t>(-8.879% </a:t>
            </a:r>
            <a:r>
              <a:rPr lang="en-US" dirty="0" smtClean="0"/>
              <a:t>to </a:t>
            </a:r>
            <a:r>
              <a:rPr lang="en-US" dirty="0" smtClean="0"/>
              <a:t>+5.014%)</a:t>
            </a:r>
            <a:endParaRPr lang="en-US" dirty="0"/>
          </a:p>
        </p:txBody>
      </p:sp>
      <p:sp>
        <p:nvSpPr>
          <p:cNvPr id="11" name="TextBox 10"/>
          <p:cNvSpPr txBox="1"/>
          <p:nvPr/>
        </p:nvSpPr>
        <p:spPr>
          <a:xfrm>
            <a:off x="3657600" y="5715000"/>
            <a:ext cx="2514600" cy="369332"/>
          </a:xfrm>
          <a:prstGeom prst="rect">
            <a:avLst/>
          </a:prstGeom>
          <a:noFill/>
        </p:spPr>
        <p:txBody>
          <a:bodyPr wrap="square" rtlCol="0">
            <a:spAutoFit/>
          </a:bodyPr>
          <a:lstStyle/>
          <a:p>
            <a:r>
              <a:rPr lang="en-US" dirty="0" smtClean="0"/>
              <a:t>(-8.879% </a:t>
            </a:r>
            <a:r>
              <a:rPr lang="en-US" dirty="0" smtClean="0"/>
              <a:t>to </a:t>
            </a:r>
            <a:r>
              <a:rPr lang="en-US" dirty="0" smtClean="0"/>
              <a:t>-1.082%)</a:t>
            </a:r>
            <a:endParaRPr lang="en-US" dirty="0"/>
          </a:p>
        </p:txBody>
      </p:sp>
      <p:sp>
        <p:nvSpPr>
          <p:cNvPr id="12" name="TextBox 11"/>
          <p:cNvSpPr txBox="1"/>
          <p:nvPr/>
        </p:nvSpPr>
        <p:spPr>
          <a:xfrm>
            <a:off x="6781800" y="4648200"/>
            <a:ext cx="2133600" cy="381000"/>
          </a:xfrm>
          <a:prstGeom prst="rect">
            <a:avLst/>
          </a:prstGeom>
          <a:noFill/>
        </p:spPr>
        <p:txBody>
          <a:bodyPr wrap="square" rtlCol="0">
            <a:spAutoFit/>
          </a:bodyPr>
          <a:lstStyle/>
          <a:p>
            <a:r>
              <a:rPr lang="en-US" dirty="0" smtClean="0"/>
              <a:t>(1.678% </a:t>
            </a:r>
            <a:r>
              <a:rPr lang="en-US" dirty="0" smtClean="0"/>
              <a:t>to </a:t>
            </a:r>
            <a:r>
              <a:rPr lang="en-US" dirty="0" smtClean="0"/>
              <a:t>4.99%)</a:t>
            </a:r>
            <a:endParaRPr lang="en-US" dirty="0"/>
          </a:p>
        </p:txBody>
      </p:sp>
      <p:sp>
        <p:nvSpPr>
          <p:cNvPr id="13" name="TextBox 12"/>
          <p:cNvSpPr txBox="1"/>
          <p:nvPr/>
        </p:nvSpPr>
        <p:spPr>
          <a:xfrm>
            <a:off x="4038600" y="6096000"/>
            <a:ext cx="1828800" cy="369332"/>
          </a:xfrm>
          <a:prstGeom prst="rect">
            <a:avLst/>
          </a:prstGeom>
          <a:noFill/>
        </p:spPr>
        <p:txBody>
          <a:bodyPr wrap="square" rtlCol="0">
            <a:spAutoFit/>
          </a:bodyPr>
          <a:lstStyle/>
          <a:p>
            <a:r>
              <a:rPr lang="en-US" dirty="0" smtClean="0"/>
              <a:t>Amenity (43%)</a:t>
            </a:r>
            <a:endParaRPr lang="en-US" dirty="0"/>
          </a:p>
        </p:txBody>
      </p:sp>
      <p:sp>
        <p:nvSpPr>
          <p:cNvPr id="14" name="TextBox 13"/>
          <p:cNvSpPr txBox="1"/>
          <p:nvPr/>
        </p:nvSpPr>
        <p:spPr>
          <a:xfrm>
            <a:off x="7010400" y="5029200"/>
            <a:ext cx="1828800" cy="381000"/>
          </a:xfrm>
          <a:prstGeom prst="rect">
            <a:avLst/>
          </a:prstGeom>
          <a:noFill/>
        </p:spPr>
        <p:txBody>
          <a:bodyPr wrap="square" rtlCol="0">
            <a:spAutoFit/>
          </a:bodyPr>
          <a:lstStyle/>
          <a:p>
            <a:r>
              <a:rPr lang="en-US" dirty="0" err="1" smtClean="0"/>
              <a:t>Disamenity</a:t>
            </a:r>
            <a:r>
              <a:rPr lang="en-US" dirty="0" smtClean="0"/>
              <a:t> (11%)</a:t>
            </a:r>
            <a:endParaRPr lang="en-US" dirty="0"/>
          </a:p>
        </p:txBody>
      </p:sp>
      <p:sp>
        <p:nvSpPr>
          <p:cNvPr id="15" name="TextBox 14"/>
          <p:cNvSpPr txBox="1"/>
          <p:nvPr/>
        </p:nvSpPr>
        <p:spPr>
          <a:xfrm>
            <a:off x="762000" y="6096000"/>
            <a:ext cx="1981200" cy="369332"/>
          </a:xfrm>
          <a:prstGeom prst="rect">
            <a:avLst/>
          </a:prstGeom>
          <a:noFill/>
        </p:spPr>
        <p:txBody>
          <a:bodyPr wrap="square" rtlCol="0">
            <a:spAutoFit/>
          </a:bodyPr>
          <a:lstStyle/>
          <a:p>
            <a:r>
              <a:rPr lang="en-US" dirty="0" smtClean="0"/>
              <a:t>Range (</a:t>
            </a:r>
            <a:r>
              <a:rPr lang="en-US" dirty="0" smtClean="0"/>
              <a:t>N=1,536)</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6720"/>
            <a:ext cx="5943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457200" y="1409701"/>
            <a:ext cx="4343400" cy="5022056"/>
          </a:xfrm>
        </p:spPr>
        <p:txBody>
          <a:bodyPr>
            <a:normAutofit lnSpcReduction="10000"/>
          </a:bodyPr>
          <a:lstStyle/>
          <a:p>
            <a:endParaRPr lang="en-US" dirty="0" smtClean="0"/>
          </a:p>
          <a:p>
            <a:pPr marL="0" indent="0">
              <a:buNone/>
            </a:pPr>
            <a:r>
              <a:rPr lang="en-US" dirty="0" smtClean="0"/>
              <a:t>GWR </a:t>
            </a:r>
            <a:r>
              <a:rPr lang="en-US" dirty="0"/>
              <a:t>as one way to address heterogeneity in implicit prices to avoid saying an attribute is not significant when it is the spatial heterogeneity that is masking the significance</a:t>
            </a:r>
            <a:endParaRPr lang="en-US" dirty="0" smtClean="0"/>
          </a:p>
          <a:p>
            <a:pPr>
              <a:buNone/>
            </a:pPr>
            <a:r>
              <a:rPr lang="en-US" dirty="0" smtClean="0"/>
              <a:t> </a:t>
            </a:r>
            <a:endParaRPr lang="en-US" dirty="0"/>
          </a:p>
        </p:txBody>
      </p:sp>
      <p:pic>
        <p:nvPicPr>
          <p:cNvPr id="4" name="Picture 2"/>
          <p:cNvPicPr>
            <a:picLocks noChangeAspect="1" noChangeArrowheads="1"/>
          </p:cNvPicPr>
          <p:nvPr/>
        </p:nvPicPr>
        <p:blipFill>
          <a:blip r:embed="rId3" cstate="print"/>
          <a:srcRect l="70000" t="27000" r="10000" b="16000"/>
          <a:stretch>
            <a:fillRect/>
          </a:stretch>
        </p:blipFill>
        <p:spPr bwMode="auto">
          <a:xfrm>
            <a:off x="5029200" y="457200"/>
            <a:ext cx="3332748" cy="59364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7552</TotalTime>
  <Words>1995</Words>
  <Application>Microsoft Office PowerPoint</Application>
  <PresentationFormat>On-screen Show (4:3)</PresentationFormat>
  <Paragraphs>233</Paragraphs>
  <Slides>22</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PowerPoint Presentation</vt:lpstr>
      <vt:lpstr>Past Research on Federal Land Proximity</vt:lpstr>
      <vt:lpstr>Study Area El Paso County, CO </vt:lpstr>
      <vt:lpstr>Hedonic Pricing Method</vt:lpstr>
      <vt:lpstr> P=f(S,N,L,T; α,β,γ,δ)   P = αS + βN +γL + δT+ ε  ε ~ N(0,σ2In ) </vt:lpstr>
      <vt:lpstr>Ordinary Least Squares Regression</vt:lpstr>
      <vt:lpstr>Marginal Value as % House Price  for Federal Land Proximity </vt:lpstr>
      <vt:lpstr>Amenity values for distance  to nearest federal land</vt:lpstr>
      <vt:lpstr>Conclusion</vt:lpstr>
      <vt:lpstr>Other Research</vt:lpstr>
      <vt:lpstr>Thank you!  Questions/Input</vt:lpstr>
      <vt:lpstr>Shortcomings</vt:lpstr>
      <vt:lpstr>Amenity Values for Federal Land Proximity</vt:lpstr>
      <vt:lpstr>PowerPoint Presentation</vt:lpstr>
      <vt:lpstr>The End. Thank You! </vt:lpstr>
      <vt:lpstr>Paper 2</vt:lpstr>
      <vt:lpstr>Models</vt:lpstr>
      <vt:lpstr>Presentation Flow </vt:lpstr>
      <vt:lpstr>Hedonic Price Function</vt:lpstr>
      <vt:lpstr>Spatial Components</vt:lpstr>
      <vt:lpstr>Spatial Weight Matrix</vt:lpstr>
      <vt:lpstr>Model Selection</vt:lpstr>
    </vt:vector>
  </TitlesOfParts>
  <Company>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Charlotte Ham</dc:creator>
  <cp:lastModifiedBy>Charlotte Ham</cp:lastModifiedBy>
  <cp:revision>327</cp:revision>
  <cp:lastPrinted>2012-08-03T21:40:55Z</cp:lastPrinted>
  <dcterms:created xsi:type="dcterms:W3CDTF">2011-04-25T14:14:46Z</dcterms:created>
  <dcterms:modified xsi:type="dcterms:W3CDTF">2012-08-07T12:27:00Z</dcterms:modified>
</cp:coreProperties>
</file>