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8" r:id="rId2"/>
    <p:sldMasterId id="2147484020" r:id="rId3"/>
    <p:sldMasterId id="2147484032" r:id="rId4"/>
  </p:sldMasterIdLst>
  <p:notesMasterIdLst>
    <p:notesMasterId r:id="rId25"/>
  </p:notesMasterIdLst>
  <p:handoutMasterIdLst>
    <p:handoutMasterId r:id="rId26"/>
  </p:handoutMasterIdLst>
  <p:sldIdLst>
    <p:sldId id="283" r:id="rId5"/>
    <p:sldId id="257" r:id="rId6"/>
    <p:sldId id="290" r:id="rId7"/>
    <p:sldId id="291" r:id="rId8"/>
    <p:sldId id="292" r:id="rId9"/>
    <p:sldId id="295" r:id="rId10"/>
    <p:sldId id="296" r:id="rId11"/>
    <p:sldId id="297" r:id="rId12"/>
    <p:sldId id="298" r:id="rId13"/>
    <p:sldId id="300" r:id="rId14"/>
    <p:sldId id="303" r:id="rId15"/>
    <p:sldId id="304" r:id="rId16"/>
    <p:sldId id="305" r:id="rId17"/>
    <p:sldId id="308" r:id="rId18"/>
    <p:sldId id="307" r:id="rId19"/>
    <p:sldId id="310" r:id="rId20"/>
    <p:sldId id="314" r:id="rId21"/>
    <p:sldId id="311" r:id="rId22"/>
    <p:sldId id="313" r:id="rId23"/>
    <p:sldId id="31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schemeClr val="tx1"/>
    </p:penClr>
  </p:showPr>
  <p:clrMru>
    <a:srgbClr val="2B3841"/>
    <a:srgbClr val="47515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76167" autoAdjust="0"/>
  </p:normalViewPr>
  <p:slideViewPr>
    <p:cSldViewPr>
      <p:cViewPr>
        <p:scale>
          <a:sx n="80" d="100"/>
          <a:sy n="80" d="100"/>
        </p:scale>
        <p:origin x="-8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C99A9E-FF12-F542-91D7-651C30F58DDF}" type="datetimeFigureOut">
              <a:rPr lang="en-US" smtClean="0"/>
              <a:pPr/>
              <a:t>8/7/2011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79184F-6FC4-0E4E-8C18-B37A130E4A3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79177-FA84-48BD-9EE4-EB356AB33A42}" type="datetimeFigureOut">
              <a:rPr lang="en-US" smtClean="0"/>
              <a:pPr/>
              <a:t>8/7/2011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FECC1-8F8A-4A0C-8437-A5A10BFEE7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ECONOMIC framework</a:t>
            </a:r>
          </a:p>
          <a:p>
            <a:r>
              <a:rPr lang="en-US" dirty="0" smtClean="0"/>
              <a:t>Interested in how changes made on the consumption</a:t>
            </a:r>
            <a:r>
              <a:rPr lang="en-US" baseline="0" dirty="0" smtClean="0"/>
              <a:t> side as a result of policies will impact the emissions profile of the production process.</a:t>
            </a:r>
            <a:endParaRPr lang="en-US" dirty="0"/>
          </a:p>
        </p:txBody>
      </p:sp>
      <p:sp>
        <p:nvSpPr>
          <p:cNvPr id="4" name="Slide Number Placeholder 3"/>
          <p:cNvSpPr>
            <a:spLocks noGrp="1"/>
          </p:cNvSpPr>
          <p:nvPr>
            <p:ph type="sldNum" sz="quarter" idx="10"/>
          </p:nvPr>
        </p:nvSpPr>
        <p:spPr/>
        <p:txBody>
          <a:bodyPr/>
          <a:lstStyle/>
          <a:p>
            <a:fld id="{313A3A72-A111-4686-A34E-DDDED826DF3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 balance and</a:t>
            </a:r>
            <a:r>
              <a:rPr lang="en-US" baseline="0" dirty="0" smtClean="0"/>
              <a:t> emissions PE model</a:t>
            </a:r>
          </a:p>
          <a:p>
            <a:r>
              <a:rPr lang="en-US" baseline="0" dirty="0" smtClean="0"/>
              <a:t>Kay parameters are these two coefficients</a:t>
            </a:r>
          </a:p>
          <a:p>
            <a:r>
              <a:rPr lang="en-US" baseline="0" dirty="0" smtClean="0"/>
              <a:t>Recreated the PSW model and calibrated to same data to facilitate apples to apples comparison.</a:t>
            </a:r>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a sensitivity around</a:t>
            </a:r>
            <a:r>
              <a:rPr lang="en-US" baseline="0" dirty="0" smtClean="0"/>
              <a:t> this 25 number</a:t>
            </a:r>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a:t>
            </a:r>
            <a:r>
              <a:rPr lang="en-US" baseline="0" dirty="0" smtClean="0"/>
              <a:t> back to aluminum side, this is the stuff we want and this is the stuff we don’t want.  On the other hand, we don’t hear anyone clamoring about glass recycling since it doesn’t provide the magnitude of benefits like we see in other materials.</a:t>
            </a:r>
            <a:endParaRPr lang="en-US" dirty="0" smtClean="0"/>
          </a:p>
          <a:p>
            <a:endParaRPr lang="en-US" dirty="0" smtClean="0"/>
          </a:p>
          <a:p>
            <a:r>
              <a:rPr lang="en-US" dirty="0" smtClean="0"/>
              <a:t>Interested in how these coefficients impact the emissions</a:t>
            </a:r>
            <a:r>
              <a:rPr lang="en-US" baseline="0" dirty="0" smtClean="0"/>
              <a:t> generated under each policy.</a:t>
            </a:r>
          </a:p>
        </p:txBody>
      </p:sp>
      <p:sp>
        <p:nvSpPr>
          <p:cNvPr id="4" name="Slide Number Placeholder 3"/>
          <p:cNvSpPr>
            <a:spLocks noGrp="1"/>
          </p:cNvSpPr>
          <p:nvPr>
            <p:ph type="sldNum" sz="quarter" idx="10"/>
          </p:nvPr>
        </p:nvSpPr>
        <p:spPr/>
        <p:txBody>
          <a:bodyPr/>
          <a:lstStyle/>
          <a:p>
            <a:fld id="{313A3A72-A111-4686-A34E-DDDED826DF3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2 main channels of emissions reductions, exploited to differing</a:t>
            </a:r>
            <a:r>
              <a:rPr lang="en-US" baseline="0" dirty="0" smtClean="0"/>
              <a:t> degrees by policies.</a:t>
            </a:r>
            <a:endParaRPr lang="en-US" dirty="0" smtClean="0"/>
          </a:p>
        </p:txBody>
      </p:sp>
      <p:sp>
        <p:nvSpPr>
          <p:cNvPr id="4" name="Slide Number Placeholder 3"/>
          <p:cNvSpPr>
            <a:spLocks noGrp="1"/>
          </p:cNvSpPr>
          <p:nvPr>
            <p:ph type="sldNum" sz="quarter" idx="5"/>
          </p:nvPr>
        </p:nvSpPr>
        <p:spPr/>
        <p:txBody>
          <a:bodyPr/>
          <a:lstStyle/>
          <a:p>
            <a:pPr>
              <a:defRPr/>
            </a:pPr>
            <a:fld id="{1FE9C98E-11B4-4913-B04B-D2739E85726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Costs are cut in half when we account for benefits.</a:t>
            </a:r>
          </a:p>
          <a:p>
            <a:r>
              <a:rPr lang="en-US" baseline="0" dirty="0" smtClean="0"/>
              <a:t>The “net cost uniform” represents the net cost of policy under the restriction that instruments are uniform across materials. </a:t>
            </a:r>
          </a:p>
          <a:p>
            <a:r>
              <a:rPr lang="en-US" baseline="0" dirty="0" smtClean="0"/>
              <a:t>In “material specific” case, we find the instrument level for each material that minimizes net policy cost to achieve a 10% overall reduction in waste. </a:t>
            </a:r>
          </a:p>
          <a:p>
            <a:r>
              <a:rPr lang="en-US" baseline="0" dirty="0" smtClean="0"/>
              <a:t>If we allow the instrument level to vary by materials we achieve a 10% saving in cost.  </a:t>
            </a:r>
          </a:p>
        </p:txBody>
      </p:sp>
      <p:sp>
        <p:nvSpPr>
          <p:cNvPr id="4" name="Slide Number Placeholder 3"/>
          <p:cNvSpPr>
            <a:spLocks noGrp="1"/>
          </p:cNvSpPr>
          <p:nvPr>
            <p:ph type="sldNum" sz="quarter" idx="10"/>
          </p:nvPr>
        </p:nvSpPr>
        <p:spPr/>
        <p:txBody>
          <a:bodyPr/>
          <a:lstStyle/>
          <a:p>
            <a:fld id="{313A3A72-A111-4686-A34E-DDDED826DF3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absence of any benefits, 5% reduction is justified purely on emissions savings grounds</a:t>
            </a:r>
          </a:p>
          <a:p>
            <a:r>
              <a:rPr lang="en-US" baseline="0" dirty="0" smtClean="0"/>
              <a:t>And now, when we do account for primary benefits…</a:t>
            </a:r>
            <a:endParaRPr lang="en-US" dirty="0"/>
          </a:p>
        </p:txBody>
      </p:sp>
      <p:sp>
        <p:nvSpPr>
          <p:cNvPr id="4" name="Slide Number Placeholder 3"/>
          <p:cNvSpPr>
            <a:spLocks noGrp="1"/>
          </p:cNvSpPr>
          <p:nvPr>
            <p:ph type="sldNum" sz="quarter" idx="10"/>
          </p:nvPr>
        </p:nvSpPr>
        <p:spPr/>
        <p:txBody>
          <a:bodyPr/>
          <a:lstStyle/>
          <a:p>
            <a:fld id="{313A3A72-A111-4686-A34E-DDDED826DF3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line shows the social cost proposed by PSW of $33</a:t>
            </a:r>
            <a:r>
              <a:rPr lang="en-US" baseline="0" dirty="0" smtClean="0"/>
              <a:t> /ton</a:t>
            </a:r>
          </a:p>
          <a:p>
            <a:r>
              <a:rPr lang="en-US" baseline="0" dirty="0" smtClean="0"/>
              <a:t>At this cost of waste disposal, we can justify policy intervention that achieves a 15% reduction in waste.</a:t>
            </a:r>
            <a:endParaRPr lang="en-US" dirty="0"/>
          </a:p>
        </p:txBody>
      </p:sp>
      <p:sp>
        <p:nvSpPr>
          <p:cNvPr id="4" name="Slide Number Placeholder 3"/>
          <p:cNvSpPr>
            <a:spLocks noGrp="1"/>
          </p:cNvSpPr>
          <p:nvPr>
            <p:ph type="sldNum" sz="quarter" idx="10"/>
          </p:nvPr>
        </p:nvSpPr>
        <p:spPr/>
        <p:txBody>
          <a:bodyPr/>
          <a:lstStyle/>
          <a:p>
            <a:fld id="{313A3A72-A111-4686-A34E-DDDED826DF3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Lastly,</a:t>
            </a:r>
            <a:r>
              <a:rPr lang="en-US" baseline="0" dirty="0" smtClean="0"/>
              <a:t> </a:t>
            </a:r>
            <a:r>
              <a:rPr lang="en-US" dirty="0" smtClean="0"/>
              <a:t>PSW suggest that a uniform intervention level is the least cost policy. T</a:t>
            </a:r>
            <a:r>
              <a:rPr lang="en-US" baseline="0" dirty="0" smtClean="0"/>
              <a:t>his result is driven by the fact that they assume homogenous benefits of avoided waste disposal (Ton is a ton).  By contrast, we have heterogeneous benefits and as a result, we want to increase the instrument level for materials that provide the largest benefit.  Set it high to exploit emissions savings.</a:t>
            </a:r>
          </a:p>
          <a:p>
            <a:pPr eaLnBrk="1" hangingPunct="1"/>
            <a:r>
              <a:rPr lang="en-US" baseline="0" dirty="0" smtClean="0"/>
              <a:t>Examining the case of aluminum, we see a high instrument level, which indicates that a variable policy will go after the materials that offer high energy savings more aggressively than those that offer less savings such as is the case for glass.</a:t>
            </a:r>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0338B5C-21F9-40EB-98B0-575438CE7F35}"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Policymakers who look at the 95% energy savings of recycled aluminum might want</a:t>
            </a:r>
            <a:r>
              <a:rPr lang="en-US" baseline="0" dirty="0" smtClean="0"/>
              <a:t> </a:t>
            </a:r>
            <a:r>
              <a:rPr lang="en-US" dirty="0" smtClean="0"/>
              <a:t>to subsidize aluminum recycling, our research suggests that there are better methods</a:t>
            </a:r>
            <a:r>
              <a:rPr lang="en-US" baseline="0" dirty="0" smtClean="0"/>
              <a:t> to achieving increased recycling.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a:t>
            </a:r>
            <a:r>
              <a:rPr lang="en-US" baseline="0" dirty="0" smtClean="0"/>
              <a:t> specific instruments exploit the fact that materials have different carbon contents, thus providing differing magnitudes in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313A3A72-A111-4686-A34E-DDDED826DF3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CFECC1-8F8A-4A0C-8437-A5A10BFEE7AF}"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Yet, </a:t>
            </a:r>
            <a:r>
              <a:rPr lang="en-US" sz="1400" baseline="0" dirty="0" smtClean="0"/>
              <a:t>both the </a:t>
            </a:r>
            <a:r>
              <a:rPr lang="en-US" sz="1400" dirty="0" smtClean="0"/>
              <a:t>private and social</a:t>
            </a:r>
            <a:r>
              <a:rPr lang="en-US" sz="1400" baseline="0" dirty="0" smtClean="0"/>
              <a:t> </a:t>
            </a:r>
            <a:r>
              <a:rPr lang="en-US" sz="1400" dirty="0" smtClean="0"/>
              <a:t>cost of waste disposal</a:t>
            </a:r>
            <a:r>
              <a:rPr lang="en-US" sz="1400" baseline="0" dirty="0" smtClean="0"/>
              <a:t> </a:t>
            </a:r>
            <a:r>
              <a:rPr lang="en-US" sz="1400" dirty="0" smtClean="0"/>
              <a:t>may not be as large as once thought…</a:t>
            </a:r>
            <a:endParaRPr lang="en-US" sz="1400"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What happens</a:t>
            </a:r>
            <a:r>
              <a:rPr lang="en-US" sz="2000" baseline="0" dirty="0" smtClean="0"/>
              <a:t> when we use a LCA to include all costs associated </a:t>
            </a:r>
            <a:r>
              <a:rPr lang="en-US" sz="2000" baseline="0" smtClean="0"/>
              <a:t>with product? </a:t>
            </a:r>
            <a:endParaRPr lang="en-US" sz="20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This includes all upstream externalities that may exist in the product’s processing and transportation activities.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For example, recycled aluminum uses only 5% of the energy required for primary aluminum production.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Many Environmentalists argue for increased recycling on these grounds.</a:t>
            </a:r>
            <a:endParaRPr lang="en-US" sz="200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smtClean="0"/>
          </a:p>
        </p:txBody>
      </p:sp>
      <p:sp>
        <p:nvSpPr>
          <p:cNvPr id="4" name="Slide Number Placeholder 3"/>
          <p:cNvSpPr>
            <a:spLocks noGrp="1"/>
          </p:cNvSpPr>
          <p:nvPr>
            <p:ph type="sldNum" sz="quarter" idx="10"/>
          </p:nvPr>
        </p:nvSpPr>
        <p:spPr/>
        <p:txBody>
          <a:bodyPr/>
          <a:lstStyle/>
          <a:p>
            <a:fld id="{4ACFECC1-8F8A-4A0C-8437-A5A10BFEE7A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On the other hand, economists advocate dealing</a:t>
            </a:r>
            <a:r>
              <a:rPr lang="en-US" sz="1400" baseline="0" dirty="0" smtClean="0"/>
              <a:t> with upstream externality directly.</a:t>
            </a:r>
            <a:endParaRPr lang="en-US" sz="1400" dirty="0" smtClean="0"/>
          </a:p>
          <a:p>
            <a:r>
              <a:rPr lang="en-US" sz="1400" dirty="0" smtClean="0"/>
              <a:t>Thus,</a:t>
            </a:r>
            <a:r>
              <a:rPr lang="en-US" sz="1400" baseline="0" dirty="0" smtClean="0"/>
              <a:t> the </a:t>
            </a:r>
            <a:r>
              <a:rPr lang="en-US" sz="1400" dirty="0" smtClean="0"/>
              <a:t>First best policy in presence of upstream pollution is one that</a:t>
            </a:r>
            <a:r>
              <a:rPr lang="en-US" sz="1400" baseline="0" dirty="0" smtClean="0"/>
              <a:t> </a:t>
            </a:r>
            <a:r>
              <a:rPr lang="en-US" sz="1400" dirty="0" smtClean="0"/>
              <a:t>taxes the</a:t>
            </a:r>
            <a:r>
              <a:rPr lang="en-US" sz="1400" baseline="0" dirty="0" smtClean="0"/>
              <a:t> source of the pollution directly.</a:t>
            </a:r>
          </a:p>
          <a:p>
            <a:r>
              <a:rPr lang="en-US" sz="1400" baseline="0" dirty="0" smtClean="0"/>
              <a:t>This is more efficient than policy that indirectly addresses the externality, such as using a waste reduction policy.</a:t>
            </a:r>
          </a:p>
          <a:p>
            <a:endParaRPr lang="en-US" sz="1400" baseline="0" dirty="0" smtClean="0"/>
          </a:p>
          <a:p>
            <a:r>
              <a:rPr lang="en-US" sz="1400" baseline="0" dirty="0" smtClean="0"/>
              <a:t>But…what if policymakers can’t….</a:t>
            </a:r>
            <a:endParaRPr lang="en-US" sz="1400"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Perhaps re-evaluate</a:t>
            </a:r>
            <a:r>
              <a:rPr lang="en-US" sz="1400" baseline="0" dirty="0" smtClean="0"/>
              <a:t> market-based recycling policies to incorporate upstream externalities.</a:t>
            </a:r>
          </a:p>
          <a:p>
            <a:r>
              <a:rPr lang="en-US" sz="1400" baseline="0" dirty="0" smtClean="0"/>
              <a:t>Thus creating a second best policy prescription plan.</a:t>
            </a:r>
            <a:endParaRPr lang="en-US" sz="1400"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Extend</a:t>
            </a:r>
            <a:r>
              <a:rPr lang="en-US" baseline="0" dirty="0" smtClean="0"/>
              <a:t> a numerical model (created by PSW) to include GHG….</a:t>
            </a:r>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Extend a numerical model created by PSW…</a:t>
            </a:r>
          </a:p>
          <a:p>
            <a:r>
              <a:rPr lang="en-US" dirty="0" smtClean="0"/>
              <a:t>Simulate costs net of GHG benefits for given reduction in  waste under:</a:t>
            </a:r>
            <a:endParaRPr lang="en-US" dirty="0"/>
          </a:p>
        </p:txBody>
      </p:sp>
      <p:sp>
        <p:nvSpPr>
          <p:cNvPr id="4" name="Slide Number Placeholder 3"/>
          <p:cNvSpPr>
            <a:spLocks noGrp="1"/>
          </p:cNvSpPr>
          <p:nvPr>
            <p:ph type="sldNum" sz="quarter" idx="10"/>
          </p:nvPr>
        </p:nvSpPr>
        <p:spPr/>
        <p:txBody>
          <a:bodyPr/>
          <a:lstStyle/>
          <a:p>
            <a:fld id="{4ACFECC1-8F8A-4A0C-8437-A5A10BFEE7A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7772400" cy="761999"/>
          </a:xfrm>
          <a:ln>
            <a:noFill/>
          </a:ln>
        </p:spPr>
        <p:txBody>
          <a:bodyPr>
            <a:normAutofit/>
          </a:bodyPr>
          <a:lstStyle>
            <a:lvl1pPr algn="l">
              <a:defRPr sz="3600" b="0" cap="all" spc="-100" baseline="0">
                <a:ln>
                  <a:noFill/>
                </a:ln>
                <a:solidFill>
                  <a:srgbClr val="2B3841"/>
                </a:solidFill>
                <a:effectLst>
                  <a:outerShdw blurRad="50800" dist="38100" dir="3000000" algn="ctr" rotWithShape="0">
                    <a:schemeClr val="bg1">
                      <a:lumMod val="50000"/>
                    </a:schemeClr>
                  </a:outerShdw>
                </a:effectLst>
                <a:latin typeface="Lucida Sans Unicode" pitchFamily="34" charset="0"/>
                <a:cs typeface="Lucida Sans Unicod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4876800"/>
            <a:ext cx="7772400" cy="990600"/>
          </a:xfrm>
        </p:spPr>
        <p:txBody>
          <a:bodyPr lIns="91440" tIns="0" bIns="0" anchor="ctr" anchorCtr="0">
            <a:normAutofit/>
          </a:bodyPr>
          <a:lstStyle>
            <a:lvl1pPr marL="0" indent="0" algn="l">
              <a:buNone/>
              <a:defRPr sz="2400" normalizeH="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1447800"/>
            <a:ext cx="1143000" cy="4678363"/>
          </a:xfrm>
        </p:spPr>
        <p:txBody>
          <a:bodyPr vert="eaVert"/>
          <a:lstStyle>
            <a:lvl1pPr>
              <a:defRPr>
                <a:solidFill>
                  <a:srgbClr val="2B3841"/>
                </a:solidFill>
                <a:effectLst>
                  <a:outerShdw blurRad="88900" dist="63500" dir="3000000" algn="ctr" rotWithShape="0">
                    <a:schemeClr val="bg1">
                      <a:lumMod val="50000"/>
                    </a:schemeClr>
                  </a:outerShdw>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143000"/>
            <a:ext cx="68580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297363"/>
          </a:xfrm>
        </p:spPr>
        <p:txBody>
          <a:bodyPr rIns="457200"/>
          <a:lstStyle>
            <a:lvl1pPr>
              <a:spcBef>
                <a:spcPts val="1200"/>
              </a:spcBef>
              <a:spcAft>
                <a:spcPts val="600"/>
              </a:spcAft>
              <a:defRPr sz="2400">
                <a:solidFill>
                  <a:schemeClr val="tx1">
                    <a:lumMod val="85000"/>
                    <a:lumOff val="1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876800"/>
            <a:ext cx="7772400" cy="1143001"/>
          </a:xfrm>
        </p:spPr>
        <p:txBody>
          <a:bodyPr anchor="ctr" anchorCtr="0">
            <a:noAutofit/>
          </a:bodyPr>
          <a:lstStyle>
            <a:lvl1pPr algn="l">
              <a:defRPr sz="4000" b="0" cap="all">
                <a:solidFill>
                  <a:srgbClr val="2B3841"/>
                </a:solidFill>
                <a:effectLst>
                  <a:outerShdw blurRad="88900" dist="38100" dir="1200000" algn="ctr" rotWithShape="0">
                    <a:schemeClr val="tx1">
                      <a:lumMod val="75000"/>
                      <a:lumOff val="25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4267200"/>
            <a:ext cx="7772400" cy="609600"/>
          </a:xfrm>
        </p:spPr>
        <p:txBody>
          <a:bodyPr lIns="0" tIns="0" bIns="0" anchor="ctr"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24400"/>
          </a:xfrm>
        </p:spPr>
        <p:txBody>
          <a:bodyPr/>
          <a:lstStyle>
            <a:lvl1pPr>
              <a:defRPr sz="2400">
                <a:solidFill>
                  <a:schemeClr val="tx1">
                    <a:lumMod val="85000"/>
                    <a:lumOff val="1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244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93838"/>
            <a:ext cx="4040188" cy="838200"/>
          </a:xfrm>
        </p:spPr>
        <p:txBody>
          <a:bodyPr lIns="182880" tIns="91440"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32038"/>
            <a:ext cx="4040188" cy="3763962"/>
          </a:xfrm>
        </p:spPr>
        <p:txBody>
          <a:bodyPr tIns="91440" bIns="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93838"/>
            <a:ext cx="4041775" cy="838199"/>
          </a:xfrm>
        </p:spPr>
        <p:txBody>
          <a:bodyPr tIns="91440" anchor="ctr" anchorCtr="0"/>
          <a:lstStyle>
            <a:lvl1pPr marL="0" indent="0">
              <a:buNone/>
              <a:defRPr lang="en-US" sz="2400" b="1" kern="1200" smtClean="0">
                <a:solidFill>
                  <a:schemeClr val="tx1"/>
                </a:solidFill>
                <a:latin typeface="Lucida Sans Unicode" pitchFamily="34" charset="0"/>
                <a:ea typeface="+mn-ea"/>
                <a:cs typeface="Lucida Sans Unicod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2037"/>
            <a:ext cx="4041775" cy="3763963"/>
          </a:xfrm>
        </p:spPr>
        <p:txBody>
          <a:bodyPr lIns="0" tIns="91440" rIns="9144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b">
            <a:normAutofit/>
          </a:bodyPr>
          <a:lstStyle>
            <a:lvl1pPr algn="l">
              <a:defRPr sz="3200" b="0">
                <a:latin typeface="Lucida Sans Unicode" pitchFamily="34" charset="0"/>
                <a:cs typeface="Lucida Sans Unicode"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524000"/>
            <a:ext cx="5111750" cy="4495800"/>
          </a:xfrm>
        </p:spPr>
        <p:txBody>
          <a:bodyPr lIns="0" tIns="91440" bIns="182880"/>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24000"/>
            <a:ext cx="3008313" cy="4495800"/>
          </a:xfrm>
        </p:spPr>
        <p:txBody>
          <a:bodyPr tIns="91440" anchor="t" anchorCtr="0">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7738"/>
          </a:xfrm>
        </p:spPr>
        <p:txBody>
          <a:bodyPr anchor="b">
            <a:normAutofit/>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70275" y="1447800"/>
            <a:ext cx="7787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3400" y="5715000"/>
            <a:ext cx="8077200" cy="304800"/>
          </a:xfrm>
        </p:spPr>
        <p:txBody>
          <a:bodyPr lIns="0" tIns="0" rIns="0" bIns="0"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0" tIns="0" rIns="0" bIns="0" rtlCol="0" anchor="b" anchorCtr="0">
            <a:normAutofit/>
          </a:bodyPr>
          <a:lstStyle/>
          <a:p>
            <a:r>
              <a:rPr lang="en-US" dirty="0" smtClean="0"/>
              <a:t>Mines and the Energy Future</a:t>
            </a:r>
            <a:endParaRPr lang="en-US" dirty="0"/>
          </a:p>
        </p:txBody>
      </p:sp>
      <p:sp>
        <p:nvSpPr>
          <p:cNvPr id="3" name="Text Placeholder 2"/>
          <p:cNvSpPr>
            <a:spLocks noGrp="1"/>
          </p:cNvSpPr>
          <p:nvPr>
            <p:ph type="body" idx="1"/>
          </p:nvPr>
        </p:nvSpPr>
        <p:spPr>
          <a:xfrm>
            <a:off x="457200" y="1371601"/>
            <a:ext cx="8229600" cy="4724400"/>
          </a:xfrm>
          <a:prstGeom prst="rect">
            <a:avLst/>
          </a:prstGeom>
        </p:spPr>
        <p:txBody>
          <a:bodyPr vert="horz" lIns="0" tIns="365760" rIns="0" bIns="45720" rtlCol="0">
            <a:normAutofit/>
          </a:bodyPr>
          <a:lstStyle/>
          <a:p>
            <a:pPr lvl="0"/>
            <a:r>
              <a:rPr lang="en-US" dirty="0" smtClean="0"/>
              <a:t>The Future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3200" kern="1200" spc="-100" baseline="0">
          <a:solidFill>
            <a:schemeClr val="bg1"/>
          </a:solidFill>
          <a:effectLst>
            <a:outerShdw blurRad="88900" dist="63500" dir="3000000" algn="ctr" rotWithShape="0">
              <a:schemeClr val="tx1">
                <a:lumMod val="85000"/>
                <a:lumOff val="15000"/>
              </a:schemeClr>
            </a:outerShdw>
          </a:effectLst>
          <a:latin typeface="Lucida Sans Unicode" pitchFamily="34" charset="0"/>
          <a:ea typeface="+mj-ea"/>
          <a:cs typeface="Lucida Sans Unicode" pitchFamily="34" charset="0"/>
        </a:defRPr>
      </a:lvl1pPr>
    </p:titleStyle>
    <p:bodyStyle>
      <a:lvl1pPr marL="274320" indent="-228600" algn="l" defTabSz="914400" rtl="0" eaLnBrk="1" latinLnBrk="0" hangingPunct="1">
        <a:spcBef>
          <a:spcPct val="20000"/>
        </a:spcBef>
        <a:spcAft>
          <a:spcPts val="600"/>
        </a:spcAft>
        <a:buClr>
          <a:srgbClr val="C00000"/>
        </a:buClr>
        <a:buSzPct val="120000"/>
        <a:buFont typeface="Lucida Sans Unicode" pitchFamily="34" charset="0"/>
        <a:buChar char="‣"/>
        <a:defRPr sz="2400" kern="1200">
          <a:solidFill>
            <a:schemeClr val="tx1">
              <a:lumMod val="85000"/>
              <a:lumOff val="15000"/>
            </a:schemeClr>
          </a:solidFill>
          <a:latin typeface="Lucida Sans Unicode" pitchFamily="34" charset="0"/>
          <a:ea typeface="+mn-ea"/>
          <a:cs typeface="Lucida Sans Unicode" pitchFamily="34" charset="0"/>
        </a:defRPr>
      </a:lvl1pPr>
      <a:lvl2pPr marL="457200" indent="-182880" algn="l" defTabSz="914400" rtl="0" eaLnBrk="1" latinLnBrk="0" hangingPunct="1">
        <a:spcBef>
          <a:spcPct val="20000"/>
        </a:spcBef>
        <a:spcAft>
          <a:spcPts val="1200"/>
        </a:spcAft>
        <a:buClr>
          <a:schemeClr val="tx1">
            <a:lumMod val="65000"/>
            <a:lumOff val="35000"/>
          </a:schemeClr>
        </a:buClr>
        <a:buSzPct val="90000"/>
        <a:buFont typeface="Calibri" pitchFamily="34" charset="0"/>
        <a:buChar char="–"/>
        <a:defRPr sz="1800" kern="1200">
          <a:solidFill>
            <a:schemeClr val="tx1">
              <a:lumMod val="85000"/>
              <a:lumOff val="15000"/>
            </a:schemeClr>
          </a:solidFill>
          <a:latin typeface="Lucida Sans Unicode" pitchFamily="34" charset="0"/>
          <a:ea typeface="+mn-ea"/>
          <a:cs typeface="Lucida Sans Unicode" pitchFamily="34" charset="0"/>
        </a:defRPr>
      </a:lvl2pPr>
      <a:lvl3pPr marL="640080" indent="-182880" algn="l" defTabSz="914400" rtl="0" eaLnBrk="1" latinLnBrk="0" hangingPunct="1">
        <a:spcBef>
          <a:spcPts val="0"/>
        </a:spcBef>
        <a:buClr>
          <a:schemeClr val="tx1">
            <a:lumMod val="85000"/>
            <a:lumOff val="15000"/>
          </a:schemeClr>
        </a:buClr>
        <a:buFont typeface="Lucida Sans Unicode" pitchFamily="34" charset="0"/>
        <a:buChar char="‧"/>
        <a:defRPr sz="1600" kern="1200">
          <a:solidFill>
            <a:schemeClr val="tx1">
              <a:lumMod val="85000"/>
              <a:lumOff val="15000"/>
            </a:schemeClr>
          </a:solidFill>
          <a:latin typeface="Lucida Sans Unicode" pitchFamily="34" charset="0"/>
          <a:ea typeface="+mn-ea"/>
          <a:cs typeface="Lucida Sans Unicode" pitchFamily="34" charset="0"/>
        </a:defRPr>
      </a:lvl3pPr>
      <a:lvl4pPr marL="914400" indent="-228600" algn="l" defTabSz="914400" rtl="0" eaLnBrk="1" latinLnBrk="0" hangingPunct="1">
        <a:spcBef>
          <a:spcPts val="600"/>
        </a:spcBef>
        <a:spcAft>
          <a:spcPts val="600"/>
        </a:spcAft>
        <a:buClr>
          <a:schemeClr val="tx1">
            <a:lumMod val="75000"/>
            <a:lumOff val="25000"/>
          </a:schemeClr>
        </a:buClr>
        <a:buFont typeface="Lucida Sans Unicode" pitchFamily="34" charset="0"/>
        <a:buChar char="‣"/>
        <a:defRPr sz="1400" kern="1200">
          <a:solidFill>
            <a:schemeClr val="tx1">
              <a:lumMod val="85000"/>
              <a:lumOff val="15000"/>
            </a:schemeClr>
          </a:solidFill>
          <a:latin typeface="Lucida Sans Unicode" pitchFamily="34" charset="0"/>
          <a:ea typeface="+mn-ea"/>
          <a:cs typeface="Lucida Sans Unicode" pitchFamily="34" charset="0"/>
        </a:defRPr>
      </a:lvl4pPr>
      <a:lvl5pPr marL="1143000" indent="-228600" algn="l" defTabSz="914400" rtl="0" eaLnBrk="1" latinLnBrk="0" hangingPunct="1">
        <a:spcBef>
          <a:spcPct val="20000"/>
        </a:spcBef>
        <a:buFont typeface="Arial" pitchFamily="34" charset="0"/>
        <a:buChar char="»"/>
        <a:defRPr sz="1200" kern="1200">
          <a:solidFill>
            <a:schemeClr val="tx1">
              <a:lumMod val="85000"/>
              <a:lumOff val="15000"/>
            </a:schemeClr>
          </a:solidFill>
          <a:latin typeface="Lucida Sans Unicode" pitchFamily="34" charset="0"/>
          <a:ea typeface="+mn-ea"/>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EEB93-48FA-4940-A04A-9194F66241BB}" type="datetimeFigureOut">
              <a:rPr lang="en-US" smtClean="0">
                <a:solidFill>
                  <a:prstClr val="black">
                    <a:tint val="75000"/>
                  </a:prstClr>
                </a:solidFill>
              </a:rPr>
              <a:pPr/>
              <a:t>8/7/2011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DE8F5-6ED9-43C5-92E6-18D3A579A34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143000"/>
            <a:ext cx="7543800" cy="1143000"/>
          </a:xfrm>
          <a:prstGeom prst="rect">
            <a:avLst/>
          </a:prstGeom>
        </p:spPr>
        <p:txBody>
          <a:bodyPr vert="horz" lIns="0" tIns="0" rIns="0" bIns="0" rtlCol="0" anchor="b" anchorCtr="0">
            <a:normAutofit fontScale="90000" lnSpcReduction="10000"/>
          </a:bodyPr>
          <a:lstStyle/>
          <a:p>
            <a:pPr lvl="0" algn="ctr">
              <a:spcBef>
                <a:spcPct val="0"/>
              </a:spcBef>
              <a:defRPr/>
            </a:pPr>
            <a:r>
              <a:rPr lang="en-US" sz="4400" dirty="0" smtClean="0">
                <a:solidFill>
                  <a:schemeClr val="bg1"/>
                </a:solidFill>
              </a:rPr>
              <a:t>GHG emissions and waste and recycling policy</a:t>
            </a:r>
            <a:endParaRPr kumimoji="0" lang="en-US" sz="4400" b="0" i="0" u="none" strike="noStrike" kern="1200" cap="none" spc="-100" normalizeH="0" baseline="0" noProof="0" dirty="0">
              <a:ln>
                <a:noFill/>
              </a:ln>
              <a:solidFill>
                <a:schemeClr val="bg1"/>
              </a:solidFill>
              <a:effectLst>
                <a:outerShdw blurRad="88900" dist="63500" dir="3000000" algn="ctr" rotWithShape="0">
                  <a:schemeClr val="tx1">
                    <a:lumMod val="85000"/>
                    <a:lumOff val="15000"/>
                  </a:schemeClr>
                </a:outerShdw>
              </a:effectLst>
              <a:uLnTx/>
              <a:uFillTx/>
              <a:latin typeface="Lucida Sans Unicode" pitchFamily="34" charset="0"/>
              <a:ea typeface="+mj-ea"/>
              <a:cs typeface="Lucida Sans Unicode" pitchFamily="34" charset="0"/>
            </a:endParaRPr>
          </a:p>
        </p:txBody>
      </p:sp>
      <p:sp>
        <p:nvSpPr>
          <p:cNvPr id="5" name="Subtitle 2"/>
          <p:cNvSpPr txBox="1">
            <a:spLocks/>
          </p:cNvSpPr>
          <p:nvPr/>
        </p:nvSpPr>
        <p:spPr>
          <a:xfrm>
            <a:off x="685800" y="4953000"/>
            <a:ext cx="7772400" cy="990600"/>
          </a:xfrm>
          <a:prstGeom prst="rect">
            <a:avLst/>
          </a:prstGeom>
        </p:spPr>
        <p:txBody>
          <a:bodyPr/>
          <a:lstStyle/>
          <a:p>
            <a:pPr marL="274320" marR="0" lvl="0" indent="-228600" algn="ctr" defTabSz="914400" rtl="0" eaLnBrk="1" fontAlgn="auto" latinLnBrk="0" hangingPunct="1">
              <a:lnSpc>
                <a:spcPct val="100000"/>
              </a:lnSpc>
              <a:spcBef>
                <a:spcPct val="20000"/>
              </a:spcBef>
              <a:spcAft>
                <a:spcPts val="600"/>
              </a:spcAft>
              <a:buClr>
                <a:srgbClr val="C00000"/>
              </a:buClr>
              <a:buSzPct val="120000"/>
              <a:tabLst/>
              <a:defRPr/>
            </a:pPr>
            <a:r>
              <a:rPr lang="en-US" sz="3200" dirty="0" err="1" smtClean="0">
                <a:solidFill>
                  <a:schemeClr val="bg1"/>
                </a:solidFill>
                <a:latin typeface="Lucida Sans Unicode" pitchFamily="34" charset="0"/>
                <a:cs typeface="Lucida Sans Unicode" pitchFamily="34" charset="0"/>
              </a:rPr>
              <a:t>Kaylee</a:t>
            </a:r>
            <a:r>
              <a:rPr lang="en-US" sz="3200" dirty="0" smtClean="0">
                <a:solidFill>
                  <a:schemeClr val="bg1"/>
                </a:solidFill>
                <a:latin typeface="Lucida Sans Unicode" pitchFamily="34" charset="0"/>
                <a:cs typeface="Lucida Sans Unicode" pitchFamily="34" charset="0"/>
              </a:rPr>
              <a:t> </a:t>
            </a:r>
            <a:r>
              <a:rPr lang="en-US" sz="3200" dirty="0" err="1" smtClean="0">
                <a:solidFill>
                  <a:schemeClr val="bg1"/>
                </a:solidFill>
                <a:latin typeface="Lucida Sans Unicode" pitchFamily="34" charset="0"/>
                <a:cs typeface="Lucida Sans Unicode" pitchFamily="34" charset="0"/>
              </a:rPr>
              <a:t>Acuff</a:t>
            </a:r>
            <a:endParaRPr kumimoji="0" lang="en-US" sz="3200" b="0" i="0" u="none" strike="noStrike" kern="1200" cap="none" spc="0" normalizeH="0" baseline="0" noProof="0" dirty="0" smtClean="0">
              <a:ln>
                <a:noFill/>
              </a:ln>
              <a:solidFill>
                <a:schemeClr val="bg1"/>
              </a:solidFill>
              <a:effectLst/>
              <a:uLnTx/>
              <a:uFillTx/>
              <a:latin typeface="Lucida Sans Unicode" pitchFamily="34" charset="0"/>
              <a:ea typeface="+mn-ea"/>
              <a:cs typeface="Lucida Sans Unicode" pitchFamily="34" charset="0"/>
            </a:endParaRPr>
          </a:p>
          <a:p>
            <a:pPr marL="274320" marR="0" lvl="0" indent="-228600" algn="ctr" defTabSz="914400" rtl="0" eaLnBrk="1" fontAlgn="auto" latinLnBrk="0" hangingPunct="1">
              <a:lnSpc>
                <a:spcPct val="100000"/>
              </a:lnSpc>
              <a:spcBef>
                <a:spcPct val="20000"/>
              </a:spcBef>
              <a:spcAft>
                <a:spcPts val="600"/>
              </a:spcAft>
              <a:buClr>
                <a:srgbClr val="C00000"/>
              </a:buClr>
              <a:buSzPct val="120000"/>
              <a:tabLst/>
              <a:defRPr/>
            </a:pPr>
            <a:r>
              <a:rPr kumimoji="0" lang="en-US" b="0" i="0" u="none" strike="noStrike" kern="1200" cap="none" spc="0" normalizeH="0" baseline="0" noProof="0" dirty="0" smtClean="0">
                <a:ln>
                  <a:noFill/>
                </a:ln>
                <a:solidFill>
                  <a:schemeClr val="bg1"/>
                </a:solidFill>
                <a:effectLst/>
                <a:uLnTx/>
                <a:uFillTx/>
                <a:latin typeface="Lucida Sans Unicode" pitchFamily="34" charset="0"/>
                <a:ea typeface="+mn-ea"/>
                <a:cs typeface="Lucida Sans Unicode" pitchFamily="34" charset="0"/>
              </a:rPr>
              <a:t>Camp Resources XVIII</a:t>
            </a:r>
            <a:endParaRPr kumimoji="0" lang="en-US" b="0" i="0" u="none" strike="noStrike" kern="1200" cap="none" spc="0" normalizeH="0" baseline="0" noProof="0" dirty="0">
              <a:ln>
                <a:noFill/>
              </a:ln>
              <a:solidFill>
                <a:schemeClr val="bg1"/>
              </a:solidFill>
              <a:effectLst/>
              <a:uLnTx/>
              <a:uFillTx/>
              <a:latin typeface="Lucida Sans Unicode" pitchFamily="34" charset="0"/>
              <a:ea typeface="+mn-ea"/>
              <a:cs typeface="Lucida Sans Unicode" pitchFamily="34" charset="0"/>
            </a:endParaRPr>
          </a:p>
        </p:txBody>
      </p:sp>
      <p:pic>
        <p:nvPicPr>
          <p:cNvPr id="6" name="Picture 5" descr="mineback.png"/>
          <p:cNvPicPr>
            <a:picLocks noChangeAspect="1"/>
          </p:cNvPicPr>
          <p:nvPr/>
        </p:nvPicPr>
        <p:blipFill>
          <a:blip r:embed="rId3" cstate="print"/>
          <a:stretch>
            <a:fillRect/>
          </a:stretch>
        </p:blipFill>
        <p:spPr>
          <a:xfrm>
            <a:off x="3707672" y="2878670"/>
            <a:ext cx="1728656" cy="1617130"/>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29940" y="1851660"/>
            <a:ext cx="2438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318510" y="3981450"/>
            <a:ext cx="2438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946910" y="76200"/>
            <a:ext cx="1371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756910" y="76200"/>
            <a:ext cx="1371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946910" y="5817870"/>
            <a:ext cx="1371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833110" y="5817870"/>
            <a:ext cx="1371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3931523" y="2152650"/>
            <a:ext cx="1216487" cy="369332"/>
          </a:xfrm>
          <a:prstGeom prst="rect">
            <a:avLst/>
          </a:prstGeom>
          <a:noFill/>
        </p:spPr>
        <p:txBody>
          <a:bodyPr wrap="none" rtlCol="0">
            <a:spAutoFit/>
          </a:bodyPr>
          <a:lstStyle/>
          <a:p>
            <a:r>
              <a:rPr lang="en-US" dirty="0" smtClean="0">
                <a:solidFill>
                  <a:prstClr val="black"/>
                </a:solidFill>
              </a:rPr>
              <a:t>Production</a:t>
            </a:r>
            <a:endParaRPr lang="en-US" dirty="0">
              <a:solidFill>
                <a:prstClr val="black"/>
              </a:solidFill>
            </a:endParaRPr>
          </a:p>
        </p:txBody>
      </p:sp>
      <p:sp>
        <p:nvSpPr>
          <p:cNvPr id="15" name="TextBox 14"/>
          <p:cNvSpPr txBox="1"/>
          <p:nvPr/>
        </p:nvSpPr>
        <p:spPr>
          <a:xfrm>
            <a:off x="3851910" y="4331970"/>
            <a:ext cx="1441998" cy="369332"/>
          </a:xfrm>
          <a:prstGeom prst="rect">
            <a:avLst/>
          </a:prstGeom>
          <a:noFill/>
        </p:spPr>
        <p:txBody>
          <a:bodyPr wrap="none" rtlCol="0">
            <a:spAutoFit/>
          </a:bodyPr>
          <a:lstStyle/>
          <a:p>
            <a:r>
              <a:rPr lang="en-US" dirty="0" smtClean="0">
                <a:solidFill>
                  <a:prstClr val="black"/>
                </a:solidFill>
              </a:rPr>
              <a:t>Consumption</a:t>
            </a:r>
            <a:endParaRPr lang="en-US" dirty="0">
              <a:solidFill>
                <a:prstClr val="black"/>
              </a:solidFill>
            </a:endParaRPr>
          </a:p>
        </p:txBody>
      </p:sp>
      <p:sp>
        <p:nvSpPr>
          <p:cNvPr id="16" name="TextBox 15"/>
          <p:cNvSpPr txBox="1"/>
          <p:nvPr/>
        </p:nvSpPr>
        <p:spPr>
          <a:xfrm>
            <a:off x="2209800" y="6111240"/>
            <a:ext cx="769506" cy="369332"/>
          </a:xfrm>
          <a:prstGeom prst="rect">
            <a:avLst/>
          </a:prstGeom>
          <a:noFill/>
        </p:spPr>
        <p:txBody>
          <a:bodyPr wrap="none" rtlCol="0">
            <a:spAutoFit/>
          </a:bodyPr>
          <a:lstStyle/>
          <a:p>
            <a:r>
              <a:rPr lang="en-US" dirty="0" smtClean="0">
                <a:solidFill>
                  <a:prstClr val="black"/>
                </a:solidFill>
              </a:rPr>
              <a:t>Waste</a:t>
            </a:r>
            <a:endParaRPr lang="en-US" dirty="0">
              <a:solidFill>
                <a:prstClr val="black"/>
              </a:solidFill>
            </a:endParaRPr>
          </a:p>
        </p:txBody>
      </p:sp>
      <p:sp>
        <p:nvSpPr>
          <p:cNvPr id="17" name="TextBox 16"/>
          <p:cNvSpPr txBox="1"/>
          <p:nvPr/>
        </p:nvSpPr>
        <p:spPr>
          <a:xfrm>
            <a:off x="5996940" y="6107430"/>
            <a:ext cx="1054519" cy="369332"/>
          </a:xfrm>
          <a:prstGeom prst="rect">
            <a:avLst/>
          </a:prstGeom>
          <a:noFill/>
        </p:spPr>
        <p:txBody>
          <a:bodyPr wrap="none" rtlCol="0">
            <a:spAutoFit/>
          </a:bodyPr>
          <a:lstStyle/>
          <a:p>
            <a:r>
              <a:rPr lang="en-US" dirty="0" smtClean="0">
                <a:solidFill>
                  <a:prstClr val="black"/>
                </a:solidFill>
              </a:rPr>
              <a:t>Recycling</a:t>
            </a:r>
            <a:endParaRPr lang="en-US" dirty="0">
              <a:solidFill>
                <a:prstClr val="black"/>
              </a:solidFill>
            </a:endParaRPr>
          </a:p>
        </p:txBody>
      </p:sp>
      <p:sp>
        <p:nvSpPr>
          <p:cNvPr id="18" name="TextBox 17"/>
          <p:cNvSpPr txBox="1"/>
          <p:nvPr/>
        </p:nvSpPr>
        <p:spPr>
          <a:xfrm>
            <a:off x="2232660" y="331470"/>
            <a:ext cx="729752" cy="369332"/>
          </a:xfrm>
          <a:prstGeom prst="rect">
            <a:avLst/>
          </a:prstGeom>
          <a:noFill/>
        </p:spPr>
        <p:txBody>
          <a:bodyPr wrap="none" rtlCol="0">
            <a:spAutoFit/>
          </a:bodyPr>
          <a:lstStyle/>
          <a:p>
            <a:r>
              <a:rPr lang="en-US" dirty="0" smtClean="0">
                <a:solidFill>
                  <a:prstClr val="black"/>
                </a:solidFill>
              </a:rPr>
              <a:t>Virgin</a:t>
            </a:r>
            <a:endParaRPr lang="en-US" dirty="0">
              <a:solidFill>
                <a:prstClr val="black"/>
              </a:solidFill>
            </a:endParaRPr>
          </a:p>
        </p:txBody>
      </p:sp>
      <p:sp>
        <p:nvSpPr>
          <p:cNvPr id="19" name="TextBox 18"/>
          <p:cNvSpPr txBox="1"/>
          <p:nvPr/>
        </p:nvSpPr>
        <p:spPr>
          <a:xfrm>
            <a:off x="5981700" y="304800"/>
            <a:ext cx="1008033" cy="369332"/>
          </a:xfrm>
          <a:prstGeom prst="rect">
            <a:avLst/>
          </a:prstGeom>
          <a:noFill/>
        </p:spPr>
        <p:txBody>
          <a:bodyPr wrap="none" rtlCol="0">
            <a:spAutoFit/>
          </a:bodyPr>
          <a:lstStyle/>
          <a:p>
            <a:r>
              <a:rPr lang="en-US" dirty="0" smtClean="0">
                <a:solidFill>
                  <a:prstClr val="black"/>
                </a:solidFill>
              </a:rPr>
              <a:t>Recycled</a:t>
            </a:r>
            <a:endParaRPr lang="en-US" dirty="0">
              <a:solidFill>
                <a:prstClr val="black"/>
              </a:solidFill>
            </a:endParaRPr>
          </a:p>
        </p:txBody>
      </p:sp>
      <p:cxnSp>
        <p:nvCxnSpPr>
          <p:cNvPr id="25" name="Straight Arrow Connector 24"/>
          <p:cNvCxnSpPr/>
          <p:nvPr/>
        </p:nvCxnSpPr>
        <p:spPr>
          <a:xfrm rot="5400000">
            <a:off x="3988276" y="3402330"/>
            <a:ext cx="11437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715397" y="1066403"/>
            <a:ext cx="838200" cy="6865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2544683" y="1067197"/>
            <a:ext cx="838200" cy="6850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5718413" y="5052457"/>
            <a:ext cx="838200" cy="6850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530237" y="5059283"/>
            <a:ext cx="838200" cy="6865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046220" y="3352800"/>
            <a:ext cx="4876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981200" y="3276600"/>
            <a:ext cx="25915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09600" y="2819400"/>
            <a:ext cx="1371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728819" y="3101340"/>
            <a:ext cx="1099981" cy="369332"/>
          </a:xfrm>
          <a:prstGeom prst="rect">
            <a:avLst/>
          </a:prstGeom>
          <a:noFill/>
        </p:spPr>
        <p:txBody>
          <a:bodyPr wrap="none" rtlCol="0">
            <a:spAutoFit/>
          </a:bodyPr>
          <a:lstStyle/>
          <a:p>
            <a:r>
              <a:rPr lang="en-US" dirty="0" smtClean="0">
                <a:solidFill>
                  <a:prstClr val="black"/>
                </a:solidFill>
              </a:rPr>
              <a:t>Emissions</a:t>
            </a:r>
            <a:endParaRPr lang="en-US" dirty="0">
              <a:solidFill>
                <a:prstClr val="black"/>
              </a:solidFill>
            </a:endParaRPr>
          </a:p>
        </p:txBody>
      </p:sp>
      <p:sp>
        <p:nvSpPr>
          <p:cNvPr id="42" name="TextBox 41"/>
          <p:cNvSpPr txBox="1"/>
          <p:nvPr/>
        </p:nvSpPr>
        <p:spPr>
          <a:xfrm>
            <a:off x="2590800" y="5135880"/>
            <a:ext cx="389850" cy="369332"/>
          </a:xfrm>
          <a:prstGeom prst="rect">
            <a:avLst/>
          </a:prstGeom>
          <a:noFill/>
        </p:spPr>
        <p:txBody>
          <a:bodyPr wrap="none" rtlCol="0">
            <a:spAutoFit/>
          </a:bodyPr>
          <a:lstStyle/>
          <a:p>
            <a:r>
              <a:rPr lang="en-US" dirty="0" smtClean="0">
                <a:solidFill>
                  <a:prstClr val="black"/>
                </a:solidFill>
              </a:rPr>
              <a:t>W</a:t>
            </a:r>
            <a:endParaRPr lang="en-US" dirty="0">
              <a:solidFill>
                <a:prstClr val="black"/>
              </a:solidFill>
            </a:endParaRPr>
          </a:p>
        </p:txBody>
      </p:sp>
      <p:sp>
        <p:nvSpPr>
          <p:cNvPr id="43" name="TextBox 42"/>
          <p:cNvSpPr txBox="1"/>
          <p:nvPr/>
        </p:nvSpPr>
        <p:spPr>
          <a:xfrm>
            <a:off x="6056810" y="5059680"/>
            <a:ext cx="309700" cy="369332"/>
          </a:xfrm>
          <a:prstGeom prst="rect">
            <a:avLst/>
          </a:prstGeom>
          <a:noFill/>
        </p:spPr>
        <p:txBody>
          <a:bodyPr wrap="none" rtlCol="0">
            <a:spAutoFit/>
          </a:bodyPr>
          <a:lstStyle/>
          <a:p>
            <a:r>
              <a:rPr lang="en-US" dirty="0" smtClean="0">
                <a:solidFill>
                  <a:prstClr val="black"/>
                </a:solidFill>
              </a:rPr>
              <a:t>R</a:t>
            </a:r>
            <a:endParaRPr lang="en-US" dirty="0">
              <a:solidFill>
                <a:prstClr val="black"/>
              </a:solidFill>
            </a:endParaRPr>
          </a:p>
        </p:txBody>
      </p:sp>
      <p:sp>
        <p:nvSpPr>
          <p:cNvPr id="44" name="TextBox 43"/>
          <p:cNvSpPr txBox="1"/>
          <p:nvPr/>
        </p:nvSpPr>
        <p:spPr>
          <a:xfrm>
            <a:off x="5878830" y="1059180"/>
            <a:ext cx="309700" cy="369332"/>
          </a:xfrm>
          <a:prstGeom prst="rect">
            <a:avLst/>
          </a:prstGeom>
          <a:noFill/>
        </p:spPr>
        <p:txBody>
          <a:bodyPr wrap="none" rtlCol="0">
            <a:spAutoFit/>
          </a:bodyPr>
          <a:lstStyle/>
          <a:p>
            <a:r>
              <a:rPr lang="en-US" dirty="0" smtClean="0">
                <a:solidFill>
                  <a:prstClr val="black"/>
                </a:solidFill>
              </a:rPr>
              <a:t>R</a:t>
            </a:r>
            <a:endParaRPr lang="en-US" dirty="0">
              <a:solidFill>
                <a:prstClr val="black"/>
              </a:solidFill>
            </a:endParaRPr>
          </a:p>
        </p:txBody>
      </p:sp>
      <p:sp>
        <p:nvSpPr>
          <p:cNvPr id="45" name="TextBox 44"/>
          <p:cNvSpPr txBox="1"/>
          <p:nvPr/>
        </p:nvSpPr>
        <p:spPr>
          <a:xfrm>
            <a:off x="2975610" y="1097280"/>
            <a:ext cx="316112" cy="369332"/>
          </a:xfrm>
          <a:prstGeom prst="rect">
            <a:avLst/>
          </a:prstGeom>
          <a:noFill/>
        </p:spPr>
        <p:txBody>
          <a:bodyPr wrap="none" rtlCol="0">
            <a:spAutoFit/>
          </a:bodyPr>
          <a:lstStyle/>
          <a:p>
            <a:r>
              <a:rPr lang="en-US" dirty="0" smtClean="0">
                <a:solidFill>
                  <a:prstClr val="black"/>
                </a:solidFill>
              </a:rPr>
              <a:t>V</a:t>
            </a:r>
            <a:endParaRPr lang="en-US" dirty="0">
              <a:solidFill>
                <a:prstClr val="black"/>
              </a:solidFill>
            </a:endParaRPr>
          </a:p>
        </p:txBody>
      </p:sp>
      <p:sp>
        <p:nvSpPr>
          <p:cNvPr id="46" name="TextBox 45"/>
          <p:cNvSpPr txBox="1"/>
          <p:nvPr/>
        </p:nvSpPr>
        <p:spPr>
          <a:xfrm>
            <a:off x="4564380" y="3131820"/>
            <a:ext cx="340158" cy="369332"/>
          </a:xfrm>
          <a:prstGeom prst="rect">
            <a:avLst/>
          </a:prstGeom>
          <a:noFill/>
        </p:spPr>
        <p:txBody>
          <a:bodyPr wrap="none" rtlCol="0">
            <a:spAutoFit/>
          </a:bodyPr>
          <a:lstStyle/>
          <a:p>
            <a:r>
              <a:rPr lang="en-US" dirty="0" smtClean="0">
                <a:solidFill>
                  <a:prstClr val="black"/>
                </a:solidFill>
              </a:rPr>
              <a:t>Q</a:t>
            </a:r>
            <a:endParaRPr lang="en-US" dirty="0">
              <a:solidFill>
                <a:prstClr val="black"/>
              </a:solidFill>
            </a:endParaRPr>
          </a:p>
        </p:txBody>
      </p:sp>
      <p:sp>
        <p:nvSpPr>
          <p:cNvPr id="47" name="TextBox 46"/>
          <p:cNvSpPr txBox="1"/>
          <p:nvPr/>
        </p:nvSpPr>
        <p:spPr>
          <a:xfrm>
            <a:off x="2209800" y="2895600"/>
            <a:ext cx="733406" cy="369332"/>
          </a:xfrm>
          <a:prstGeom prst="rect">
            <a:avLst/>
          </a:prstGeom>
          <a:noFill/>
        </p:spPr>
        <p:txBody>
          <a:bodyPr wrap="none" rtlCol="0">
            <a:spAutoFit/>
          </a:bodyPr>
          <a:lstStyle/>
          <a:p>
            <a:r>
              <a:rPr lang="en-US" dirty="0" smtClean="0">
                <a:solidFill>
                  <a:prstClr val="black"/>
                </a:solidFill>
              </a:rPr>
              <a:t>E(V,R)</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Mass-balance and emissions PE model</a:t>
            </a:r>
            <a:endParaRPr lang="en-US" dirty="0"/>
          </a:p>
        </p:txBody>
      </p:sp>
      <p:sp>
        <p:nvSpPr>
          <p:cNvPr id="3" name="Content Placeholder 2"/>
          <p:cNvSpPr>
            <a:spLocks noGrp="1"/>
          </p:cNvSpPr>
          <p:nvPr>
            <p:ph idx="1"/>
          </p:nvPr>
        </p:nvSpPr>
        <p:spPr>
          <a:xfrm>
            <a:off x="228600" y="1143000"/>
            <a:ext cx="8610600" cy="4724400"/>
          </a:xfrm>
        </p:spPr>
        <p:txBody>
          <a:bodyPr>
            <a:normAutofit/>
          </a:bodyPr>
          <a:lstStyle/>
          <a:p>
            <a:r>
              <a:rPr lang="en-US" dirty="0" smtClean="0">
                <a:solidFill>
                  <a:prstClr val="black"/>
                </a:solidFill>
                <a:latin typeface="Calibri"/>
              </a:rPr>
              <a:t>Calibrated to PSW model (prices, elasticities, quantities for paper, glass, aluminum, steel, plastic)</a:t>
            </a:r>
            <a:endParaRPr lang="en-US" dirty="0" smtClean="0"/>
          </a:p>
          <a:p>
            <a:endParaRPr lang="en-US" dirty="0" smtClean="0"/>
          </a:p>
          <a:p>
            <a:pPr>
              <a:buNone/>
            </a:pPr>
            <a:endParaRPr lang="en-US" dirty="0" smtClean="0"/>
          </a:p>
          <a:p>
            <a:pPr>
              <a:buNone/>
            </a:pP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4" name="Object 5"/>
          <p:cNvGraphicFramePr>
            <a:graphicFrameLocks noChangeAspect="1"/>
          </p:cNvGraphicFramePr>
          <p:nvPr/>
        </p:nvGraphicFramePr>
        <p:xfrm>
          <a:off x="4724400" y="2438400"/>
          <a:ext cx="2057400" cy="609600"/>
        </p:xfrm>
        <a:graphic>
          <a:graphicData uri="http://schemas.openxmlformats.org/presentationml/2006/ole">
            <p:oleObj spid="_x0000_s1026" name="Equation" r:id="rId4" imgW="685800" imgH="203040" progId="Equation.3">
              <p:embed/>
            </p:oleObj>
          </a:graphicData>
        </a:graphic>
      </p:graphicFrame>
      <p:graphicFrame>
        <p:nvGraphicFramePr>
          <p:cNvPr id="5" name="Object 6"/>
          <p:cNvGraphicFramePr>
            <a:graphicFrameLocks noChangeAspect="1"/>
          </p:cNvGraphicFramePr>
          <p:nvPr/>
        </p:nvGraphicFramePr>
        <p:xfrm>
          <a:off x="3962400" y="2971800"/>
          <a:ext cx="3733800" cy="723900"/>
        </p:xfrm>
        <a:graphic>
          <a:graphicData uri="http://schemas.openxmlformats.org/presentationml/2006/ole">
            <p:oleObj spid="_x0000_s1027" name="Equation" r:id="rId5" imgW="1244520" imgH="241200" progId="Equation.3">
              <p:embed/>
            </p:oleObj>
          </a:graphicData>
        </a:graphic>
      </p:graphicFrame>
      <p:graphicFrame>
        <p:nvGraphicFramePr>
          <p:cNvPr id="6" name="Object 7"/>
          <p:cNvGraphicFramePr>
            <a:graphicFrameLocks noChangeAspect="1"/>
          </p:cNvGraphicFramePr>
          <p:nvPr/>
        </p:nvGraphicFramePr>
        <p:xfrm>
          <a:off x="3048000" y="3581400"/>
          <a:ext cx="5600700" cy="762000"/>
        </p:xfrm>
        <a:graphic>
          <a:graphicData uri="http://schemas.openxmlformats.org/presentationml/2006/ole">
            <p:oleObj spid="_x0000_s1028" name="Equation" r:id="rId6" imgW="1866600" imgH="253800" progId="Equation.3">
              <p:embed/>
            </p:oleObj>
          </a:graphicData>
        </a:graphic>
      </p:graphicFrame>
      <p:graphicFrame>
        <p:nvGraphicFramePr>
          <p:cNvPr id="7" name="Object 8"/>
          <p:cNvGraphicFramePr>
            <a:graphicFrameLocks noChangeAspect="1"/>
          </p:cNvGraphicFramePr>
          <p:nvPr/>
        </p:nvGraphicFramePr>
        <p:xfrm>
          <a:off x="4648200" y="4572000"/>
          <a:ext cx="1943100" cy="609600"/>
        </p:xfrm>
        <a:graphic>
          <a:graphicData uri="http://schemas.openxmlformats.org/presentationml/2006/ole">
            <p:oleObj spid="_x0000_s1029" name="Equation" r:id="rId7" imgW="647640" imgH="203040" progId="Equation.3">
              <p:embed/>
            </p:oleObj>
          </a:graphicData>
        </a:graphic>
      </p:graphicFrame>
      <p:graphicFrame>
        <p:nvGraphicFramePr>
          <p:cNvPr id="8" name="Object 9"/>
          <p:cNvGraphicFramePr>
            <a:graphicFrameLocks noChangeAspect="1"/>
          </p:cNvGraphicFramePr>
          <p:nvPr/>
        </p:nvGraphicFramePr>
        <p:xfrm>
          <a:off x="4191000" y="5181600"/>
          <a:ext cx="2705100" cy="685800"/>
        </p:xfrm>
        <a:graphic>
          <a:graphicData uri="http://schemas.openxmlformats.org/presentationml/2006/ole">
            <p:oleObj spid="_x0000_s1030" name="Equation" r:id="rId8" imgW="901440" imgH="228600" progId="Equation.3">
              <p:embed/>
            </p:oleObj>
          </a:graphicData>
        </a:graphic>
      </p:graphicFrame>
      <p:sp>
        <p:nvSpPr>
          <p:cNvPr id="9" name="TextBox 8"/>
          <p:cNvSpPr txBox="1"/>
          <p:nvPr/>
        </p:nvSpPr>
        <p:spPr>
          <a:xfrm>
            <a:off x="685800" y="2438400"/>
            <a:ext cx="2514600" cy="523220"/>
          </a:xfrm>
          <a:prstGeom prst="rect">
            <a:avLst/>
          </a:prstGeom>
          <a:noFill/>
        </p:spPr>
        <p:txBody>
          <a:bodyPr wrap="square" rtlCol="0">
            <a:spAutoFit/>
          </a:bodyPr>
          <a:lstStyle/>
          <a:p>
            <a:pPr algn="ctr"/>
            <a:r>
              <a:rPr lang="en-US" sz="2800" dirty="0" smtClean="0"/>
              <a:t>Consumption:</a:t>
            </a:r>
            <a:endParaRPr lang="en-US" sz="2800" dirty="0"/>
          </a:p>
        </p:txBody>
      </p:sp>
      <p:sp>
        <p:nvSpPr>
          <p:cNvPr id="10" name="TextBox 9"/>
          <p:cNvSpPr txBox="1"/>
          <p:nvPr/>
        </p:nvSpPr>
        <p:spPr>
          <a:xfrm>
            <a:off x="609600" y="4495800"/>
            <a:ext cx="2133600" cy="523220"/>
          </a:xfrm>
          <a:prstGeom prst="rect">
            <a:avLst/>
          </a:prstGeom>
          <a:noFill/>
        </p:spPr>
        <p:txBody>
          <a:bodyPr wrap="square" rtlCol="0">
            <a:spAutoFit/>
          </a:bodyPr>
          <a:lstStyle/>
          <a:p>
            <a:pPr algn="ctr"/>
            <a:r>
              <a:rPr lang="en-US" sz="2800" dirty="0" smtClean="0"/>
              <a:t>Production:</a:t>
            </a:r>
            <a:endParaRPr lang="en-US" sz="28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LCA data on emissions from virgin/recycled inputs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Includes process and transportation emissions</a:t>
            </a:r>
          </a:p>
          <a:p>
            <a:pPr lvl="1"/>
            <a:r>
              <a:rPr lang="en-US" dirty="0" smtClean="0"/>
              <a:t>Both domestic and international sources</a:t>
            </a:r>
          </a:p>
          <a:p>
            <a:pPr lvl="1"/>
            <a:r>
              <a:rPr lang="en-US" dirty="0" smtClean="0"/>
              <a:t>Includes cost of transporting curbside material</a:t>
            </a:r>
          </a:p>
          <a:p>
            <a:r>
              <a:rPr lang="en-US" dirty="0" smtClean="0"/>
              <a:t>Data Assumptions</a:t>
            </a:r>
          </a:p>
          <a:p>
            <a:pPr lvl="1"/>
            <a:r>
              <a:rPr lang="en-US" dirty="0" smtClean="0"/>
              <a:t>Average values (not marginal)</a:t>
            </a:r>
          </a:p>
          <a:p>
            <a:pPr lvl="1"/>
            <a:r>
              <a:rPr lang="en-US" dirty="0" smtClean="0"/>
              <a:t>Assumes average US fuel-mix for CO2 conversion</a:t>
            </a:r>
          </a:p>
          <a:p>
            <a:r>
              <a:rPr lang="en-US" dirty="0" smtClean="0"/>
              <a:t>Benefits calculations use a price of $25 per MTCO2E (1990 dollars)</a:t>
            </a:r>
          </a:p>
          <a:p>
            <a:pPr lvl="1"/>
            <a:r>
              <a:rPr lang="en-US" dirty="0" smtClean="0"/>
              <a:t>Coincides with the US Interagency Working Group on Social Cost of Carbon assuming a 2.5% discount rate</a:t>
            </a:r>
          </a:p>
          <a:p>
            <a:pPr lvl="1"/>
            <a:endParaRPr lang="en-US" dirty="0" smtClean="0"/>
          </a:p>
          <a:p>
            <a:pPr lvl="1"/>
            <a:endParaRPr lang="en-US" dirty="0" smtClean="0"/>
          </a:p>
          <a:p>
            <a:pPr lvl="1">
              <a:buNone/>
            </a:pPr>
            <a:endParaRPr lang="en-US" dirty="0" smtClean="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604967" y="0"/>
            <a:ext cx="777703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Channels of emissions reductions</a:t>
            </a:r>
          </a:p>
        </p:txBody>
      </p:sp>
      <p:sp>
        <p:nvSpPr>
          <p:cNvPr id="9219" name="Content Placeholder 2"/>
          <p:cNvSpPr>
            <a:spLocks noGrp="1"/>
          </p:cNvSpPr>
          <p:nvPr>
            <p:ph idx="1"/>
          </p:nvPr>
        </p:nvSpPr>
        <p:spPr/>
        <p:txBody>
          <a:bodyPr/>
          <a:lstStyle/>
          <a:p>
            <a:pPr eaLnBrk="1" hangingPunct="1"/>
            <a:r>
              <a:rPr lang="en-US" dirty="0" smtClean="0"/>
              <a:t>There are two main channels of emissions reductions, exploited to differing degrees by the 3 policies</a:t>
            </a:r>
          </a:p>
          <a:p>
            <a:pPr lvl="1" eaLnBrk="1" hangingPunct="1"/>
            <a:r>
              <a:rPr lang="en-US" i="1" dirty="0" smtClean="0"/>
              <a:t>Source Reduction </a:t>
            </a:r>
            <a:r>
              <a:rPr lang="en-US" dirty="0" smtClean="0"/>
              <a:t>– By discouraging consumption, less energy is used for production and transportation, decreasing emissions</a:t>
            </a:r>
          </a:p>
          <a:p>
            <a:pPr lvl="1" eaLnBrk="1" hangingPunct="1"/>
            <a:r>
              <a:rPr lang="en-US" i="1" dirty="0" smtClean="0"/>
              <a:t>Increased Recycling </a:t>
            </a:r>
            <a:r>
              <a:rPr lang="en-US" dirty="0" smtClean="0"/>
              <a:t>– For most materials, an increase in recycling rate results in production from less energy intensive recycled inputs</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graphicFrame>
        <p:nvGraphicFramePr>
          <p:cNvPr id="4" name="Content Placeholder 3"/>
          <p:cNvGraphicFramePr>
            <a:graphicFrameLocks noGrp="1"/>
          </p:cNvGraphicFramePr>
          <p:nvPr>
            <p:ph idx="1"/>
          </p:nvPr>
        </p:nvGraphicFramePr>
        <p:xfrm>
          <a:off x="2" y="1364260"/>
          <a:ext cx="9143995" cy="4807940"/>
        </p:xfrm>
        <a:graphic>
          <a:graphicData uri="http://schemas.openxmlformats.org/drawingml/2006/table">
            <a:tbl>
              <a:tblPr firstRow="1" bandRow="1">
                <a:tableStyleId>{5C22544A-7EE6-4342-B048-85BDC9FD1C3A}</a:tableStyleId>
              </a:tblPr>
              <a:tblGrid>
                <a:gridCol w="1066798"/>
                <a:gridCol w="1143000"/>
                <a:gridCol w="1143000"/>
                <a:gridCol w="1219200"/>
                <a:gridCol w="1371600"/>
                <a:gridCol w="1447800"/>
                <a:gridCol w="1752597"/>
              </a:tblGrid>
              <a:tr h="668522">
                <a:tc>
                  <a:txBody>
                    <a:bodyPr/>
                    <a:lstStyle/>
                    <a:p>
                      <a:endParaRPr lang="en-US" dirty="0"/>
                    </a:p>
                  </a:txBody>
                  <a:tcPr/>
                </a:tc>
                <a:tc gridSpan="2">
                  <a:txBody>
                    <a:bodyPr/>
                    <a:lstStyle/>
                    <a:p>
                      <a:r>
                        <a:rPr lang="en-US" dirty="0" smtClean="0"/>
                        <a:t>Change in emissions</a:t>
                      </a:r>
                      <a:endParaRPr lang="en-US" dirty="0"/>
                    </a:p>
                  </a:txBody>
                  <a:tcPr/>
                </a:tc>
                <a:tc hMerge="1">
                  <a:txBody>
                    <a:bodyPr/>
                    <a:lstStyle/>
                    <a:p>
                      <a:endParaRPr lang="en-US" dirty="0"/>
                    </a:p>
                  </a:txBody>
                  <a:tcPr/>
                </a:tc>
                <a:tc gridSpan="4">
                  <a:txBody>
                    <a:bodyPr/>
                    <a:lstStyle/>
                    <a:p>
                      <a:r>
                        <a:rPr lang="en-US" dirty="0" smtClean="0"/>
                        <a:t>Marginal</a:t>
                      </a:r>
                      <a:r>
                        <a:rPr lang="en-US" baseline="0" dirty="0" smtClean="0"/>
                        <a:t> benefits and costs per ton </a:t>
                      </a:r>
                    </a:p>
                    <a:p>
                      <a:r>
                        <a:rPr lang="en-US" baseline="0" dirty="0" smtClean="0"/>
                        <a:t>(</a:t>
                      </a:r>
                      <a:r>
                        <a:rPr lang="en-US" dirty="0" smtClean="0"/>
                        <a:t>10% reduction in total waste)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328794">
                <a:tc>
                  <a:txBody>
                    <a:bodyPr/>
                    <a:lstStyle/>
                    <a:p>
                      <a:r>
                        <a:rPr lang="en-US" dirty="0" smtClean="0"/>
                        <a:t>Policy</a:t>
                      </a:r>
                      <a:endParaRPr lang="en-US" dirty="0"/>
                    </a:p>
                  </a:txBody>
                  <a:tcPr/>
                </a:tc>
                <a:tc>
                  <a:txBody>
                    <a:bodyPr/>
                    <a:lstStyle/>
                    <a:p>
                      <a:r>
                        <a:rPr lang="en-US" dirty="0" smtClean="0"/>
                        <a:t>Increased</a:t>
                      </a:r>
                      <a:r>
                        <a:rPr lang="en-US" baseline="0" dirty="0" smtClean="0"/>
                        <a:t> Recycling</a:t>
                      </a:r>
                      <a:endParaRPr lang="en-US" dirty="0"/>
                    </a:p>
                  </a:txBody>
                  <a:tcPr/>
                </a:tc>
                <a:tc>
                  <a:txBody>
                    <a:bodyPr/>
                    <a:lstStyle/>
                    <a:p>
                      <a:r>
                        <a:rPr lang="en-US" dirty="0" smtClean="0"/>
                        <a:t>Source Reduction</a:t>
                      </a:r>
                      <a:endParaRPr lang="en-US" dirty="0"/>
                    </a:p>
                  </a:txBody>
                  <a:tcPr/>
                </a:tc>
                <a:tc>
                  <a:txBody>
                    <a:bodyPr/>
                    <a:lstStyle/>
                    <a:p>
                      <a:pPr algn="ctr"/>
                      <a:r>
                        <a:rPr lang="en-US" dirty="0" smtClean="0"/>
                        <a:t>Benefits</a:t>
                      </a:r>
                      <a:r>
                        <a:rPr lang="en-US" baseline="0" dirty="0" smtClean="0"/>
                        <a:t> of GHG reduction</a:t>
                      </a:r>
                      <a:endParaRPr lang="en-US" dirty="0"/>
                    </a:p>
                  </a:txBody>
                  <a:tcPr/>
                </a:tc>
                <a:tc>
                  <a:txBody>
                    <a:bodyPr/>
                    <a:lstStyle/>
                    <a:p>
                      <a:pPr algn="ctr"/>
                      <a:r>
                        <a:rPr lang="en-US" dirty="0" smtClean="0"/>
                        <a:t>Primary cost    (PSW, 1997)</a:t>
                      </a:r>
                      <a:endParaRPr lang="en-US" dirty="0"/>
                    </a:p>
                  </a:txBody>
                  <a:tcPr/>
                </a:tc>
                <a:tc>
                  <a:txBody>
                    <a:bodyPr/>
                    <a:lstStyle/>
                    <a:p>
                      <a:pPr algn="ctr"/>
                      <a:r>
                        <a:rPr lang="en-US" dirty="0" smtClean="0"/>
                        <a:t>Net</a:t>
                      </a:r>
                      <a:r>
                        <a:rPr lang="en-US" baseline="0" dirty="0" smtClean="0"/>
                        <a:t> cost – uniform instrument levels</a:t>
                      </a:r>
                      <a:endParaRPr lang="en-US" dirty="0"/>
                    </a:p>
                  </a:txBody>
                  <a:tcPr/>
                </a:tc>
                <a:tc>
                  <a:txBody>
                    <a:bodyPr/>
                    <a:lstStyle/>
                    <a:p>
                      <a:pPr algn="ctr"/>
                      <a:r>
                        <a:rPr lang="en-US" dirty="0" smtClean="0"/>
                        <a:t>Net cost – material</a:t>
                      </a:r>
                      <a:r>
                        <a:rPr lang="en-US" baseline="0" dirty="0" smtClean="0"/>
                        <a:t> specific instrument levels</a:t>
                      </a:r>
                      <a:endParaRPr lang="en-US" dirty="0"/>
                    </a:p>
                  </a:txBody>
                  <a:tcPr/>
                </a:tc>
              </a:tr>
              <a:tr h="847059">
                <a:tc>
                  <a:txBody>
                    <a:bodyPr/>
                    <a:lstStyle/>
                    <a:p>
                      <a:r>
                        <a:rPr lang="en-US" dirty="0" smtClean="0"/>
                        <a:t>Deposit /Refund</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$26</a:t>
                      </a:r>
                      <a:endParaRPr lang="en-US" dirty="0"/>
                    </a:p>
                  </a:txBody>
                  <a:tcPr/>
                </a:tc>
                <a:tc>
                  <a:txBody>
                    <a:bodyPr/>
                    <a:lstStyle/>
                    <a:p>
                      <a:pPr algn="ctr"/>
                      <a:r>
                        <a:rPr lang="en-US" dirty="0" smtClean="0"/>
                        <a:t>$45</a:t>
                      </a:r>
                      <a:endParaRPr lang="en-US" dirty="0"/>
                    </a:p>
                  </a:txBody>
                  <a:tcPr/>
                </a:tc>
                <a:tc>
                  <a:txBody>
                    <a:bodyPr/>
                    <a:lstStyle/>
                    <a:p>
                      <a:pPr algn="ctr"/>
                      <a:r>
                        <a:rPr lang="en-US" dirty="0" smtClean="0"/>
                        <a:t>$19</a:t>
                      </a:r>
                      <a:endParaRPr lang="en-US" dirty="0"/>
                    </a:p>
                  </a:txBody>
                  <a:tcPr/>
                </a:tc>
                <a:tc>
                  <a:txBody>
                    <a:bodyPr/>
                    <a:lstStyle/>
                    <a:p>
                      <a:pPr algn="ctr"/>
                      <a:r>
                        <a:rPr lang="en-US" dirty="0" smtClean="0"/>
                        <a:t>$17</a:t>
                      </a:r>
                      <a:endParaRPr lang="en-US" dirty="0"/>
                    </a:p>
                  </a:txBody>
                  <a:tcPr/>
                </a:tc>
              </a:tr>
              <a:tr h="1181726">
                <a:tc>
                  <a:txBody>
                    <a:bodyPr/>
                    <a:lstStyle/>
                    <a:p>
                      <a:r>
                        <a:rPr lang="en-US" dirty="0" smtClean="0"/>
                        <a:t>Advance Disposal Fee</a:t>
                      </a:r>
                      <a:endParaRPr lang="en-US" dirty="0"/>
                    </a:p>
                  </a:txBody>
                  <a:tcPr/>
                </a:tc>
                <a:tc>
                  <a:txBody>
                    <a:bodyPr/>
                    <a:lstStyle/>
                    <a:p>
                      <a:pPr algn="ctr"/>
                      <a:r>
                        <a:rPr lang="en-US" dirty="0" smtClean="0"/>
                        <a:t>=</a:t>
                      </a:r>
                      <a:endParaRPr lang="en-US" dirty="0"/>
                    </a:p>
                  </a:txBody>
                  <a:tcPr/>
                </a:tc>
                <a:tc>
                  <a:txBody>
                    <a:bodyPr/>
                    <a:lstStyle/>
                    <a:p>
                      <a:pPr algn="ctr"/>
                      <a:r>
                        <a:rPr lang="en-US" dirty="0" smtClean="0"/>
                        <a:t>- -</a:t>
                      </a:r>
                      <a:endParaRPr lang="en-US" dirty="0"/>
                    </a:p>
                  </a:txBody>
                  <a:tcPr/>
                </a:tc>
                <a:tc>
                  <a:txBody>
                    <a:bodyPr/>
                    <a:lstStyle/>
                    <a:p>
                      <a:pPr algn="ctr"/>
                      <a:r>
                        <a:rPr lang="en-US" dirty="0" smtClean="0"/>
                        <a:t>$40</a:t>
                      </a:r>
                      <a:endParaRPr lang="en-US" dirty="0"/>
                    </a:p>
                  </a:txBody>
                  <a:tcPr/>
                </a:tc>
                <a:tc>
                  <a:txBody>
                    <a:bodyPr/>
                    <a:lstStyle/>
                    <a:p>
                      <a:pPr algn="ctr"/>
                      <a:r>
                        <a:rPr lang="en-US" dirty="0" smtClean="0"/>
                        <a:t>$85</a:t>
                      </a:r>
                      <a:endParaRPr lang="en-US" dirty="0"/>
                    </a:p>
                  </a:txBody>
                  <a:tcPr/>
                </a:tc>
                <a:tc>
                  <a:txBody>
                    <a:bodyPr/>
                    <a:lstStyle/>
                    <a:p>
                      <a:pPr algn="ctr"/>
                      <a:r>
                        <a:rPr lang="en-US" dirty="0" smtClean="0"/>
                        <a:t>$45</a:t>
                      </a:r>
                      <a:endParaRPr lang="en-US" dirty="0"/>
                    </a:p>
                  </a:txBody>
                  <a:tcPr/>
                </a:tc>
                <a:tc>
                  <a:txBody>
                    <a:bodyPr/>
                    <a:lstStyle/>
                    <a:p>
                      <a:pPr algn="ctr"/>
                      <a:r>
                        <a:rPr lang="en-US" dirty="0" smtClean="0"/>
                        <a:t>$41</a:t>
                      </a:r>
                      <a:endParaRPr lang="en-US" dirty="0"/>
                    </a:p>
                  </a:txBody>
                  <a:tcPr/>
                </a:tc>
              </a:tr>
              <a:tr h="781839">
                <a:tc>
                  <a:txBody>
                    <a:bodyPr/>
                    <a:lstStyle/>
                    <a:p>
                      <a:r>
                        <a:rPr lang="en-US" dirty="0" smtClean="0"/>
                        <a:t>Recycling Subsidy</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$10</a:t>
                      </a:r>
                      <a:endParaRPr lang="en-US" dirty="0"/>
                    </a:p>
                  </a:txBody>
                  <a:tcPr/>
                </a:tc>
                <a:tc>
                  <a:txBody>
                    <a:bodyPr/>
                    <a:lstStyle/>
                    <a:p>
                      <a:pPr algn="ctr"/>
                      <a:r>
                        <a:rPr lang="en-US" dirty="0" smtClean="0"/>
                        <a:t>$97</a:t>
                      </a:r>
                      <a:endParaRPr lang="en-US" dirty="0"/>
                    </a:p>
                  </a:txBody>
                  <a:tcPr/>
                </a:tc>
                <a:tc>
                  <a:txBody>
                    <a:bodyPr/>
                    <a:lstStyle/>
                    <a:p>
                      <a:pPr algn="ctr"/>
                      <a:r>
                        <a:rPr lang="en-US" dirty="0" smtClean="0"/>
                        <a:t>$87</a:t>
                      </a:r>
                      <a:endParaRPr lang="en-US" dirty="0"/>
                    </a:p>
                  </a:txBody>
                  <a:tcPr/>
                </a:tc>
                <a:tc>
                  <a:txBody>
                    <a:bodyPr/>
                    <a:lstStyle/>
                    <a:p>
                      <a:pPr algn="ctr"/>
                      <a:r>
                        <a:rPr lang="en-US" dirty="0" smtClean="0"/>
                        <a:t>$81</a:t>
                      </a:r>
                      <a:endParaRPr lang="en-U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cost of waste reduction</a:t>
            </a:r>
            <a:endParaRPr lang="en-US" dirty="0"/>
          </a:p>
        </p:txBody>
      </p:sp>
      <p:pic>
        <p:nvPicPr>
          <p:cNvPr id="2050" name="Picture 2"/>
          <p:cNvPicPr>
            <a:picLocks noChangeAspect="1" noChangeArrowheads="1"/>
          </p:cNvPicPr>
          <p:nvPr/>
        </p:nvPicPr>
        <p:blipFill>
          <a:blip r:embed="rId3" cstate="print"/>
          <a:srcRect b="14686"/>
          <a:stretch>
            <a:fillRect/>
          </a:stretch>
        </p:blipFill>
        <p:spPr bwMode="auto">
          <a:xfrm>
            <a:off x="914400" y="1371599"/>
            <a:ext cx="7568447" cy="472440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cost and primary benefits</a:t>
            </a:r>
            <a:endParaRPr lang="en-US" dirty="0"/>
          </a:p>
        </p:txBody>
      </p:sp>
      <p:pic>
        <p:nvPicPr>
          <p:cNvPr id="2050" name="Picture 2"/>
          <p:cNvPicPr>
            <a:picLocks noChangeAspect="1" noChangeArrowheads="1"/>
          </p:cNvPicPr>
          <p:nvPr/>
        </p:nvPicPr>
        <p:blipFill>
          <a:blip r:embed="rId3" cstate="print"/>
          <a:srcRect b="14686"/>
          <a:stretch>
            <a:fillRect/>
          </a:stretch>
        </p:blipFill>
        <p:spPr bwMode="auto">
          <a:xfrm>
            <a:off x="914400" y="1371599"/>
            <a:ext cx="7568447" cy="4724401"/>
          </a:xfrm>
          <a:prstGeom prst="rect">
            <a:avLst/>
          </a:prstGeom>
          <a:noFill/>
          <a:ln w="9525">
            <a:noFill/>
            <a:miter lim="800000"/>
            <a:headEnd/>
            <a:tailEnd/>
          </a:ln>
        </p:spPr>
      </p:pic>
      <p:cxnSp>
        <p:nvCxnSpPr>
          <p:cNvPr id="6" name="Straight Connector 5"/>
          <p:cNvCxnSpPr/>
          <p:nvPr/>
        </p:nvCxnSpPr>
        <p:spPr>
          <a:xfrm flipV="1">
            <a:off x="1547750" y="4267200"/>
            <a:ext cx="6477000" cy="7620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1916875" y="-21408"/>
            <a:ext cx="5410200" cy="6903158"/>
          </a:xfrm>
          <a:prstGeom prst="rect">
            <a:avLst/>
          </a:prstGeom>
          <a:noFill/>
          <a:ln w="9525">
            <a:noFill/>
            <a:miter lim="800000"/>
            <a:headEnd/>
            <a:tailEnd/>
          </a:ln>
        </p:spPr>
      </p:pic>
      <p:sp>
        <p:nvSpPr>
          <p:cNvPr id="7" name="Rectangle 6"/>
          <p:cNvSpPr/>
          <p:nvPr/>
        </p:nvSpPr>
        <p:spPr>
          <a:xfrm>
            <a:off x="2057400" y="567500"/>
            <a:ext cx="5181600" cy="3365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2057400" y="2315213"/>
            <a:ext cx="5181600" cy="3349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2057400" y="4035175"/>
            <a:ext cx="5181600" cy="3349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Emissions savings vary substantially by policy</a:t>
            </a:r>
          </a:p>
          <a:p>
            <a:pPr lvl="1"/>
            <a:r>
              <a:rPr lang="en-US" dirty="0" smtClean="0"/>
              <a:t>Advance disposal fees generate the most emissions reductions</a:t>
            </a:r>
          </a:p>
          <a:p>
            <a:pPr lvl="1"/>
            <a:r>
              <a:rPr lang="en-US" dirty="0" smtClean="0"/>
              <a:t>Recycling subsidies generate the least, despite emissions savings from increased use of recycled materials</a:t>
            </a:r>
          </a:p>
          <a:p>
            <a:r>
              <a:rPr lang="en-US" dirty="0" smtClean="0"/>
              <a:t>GHG interaction effects are large relative to social costs of waste disposal</a:t>
            </a:r>
          </a:p>
          <a:p>
            <a:r>
              <a:rPr lang="en-US" dirty="0" smtClean="0"/>
              <a:t>Larger intervention levels are justified</a:t>
            </a:r>
          </a:p>
          <a:p>
            <a:pPr lvl="1"/>
            <a:r>
              <a:rPr lang="en-US" dirty="0" smtClean="0"/>
              <a:t>Deposit/refund is typically the least cost policy</a:t>
            </a:r>
          </a:p>
          <a:p>
            <a:pPr lvl="1"/>
            <a:r>
              <a:rPr lang="en-US" dirty="0" smtClean="0"/>
              <a:t>Modest cost-savings from material-specific policies</a:t>
            </a:r>
          </a:p>
          <a:p>
            <a:pPr lvl="1"/>
            <a:endParaRPr lang="en-US" dirty="0" smtClean="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waste and recycling?</a:t>
            </a:r>
            <a:endParaRPr lang="en-US" dirty="0"/>
          </a:p>
        </p:txBody>
      </p:sp>
      <p:pic>
        <p:nvPicPr>
          <p:cNvPr id="5" name="Content Placeholder 5" descr="Mobro4000.jpg"/>
          <p:cNvPicPr>
            <a:picLocks noChangeAspect="1"/>
          </p:cNvPicPr>
          <p:nvPr/>
        </p:nvPicPr>
        <p:blipFill>
          <a:blip r:embed="rId3" cstate="print"/>
          <a:srcRect t="2439" r="1756" b="12195"/>
          <a:stretch>
            <a:fillRect/>
          </a:stretch>
        </p:blipFill>
        <p:spPr>
          <a:xfrm>
            <a:off x="-59376" y="1905000"/>
            <a:ext cx="4269378" cy="2819400"/>
          </a:xfrm>
          <a:prstGeom prst="rect">
            <a:avLst/>
          </a:prstGeom>
        </p:spPr>
      </p:pic>
      <p:sp>
        <p:nvSpPr>
          <p:cNvPr id="10" name="Rectangle 9"/>
          <p:cNvSpPr/>
          <p:nvPr/>
        </p:nvSpPr>
        <p:spPr>
          <a:xfrm>
            <a:off x="914400" y="4953000"/>
            <a:ext cx="2603470" cy="461665"/>
          </a:xfrm>
          <a:prstGeom prst="rect">
            <a:avLst/>
          </a:prstGeom>
        </p:spPr>
        <p:txBody>
          <a:bodyPr wrap="none">
            <a:spAutoFit/>
          </a:bodyPr>
          <a:lstStyle/>
          <a:p>
            <a:r>
              <a:rPr lang="en-US" sz="2400" dirty="0" err="1" smtClean="0"/>
              <a:t>Mobro</a:t>
            </a:r>
            <a:r>
              <a:rPr lang="en-US" sz="2400" dirty="0" smtClean="0"/>
              <a:t> 4000 (1987)</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a:t>
            </a:r>
          </a:p>
          <a:p>
            <a:r>
              <a:rPr lang="en-US" dirty="0" smtClean="0"/>
              <a:t>For further questions or copy of the paper:</a:t>
            </a:r>
          </a:p>
          <a:p>
            <a:pPr lvl="1">
              <a:buNone/>
            </a:pPr>
            <a:r>
              <a:rPr lang="en-US" dirty="0" smtClean="0"/>
              <a:t>		</a:t>
            </a:r>
            <a:r>
              <a:rPr lang="en-US" dirty="0" err="1" smtClean="0"/>
              <a:t>kacuff@mines.edu</a:t>
            </a:r>
            <a:endParaRPr lang="en-US" dirty="0" smtClean="0"/>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waste and recycling?</a:t>
            </a:r>
            <a:endParaRPr lang="en-US" dirty="0"/>
          </a:p>
        </p:txBody>
      </p:sp>
      <p:pic>
        <p:nvPicPr>
          <p:cNvPr id="5" name="Content Placeholder 5" descr="Mobro4000.jpg"/>
          <p:cNvPicPr>
            <a:picLocks noChangeAspect="1"/>
          </p:cNvPicPr>
          <p:nvPr/>
        </p:nvPicPr>
        <p:blipFill>
          <a:blip r:embed="rId3" cstate="print"/>
          <a:srcRect t="2439" r="1756" b="12195"/>
          <a:stretch>
            <a:fillRect/>
          </a:stretch>
        </p:blipFill>
        <p:spPr>
          <a:xfrm>
            <a:off x="-59376" y="1905000"/>
            <a:ext cx="4269378" cy="2819400"/>
          </a:xfrm>
          <a:prstGeom prst="rect">
            <a:avLst/>
          </a:prstGeom>
        </p:spPr>
      </p:pic>
      <p:pic>
        <p:nvPicPr>
          <p:cNvPr id="6" name="Content Placeholder 3" descr="Wall-E.jpg"/>
          <p:cNvPicPr>
            <a:picLocks noChangeAspect="1"/>
          </p:cNvPicPr>
          <p:nvPr/>
        </p:nvPicPr>
        <p:blipFill>
          <a:blip r:embed="rId4" cstate="print"/>
          <a:srcRect l="-2822" r="21273" b="-3226"/>
          <a:stretch>
            <a:fillRect/>
          </a:stretch>
        </p:blipFill>
        <p:spPr>
          <a:xfrm>
            <a:off x="4957824" y="1905000"/>
            <a:ext cx="4162425" cy="2895600"/>
          </a:xfrm>
          <a:prstGeom prst="rect">
            <a:avLst/>
          </a:prstGeom>
        </p:spPr>
      </p:pic>
      <p:sp>
        <p:nvSpPr>
          <p:cNvPr id="7" name="Right Arrow 6"/>
          <p:cNvSpPr/>
          <p:nvPr/>
        </p:nvSpPr>
        <p:spPr>
          <a:xfrm>
            <a:off x="4279075" y="3276600"/>
            <a:ext cx="7214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4953000"/>
            <a:ext cx="2603470" cy="461665"/>
          </a:xfrm>
          <a:prstGeom prst="rect">
            <a:avLst/>
          </a:prstGeom>
        </p:spPr>
        <p:txBody>
          <a:bodyPr wrap="none">
            <a:spAutoFit/>
          </a:bodyPr>
          <a:lstStyle/>
          <a:p>
            <a:r>
              <a:rPr lang="en-US" sz="2400" dirty="0" err="1" smtClean="0"/>
              <a:t>Mobro</a:t>
            </a:r>
            <a:r>
              <a:rPr lang="en-US" sz="2400" dirty="0" smtClean="0"/>
              <a:t> 4000 (1987)</a:t>
            </a:r>
          </a:p>
        </p:txBody>
      </p:sp>
      <p:sp>
        <p:nvSpPr>
          <p:cNvPr id="11" name="Rectangle 10"/>
          <p:cNvSpPr/>
          <p:nvPr/>
        </p:nvSpPr>
        <p:spPr>
          <a:xfrm>
            <a:off x="6172200" y="4953000"/>
            <a:ext cx="2004523" cy="461665"/>
          </a:xfrm>
          <a:prstGeom prst="rect">
            <a:avLst/>
          </a:prstGeom>
        </p:spPr>
        <p:txBody>
          <a:bodyPr wrap="none">
            <a:spAutoFit/>
          </a:bodyPr>
          <a:lstStyle/>
          <a:p>
            <a:r>
              <a:rPr lang="en-US" sz="2400" dirty="0" smtClean="0"/>
              <a:t>WALL-E (2807)</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and recycling in the US</a:t>
            </a:r>
            <a:endParaRPr lang="en-US" dirty="0"/>
          </a:p>
        </p:txBody>
      </p:sp>
      <p:sp>
        <p:nvSpPr>
          <p:cNvPr id="3" name="Content Placeholder 2"/>
          <p:cNvSpPr>
            <a:spLocks noGrp="1"/>
          </p:cNvSpPr>
          <p:nvPr>
            <p:ph idx="1"/>
          </p:nvPr>
        </p:nvSpPr>
        <p:spPr/>
        <p:txBody>
          <a:bodyPr>
            <a:normAutofit/>
          </a:bodyPr>
          <a:lstStyle/>
          <a:p>
            <a:pPr marL="274320" lvl="1" indent="-228600">
              <a:spcBef>
                <a:spcPts val="1200"/>
              </a:spcBef>
              <a:spcAft>
                <a:spcPts val="600"/>
              </a:spcAft>
              <a:buClr>
                <a:srgbClr val="C00000"/>
              </a:buClr>
              <a:buSzPct val="120000"/>
              <a:buFont typeface="Lucida Sans Unicode" pitchFamily="34" charset="0"/>
              <a:buChar char="‣"/>
            </a:pPr>
            <a:r>
              <a:rPr lang="en-US" sz="2400" dirty="0" smtClean="0"/>
              <a:t>Surge in community recycling programs – from 1,000 to 10,000 from 1990 to 2000</a:t>
            </a:r>
          </a:p>
          <a:p>
            <a:pPr marL="457200" lvl="2" indent="-228600">
              <a:spcBef>
                <a:spcPts val="1200"/>
              </a:spcBef>
              <a:spcAft>
                <a:spcPts val="600"/>
              </a:spcAft>
              <a:buClr>
                <a:srgbClr val="C00000"/>
              </a:buClr>
              <a:buSzPct val="120000"/>
              <a:buFont typeface="Lucida Sans Unicode" pitchFamily="34" charset="0"/>
              <a:buChar char="‣"/>
            </a:pPr>
            <a:r>
              <a:rPr lang="en-US" sz="2200" dirty="0" smtClean="0"/>
              <a:t>Roughly one-quarter to one-third of municipal solid waste generated is recycled </a:t>
            </a:r>
          </a:p>
          <a:p>
            <a:pPr marL="457200" lvl="2" indent="-228600">
              <a:spcBef>
                <a:spcPts val="1200"/>
              </a:spcBef>
              <a:spcAft>
                <a:spcPts val="600"/>
              </a:spcAft>
              <a:buClr>
                <a:srgbClr val="C00000"/>
              </a:buClr>
              <a:buSzPct val="120000"/>
              <a:buFont typeface="Lucida Sans Unicode" pitchFamily="34" charset="0"/>
              <a:buChar char="‣"/>
            </a:pPr>
            <a:r>
              <a:rPr lang="en-US" sz="2200" dirty="0" smtClean="0"/>
              <a:t>Over half of all households have curbside recycling access</a:t>
            </a:r>
          </a:p>
          <a:p>
            <a:pPr marL="457200" lvl="2" indent="-228600">
              <a:spcBef>
                <a:spcPts val="1200"/>
              </a:spcBef>
              <a:spcAft>
                <a:spcPts val="600"/>
              </a:spcAft>
              <a:buClr>
                <a:srgbClr val="C00000"/>
              </a:buClr>
              <a:buSzPct val="120000"/>
              <a:buFont typeface="Lucida Sans Unicode" pitchFamily="34" charset="0"/>
              <a:buChar char="‣"/>
            </a:pPr>
            <a:r>
              <a:rPr lang="en-US" sz="2200" dirty="0" smtClean="0"/>
              <a:t>Deposit/Refund in 13 states</a:t>
            </a:r>
          </a:p>
          <a:p>
            <a:pPr marL="274320" lvl="1" indent="-228600">
              <a:spcBef>
                <a:spcPts val="1200"/>
              </a:spcBef>
              <a:spcAft>
                <a:spcPts val="600"/>
              </a:spcAft>
              <a:buClr>
                <a:srgbClr val="C00000"/>
              </a:buClr>
              <a:buSzPct val="120000"/>
              <a:buFont typeface="Lucida Sans Unicode" pitchFamily="34" charset="0"/>
              <a:buChar char="‣"/>
            </a:pPr>
            <a:r>
              <a:rPr lang="en-US" sz="2400" dirty="0" smtClean="0"/>
              <a:t>Yet… </a:t>
            </a:r>
          </a:p>
          <a:p>
            <a:pPr marL="274320" lvl="1" indent="-228600">
              <a:spcBef>
                <a:spcPts val="1200"/>
              </a:spcBef>
              <a:spcAft>
                <a:spcPts val="600"/>
              </a:spcAft>
              <a:buClr>
                <a:srgbClr val="C00000"/>
              </a:buClr>
              <a:buSzPct val="120000"/>
              <a:buFont typeface="Lucida Sans Unicode" pitchFamily="34" charset="0"/>
              <a:buChar char="‣"/>
            </a:pPr>
            <a:endParaRPr lang="en-US" sz="2400" i="1" dirty="0" smtClean="0"/>
          </a:p>
          <a:p>
            <a:pPr marL="274320" lvl="1" indent="-228600">
              <a:spcBef>
                <a:spcPts val="1200"/>
              </a:spcBef>
              <a:spcAft>
                <a:spcPts val="600"/>
              </a:spcAft>
              <a:buClr>
                <a:srgbClr val="C00000"/>
              </a:buClr>
              <a:buSzPct val="120000"/>
              <a:buFont typeface="Lucida Sans Unicode" pitchFamily="34" charset="0"/>
              <a:buChar char="‣"/>
            </a:pPr>
            <a:endParaRPr lang="en-US" sz="2400" i="1" dirty="0" smtClean="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costs of waste disposal</a:t>
            </a:r>
            <a:endParaRPr lang="en-US" dirty="0"/>
          </a:p>
        </p:txBody>
      </p:sp>
      <p:sp>
        <p:nvSpPr>
          <p:cNvPr id="3" name="Content Placeholder 2"/>
          <p:cNvSpPr>
            <a:spLocks noGrp="1"/>
          </p:cNvSpPr>
          <p:nvPr>
            <p:ph idx="1"/>
          </p:nvPr>
        </p:nvSpPr>
        <p:spPr>
          <a:xfrm>
            <a:off x="457200" y="1371600"/>
            <a:ext cx="8382000" cy="4495800"/>
          </a:xfrm>
        </p:spPr>
        <p:txBody>
          <a:bodyPr>
            <a:normAutofit fontScale="92500" lnSpcReduction="10000"/>
          </a:bodyPr>
          <a:lstStyle/>
          <a:p>
            <a:pPr marL="274320" lvl="1" indent="-228600">
              <a:spcBef>
                <a:spcPts val="1200"/>
              </a:spcBef>
              <a:spcAft>
                <a:spcPts val="600"/>
              </a:spcAft>
              <a:buClr>
                <a:srgbClr val="C00000"/>
              </a:buClr>
              <a:buSzPct val="120000"/>
              <a:buFont typeface="Lucida Sans Unicode" pitchFamily="34" charset="0"/>
              <a:buChar char="‣"/>
            </a:pPr>
            <a:r>
              <a:rPr lang="en-US" sz="2400" dirty="0" smtClean="0"/>
              <a:t>Social costs of waste disposal are relatively small</a:t>
            </a:r>
          </a:p>
          <a:p>
            <a:pPr marL="457200" lvl="2" indent="-228600">
              <a:spcBef>
                <a:spcPts val="1200"/>
              </a:spcBef>
              <a:spcAft>
                <a:spcPts val="600"/>
              </a:spcAft>
              <a:buClr>
                <a:srgbClr val="C00000"/>
              </a:buClr>
              <a:buSzPct val="120000"/>
              <a:buFont typeface="Lucida Sans Unicode" pitchFamily="34" charset="0"/>
              <a:buChar char="‣"/>
            </a:pPr>
            <a:r>
              <a:rPr lang="en-US" sz="2000" dirty="0" smtClean="0"/>
              <a:t>Palmer, </a:t>
            </a:r>
            <a:r>
              <a:rPr lang="en-US" sz="2000" dirty="0" err="1" smtClean="0"/>
              <a:t>Sigman</a:t>
            </a:r>
            <a:r>
              <a:rPr lang="en-US" sz="2000" dirty="0" smtClean="0"/>
              <a:t>, and Walls (1997) - $33/ton of waste</a:t>
            </a:r>
          </a:p>
          <a:p>
            <a:pPr marL="731520" lvl="3">
              <a:spcBef>
                <a:spcPts val="1200"/>
              </a:spcBef>
              <a:buClr>
                <a:srgbClr val="C00000"/>
              </a:buClr>
              <a:buSzPct val="120000"/>
            </a:pPr>
            <a:r>
              <a:rPr lang="en-US" sz="1800" dirty="0" smtClean="0"/>
              <a:t>7.5% waste reduction is justified</a:t>
            </a:r>
          </a:p>
          <a:p>
            <a:pPr marL="457200" lvl="2" indent="-228600">
              <a:spcBef>
                <a:spcPts val="1200"/>
              </a:spcBef>
              <a:spcAft>
                <a:spcPts val="600"/>
              </a:spcAft>
              <a:buClr>
                <a:srgbClr val="C00000"/>
              </a:buClr>
              <a:buSzPct val="120000"/>
              <a:buFont typeface="Lucida Sans Unicode" pitchFamily="34" charset="0"/>
              <a:buChar char="‣"/>
            </a:pPr>
            <a:r>
              <a:rPr lang="en-US" sz="2000" dirty="0" err="1" smtClean="0"/>
              <a:t>Kinnaman</a:t>
            </a:r>
            <a:r>
              <a:rPr lang="en-US" sz="2000" dirty="0" smtClean="0"/>
              <a:t> (2006) - $5-8/ton of waste</a:t>
            </a:r>
          </a:p>
          <a:p>
            <a:pPr marL="731520" lvl="3">
              <a:spcBef>
                <a:spcPts val="1200"/>
              </a:spcBef>
              <a:buClr>
                <a:srgbClr val="C00000"/>
              </a:buClr>
              <a:buSzPct val="120000"/>
            </a:pPr>
            <a:r>
              <a:rPr lang="en-US" sz="1800" dirty="0" smtClean="0"/>
              <a:t>Little justification for waste and recycling policies</a:t>
            </a:r>
          </a:p>
          <a:p>
            <a:pPr marL="274320" lvl="1" indent="-228600">
              <a:spcBef>
                <a:spcPts val="1200"/>
              </a:spcBef>
              <a:spcAft>
                <a:spcPts val="600"/>
              </a:spcAft>
              <a:buClr>
                <a:srgbClr val="C00000"/>
              </a:buClr>
              <a:buSzPct val="120000"/>
              <a:buFont typeface="Lucida Sans Unicode" pitchFamily="34" charset="0"/>
              <a:buChar char="‣"/>
            </a:pPr>
            <a:r>
              <a:rPr lang="en-US" sz="2400" dirty="0" smtClean="0"/>
              <a:t>But what about upstream externalities associated with the production and transportation of goods?</a:t>
            </a:r>
          </a:p>
          <a:p>
            <a:pPr marL="731520" lvl="3">
              <a:spcBef>
                <a:spcPts val="1200"/>
              </a:spcBef>
              <a:buClr>
                <a:srgbClr val="C00000"/>
              </a:buClr>
              <a:buSzPct val="120000"/>
            </a:pPr>
            <a:r>
              <a:rPr lang="en-US" sz="2000" dirty="0" smtClean="0"/>
              <a:t>Ex: Environmental groups advocate for increased aluminum recycling on the grounds of energy savings </a:t>
            </a:r>
          </a:p>
          <a:p>
            <a:pPr marL="274320" lvl="1" indent="-228600">
              <a:spcBef>
                <a:spcPts val="1200"/>
              </a:spcBef>
              <a:spcAft>
                <a:spcPts val="600"/>
              </a:spcAft>
              <a:buClr>
                <a:srgbClr val="C00000"/>
              </a:buClr>
              <a:buSzPct val="120000"/>
              <a:buFont typeface="Lucida Sans Unicode" pitchFamily="34" charset="0"/>
              <a:buChar char="‣"/>
            </a:pPr>
            <a:endParaRPr lang="en-US" sz="2400" i="1" dirty="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Upstream externalities</a:t>
            </a:r>
            <a:endParaRPr lang="en-US" dirty="0"/>
          </a:p>
        </p:txBody>
      </p:sp>
      <p:sp>
        <p:nvSpPr>
          <p:cNvPr id="3" name="Content Placeholder 2"/>
          <p:cNvSpPr>
            <a:spLocks noGrp="1"/>
          </p:cNvSpPr>
          <p:nvPr>
            <p:ph idx="1"/>
          </p:nvPr>
        </p:nvSpPr>
        <p:spPr/>
        <p:txBody>
          <a:bodyPr>
            <a:normAutofit fontScale="92500"/>
          </a:bodyPr>
          <a:lstStyle/>
          <a:p>
            <a:r>
              <a:rPr lang="en-US" i="1" dirty="0" smtClean="0"/>
              <a:t>[P]</a:t>
            </a:r>
            <a:r>
              <a:rPr lang="en-US" i="1" dirty="0" err="1" smtClean="0"/>
              <a:t>olicies</a:t>
            </a:r>
            <a:r>
              <a:rPr lang="en-US" i="1" dirty="0" smtClean="0"/>
              <a:t> that deal with upstream environmental externalities </a:t>
            </a:r>
            <a:r>
              <a:rPr lang="en-US" dirty="0" smtClean="0"/>
              <a:t>at their source</a:t>
            </a:r>
            <a:r>
              <a:rPr lang="en-US" i="1" dirty="0" smtClean="0"/>
              <a:t> -for example, by setting taxes or standards on air or water emissions from a manufacturing process- are likely to be more efficient than solid waste policies which are several steps removed. </a:t>
            </a:r>
            <a:r>
              <a:rPr lang="en-US" dirty="0" smtClean="0"/>
              <a:t>– Palmer, </a:t>
            </a:r>
            <a:r>
              <a:rPr lang="en-US" dirty="0" err="1" smtClean="0"/>
              <a:t>Sigman</a:t>
            </a:r>
            <a:r>
              <a:rPr lang="en-US" dirty="0" smtClean="0"/>
              <a:t> and Walls (1997)</a:t>
            </a:r>
          </a:p>
          <a:p>
            <a:r>
              <a:rPr lang="en-US" i="1" dirty="0" smtClean="0"/>
              <a:t>[M]</a:t>
            </a:r>
            <a:r>
              <a:rPr lang="en-US" i="1" dirty="0" err="1" smtClean="0"/>
              <a:t>unicipal</a:t>
            </a:r>
            <a:r>
              <a:rPr lang="en-US" i="1" dirty="0" smtClean="0"/>
              <a:t> recycling also reduces the demand for raw materials… If the extraction of raw materials generates external costs, then appropriate regulatory measures are necessary within that industry. – </a:t>
            </a:r>
            <a:r>
              <a:rPr lang="en-US" dirty="0" err="1" smtClean="0"/>
              <a:t>Kinnaman</a:t>
            </a:r>
            <a:r>
              <a:rPr lang="en-US" dirty="0" smtClean="0"/>
              <a:t> (2006)</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Second-best considerations</a:t>
            </a:r>
            <a:endParaRPr lang="en-US" dirty="0"/>
          </a:p>
        </p:txBody>
      </p:sp>
      <p:sp>
        <p:nvSpPr>
          <p:cNvPr id="3" name="Content Placeholder 2"/>
          <p:cNvSpPr>
            <a:spLocks noGrp="1"/>
          </p:cNvSpPr>
          <p:nvPr>
            <p:ph idx="1"/>
          </p:nvPr>
        </p:nvSpPr>
        <p:spPr/>
        <p:txBody>
          <a:bodyPr/>
          <a:lstStyle/>
          <a:p>
            <a:r>
              <a:rPr lang="en-US" dirty="0" smtClean="0"/>
              <a:t>But what if policymakers can’t (or won’t) impose corrective policies on upstream externalities?</a:t>
            </a:r>
          </a:p>
          <a:p>
            <a:r>
              <a:rPr lang="en-US" dirty="0" smtClean="0"/>
              <a:t>Likely to be the case in the near term for greenhouse gas emissions</a:t>
            </a:r>
          </a:p>
          <a:p>
            <a:r>
              <a:rPr lang="en-US" dirty="0" smtClean="0"/>
              <a:t>Re-evaluate market-based waste and recycling instruments in the presence of upstream GHG emission externalities</a:t>
            </a:r>
          </a:p>
          <a:p>
            <a:pPr lvl="1"/>
            <a:r>
              <a:rPr lang="en-US" dirty="0" smtClean="0"/>
              <a:t>Waste and recycling policies exacerbate or relieve </a:t>
            </a:r>
            <a:r>
              <a:rPr lang="en-US" dirty="0" err="1" smtClean="0"/>
              <a:t>unpriced</a:t>
            </a:r>
            <a:r>
              <a:rPr lang="en-US" dirty="0" smtClean="0"/>
              <a:t> GHG emission externalities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r>
              <a:rPr lang="en-US" dirty="0" smtClean="0"/>
              <a:t>How do emissions savings vary across waste and recycling policies?</a:t>
            </a:r>
          </a:p>
          <a:p>
            <a:r>
              <a:rPr lang="en-US" dirty="0" smtClean="0"/>
              <a:t>How does the interaction effect from reduced emissions compare to the primary benefit of reduced disposal?</a:t>
            </a:r>
          </a:p>
          <a:p>
            <a:r>
              <a:rPr lang="en-US" dirty="0" smtClean="0"/>
              <a:t>What are the implications for waste and recycling policy design?</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Extend Palmer, </a:t>
            </a:r>
            <a:r>
              <a:rPr lang="en-US" dirty="0" err="1" smtClean="0"/>
              <a:t>Sigman</a:t>
            </a:r>
            <a:r>
              <a:rPr lang="en-US" dirty="0" smtClean="0"/>
              <a:t> and Walls (1997) numerical model to incorporate GHG emissions by material and input source</a:t>
            </a:r>
          </a:p>
          <a:p>
            <a:r>
              <a:rPr lang="en-US" dirty="0" smtClean="0"/>
              <a:t>“Close the loop” between recycling and production inputs (Walls and Palmer 2001)</a:t>
            </a:r>
          </a:p>
          <a:p>
            <a:r>
              <a:rPr lang="en-US" dirty="0" smtClean="0"/>
              <a:t>Simulate costs net of GHG benefits for a given reduction in waste under</a:t>
            </a:r>
          </a:p>
          <a:p>
            <a:pPr lvl="1"/>
            <a:r>
              <a:rPr lang="en-US" dirty="0" smtClean="0"/>
              <a:t>Deposit/Refund (tax on consumption, subsidy for recycling)</a:t>
            </a:r>
          </a:p>
          <a:p>
            <a:pPr lvl="1"/>
            <a:r>
              <a:rPr lang="en-US" dirty="0" smtClean="0"/>
              <a:t>Advance Disposal Fees (tax on consumption)</a:t>
            </a:r>
          </a:p>
          <a:p>
            <a:pPr lvl="1"/>
            <a:r>
              <a:rPr lang="en-US" dirty="0" smtClean="0"/>
              <a:t>Recycling Subsidies (direct subsidy for recycling)</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SM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CSM_Template</Template>
  <TotalTime>5476</TotalTime>
  <Words>1441</Words>
  <Application>Microsoft Office PowerPoint</Application>
  <PresentationFormat>On-screen Show (4:3)</PresentationFormat>
  <Paragraphs>184</Paragraphs>
  <Slides>20</Slides>
  <Notes>20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CSM_Template</vt:lpstr>
      <vt:lpstr>Office Theme</vt:lpstr>
      <vt:lpstr>1_Office Theme</vt:lpstr>
      <vt:lpstr>2_Office Theme</vt:lpstr>
      <vt:lpstr>Equation</vt:lpstr>
      <vt:lpstr>Slide 1</vt:lpstr>
      <vt:lpstr>Why do we care about waste and recycling?</vt:lpstr>
      <vt:lpstr>Why do we care about waste and recycling?</vt:lpstr>
      <vt:lpstr>Waste and recycling in the US</vt:lpstr>
      <vt:lpstr>Social costs of waste disposal</vt:lpstr>
      <vt:lpstr>Upstream externalities</vt:lpstr>
      <vt:lpstr>Second-best considerations</vt:lpstr>
      <vt:lpstr>Key questions</vt:lpstr>
      <vt:lpstr>Methodology</vt:lpstr>
      <vt:lpstr>Slide 10</vt:lpstr>
      <vt:lpstr>Mass-balance and emissions PE model</vt:lpstr>
      <vt:lpstr>EPA LCA data on emissions from virgin/recycled inputs</vt:lpstr>
      <vt:lpstr>Slide 13</vt:lpstr>
      <vt:lpstr>Channels of emissions reductions</vt:lpstr>
      <vt:lpstr>Summary of Results</vt:lpstr>
      <vt:lpstr>Net cost of waste reduction</vt:lpstr>
      <vt:lpstr>Net cost and primary benefits</vt:lpstr>
      <vt:lpstr>Slide 18</vt:lpstr>
      <vt:lpstr>Key takeaways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Worley</dc:creator>
  <cp:lastModifiedBy>Kaylee</cp:lastModifiedBy>
  <cp:revision>430</cp:revision>
  <cp:lastPrinted>2011-08-07T01:50:09Z</cp:lastPrinted>
  <dcterms:created xsi:type="dcterms:W3CDTF">2011-08-06T22:10:09Z</dcterms:created>
  <dcterms:modified xsi:type="dcterms:W3CDTF">2011-08-07T13:55:13Z</dcterms:modified>
</cp:coreProperties>
</file>