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68" r:id="rId4"/>
    <p:sldId id="280" r:id="rId5"/>
    <p:sldId id="276" r:id="rId6"/>
    <p:sldId id="278" r:id="rId7"/>
    <p:sldId id="286" r:id="rId8"/>
    <p:sldId id="258" r:id="rId9"/>
    <p:sldId id="259" r:id="rId10"/>
    <p:sldId id="260" r:id="rId11"/>
    <p:sldId id="261" r:id="rId12"/>
    <p:sldId id="262" r:id="rId13"/>
    <p:sldId id="279" r:id="rId14"/>
    <p:sldId id="275" r:id="rId15"/>
    <p:sldId id="266" r:id="rId16"/>
    <p:sldId id="273" r:id="rId17"/>
    <p:sldId id="283" r:id="rId18"/>
    <p:sldId id="284" r:id="rId19"/>
    <p:sldId id="285" r:id="rId20"/>
    <p:sldId id="287" r:id="rId21"/>
    <p:sldId id="281" r:id="rId22"/>
    <p:sldId id="265" r:id="rId23"/>
    <p:sldId id="26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6486"/>
    <a:srgbClr val="FFFFFF"/>
    <a:srgbClr val="F7FBFB"/>
    <a:srgbClr val="BBE0E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431069-3C9B-4F21-992C-5882FFED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932E5-D56D-47E4-A42D-99599A26856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56537E5-6826-4A4A-87D1-ACBD2B777D0F}" type="slidenum">
              <a:rPr lang="en-US" sz="1200"/>
              <a:pPr algn="r" eaLnBrk="0" hangingPunct="0"/>
              <a:t>2</a:t>
            </a:fld>
            <a:endParaRPr lang="en-US" sz="1200"/>
          </a:p>
        </p:txBody>
      </p:sp>
      <p:sp>
        <p:nvSpPr>
          <p:cNvPr id="276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CADE7-D404-4633-B9FB-854410CD4F1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4C9684A-FB8B-424A-A66B-60DFBB879C84}" type="slidenum">
              <a:rPr lang="en-US" sz="1200"/>
              <a:pPr algn="r" eaLnBrk="0" hangingPunct="0"/>
              <a:t>12</a:t>
            </a:fld>
            <a:endParaRPr lang="en-US" sz="1200"/>
          </a:p>
        </p:txBody>
      </p:sp>
      <p:sp>
        <p:nvSpPr>
          <p:cNvPr id="368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B6E28-9841-4F0C-A4C8-B6932CA3659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16F0322-9B10-430A-AD6C-63A1A59F7B0B}" type="slidenum">
              <a:rPr lang="en-US" sz="1200"/>
              <a:pPr algn="r" eaLnBrk="0" hangingPunct="0"/>
              <a:t>15</a:t>
            </a:fld>
            <a:endParaRPr lang="en-US" sz="1200"/>
          </a:p>
        </p:txBody>
      </p:sp>
      <p:sp>
        <p:nvSpPr>
          <p:cNvPr id="378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61705-812F-43B9-85C0-1A7E2D18DEE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856B658-E859-4298-901F-46382C1DC11D}" type="slidenum">
              <a:rPr lang="en-US" sz="1200"/>
              <a:pPr algn="r" eaLnBrk="0" hangingPunct="0"/>
              <a:t>16</a:t>
            </a:fld>
            <a:endParaRPr lang="en-US" sz="1200"/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FA50A-2CEC-44E1-8CBD-C6AB630E93B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7E3C59C-2BC3-4798-83EB-5BFF5384C981}" type="slidenum">
              <a:rPr lang="en-US" sz="1200"/>
              <a:pPr algn="r" eaLnBrk="0" hangingPunct="0"/>
              <a:t>17</a:t>
            </a:fld>
            <a:endParaRPr lang="en-US" sz="1200"/>
          </a:p>
        </p:txBody>
      </p:sp>
      <p:sp>
        <p:nvSpPr>
          <p:cNvPr id="399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94339-E67A-4A09-91A6-31CA037F3C9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A2664E6-02F1-4327-8C70-FF47EEA932B0}" type="slidenum">
              <a:rPr lang="en-US" sz="1200"/>
              <a:pPr algn="r" eaLnBrk="0" hangingPunct="0"/>
              <a:t>18</a:t>
            </a:fld>
            <a:endParaRPr lang="en-US" sz="1200"/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A7CA3-00AA-4953-8BC0-32AAA138D99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61C8D6B-2CE4-4A3E-83CF-547B30D4D5A4}" type="slidenum">
              <a:rPr lang="en-US" sz="1200"/>
              <a:pPr algn="r" eaLnBrk="0" hangingPunct="0"/>
              <a:t>19</a:t>
            </a:fld>
            <a:endParaRPr lang="en-US" sz="1200"/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8E2D1-2D40-49E3-B883-80101DE90B2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6EB0107-3043-4C6A-8BBE-8EEA82D01EF6}" type="slidenum">
              <a:rPr lang="en-US" sz="1200"/>
              <a:pPr algn="r" eaLnBrk="0" hangingPunct="0"/>
              <a:t>20</a:t>
            </a:fld>
            <a:endParaRPr lang="en-US" sz="1200"/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3C379-BAF1-4590-A156-AA4161102B5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783A869-0729-4F55-BE9F-B0D84654CB6D}" type="slidenum">
              <a:rPr lang="en-US" sz="1200"/>
              <a:pPr algn="r" eaLnBrk="0" hangingPunct="0"/>
              <a:t>22</a:t>
            </a:fld>
            <a:endParaRPr lang="en-US" sz="1200"/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FA84A-A8FF-4616-91E9-BF74DCCABB8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F1231EF-A5BE-4ACD-B999-C35F3815908E}" type="slidenum">
              <a:rPr lang="en-US" sz="1200"/>
              <a:pPr algn="r" eaLnBrk="0" hangingPunct="0"/>
              <a:t>23</a:t>
            </a:fld>
            <a:endParaRPr lang="en-US" sz="1200"/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9F5FB-EF19-43CB-A00C-45C103245B6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DF4A11F-AA03-4E2E-B4CC-27BFF6DC3EF4}" type="slidenum">
              <a:rPr lang="en-US" sz="1200"/>
              <a:pPr algn="r" eaLnBrk="0" hangingPunct="0"/>
              <a:t>3</a:t>
            </a:fld>
            <a:endParaRPr lang="en-US" sz="1200"/>
          </a:p>
        </p:txBody>
      </p:sp>
      <p:sp>
        <p:nvSpPr>
          <p:cNvPr id="286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83D51-83A3-4404-8F81-B660661B1D0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770ACB2-4C7E-43F3-B4EE-33C0B4DA4232}" type="slidenum">
              <a:rPr lang="en-US" sz="1200"/>
              <a:pPr algn="r" eaLnBrk="0" hangingPunct="0"/>
              <a:t>5</a:t>
            </a:fld>
            <a:endParaRPr lang="en-US" sz="1200"/>
          </a:p>
        </p:txBody>
      </p:sp>
      <p:sp>
        <p:nvSpPr>
          <p:cNvPr id="297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DAB37-3CE8-4FE4-B226-70A3FB4E168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17815DD-0A86-473D-9D9E-D263CA9DA380}" type="slidenum">
              <a:rPr lang="en-US" sz="1200"/>
              <a:pPr algn="r" eaLnBrk="0" hangingPunct="0"/>
              <a:t>6</a:t>
            </a:fld>
            <a:endParaRPr lang="en-US" sz="1200"/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22366-2C9C-4E17-A4D5-286A3C93F44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D4A1826-7E0C-4FCB-8DCD-EC29E7EB053F}" type="slidenum">
              <a:rPr lang="en-US" sz="1200"/>
              <a:pPr algn="r" eaLnBrk="0" hangingPunct="0"/>
              <a:t>7</a:t>
            </a:fld>
            <a:endParaRPr lang="en-US" sz="1200"/>
          </a:p>
        </p:txBody>
      </p:sp>
      <p:sp>
        <p:nvSpPr>
          <p:cNvPr id="317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43FD3-C112-4A36-978F-9F290CED644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EAA91F0-33CD-44D6-975F-1802D930432B}" type="slidenum">
              <a:rPr lang="en-US" sz="1200"/>
              <a:pPr algn="r" eaLnBrk="0" hangingPunct="0"/>
              <a:t>8</a:t>
            </a:fld>
            <a:endParaRPr lang="en-US" sz="1200"/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5B4FE-B6D7-490B-AC2B-A403AB2C9AD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5961E1B-E88B-46BD-BE8A-FBC657278C71}" type="slidenum">
              <a:rPr lang="en-US" sz="1200"/>
              <a:pPr algn="r" eaLnBrk="0" hangingPunct="0"/>
              <a:t>9</a:t>
            </a:fld>
            <a:endParaRPr lang="en-US" sz="1200"/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9886C-DD60-4584-A700-7DDBB4AE82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B2C537A-97BB-41C0-AC89-B5572C2792FA}" type="slidenum">
              <a:rPr lang="en-US" sz="1200"/>
              <a:pPr algn="r" eaLnBrk="0" hangingPunct="0"/>
              <a:t>10</a:t>
            </a:fld>
            <a:endParaRPr lang="en-US" sz="1200"/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23854-87CF-4BBC-8082-76167D995F9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49A0D68-250A-4926-9758-D4D65117B04C}" type="slidenum">
              <a:rPr lang="en-US" sz="1200"/>
              <a:pPr algn="r" eaLnBrk="0" hangingPunct="0"/>
              <a:t>11</a:t>
            </a:fld>
            <a:endParaRPr lang="en-US" sz="1200"/>
          </a:p>
        </p:txBody>
      </p:sp>
      <p:sp>
        <p:nvSpPr>
          <p:cNvPr id="358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ter_no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anner_glob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0" y="6451600"/>
            <a:ext cx="1752600" cy="381000"/>
          </a:xfrm>
        </p:spPr>
        <p:txBody>
          <a:bodyPr/>
          <a:lstStyle>
            <a:lvl1pPr>
              <a:defRPr sz="1200" b="1" i="1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9163" y="5954713"/>
            <a:ext cx="439737" cy="349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48ECCD-23F6-49D6-9CF0-F8EA14940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693738" y="5257800"/>
            <a:ext cx="1319212" cy="376238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2D24-5B22-4A05-BA3E-831E5EA9C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19621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340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78AC-86B2-4858-8149-FECC47EE4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74638"/>
            <a:ext cx="7848600" cy="5592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A24A-BB02-4AB0-B395-9F89A7C21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AD7A-D499-47AE-ADB3-7F1E13BED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7383-90E0-47DA-A25F-8258FACB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48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848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33B4-CA52-47B0-BF17-68E78C6BF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EE31-6974-4FBB-B4A6-0A2D35DD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159F-500F-404D-A39F-6E8E83BF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DBF9-FFDC-46C7-8295-E6C2FA0B4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25EE-0201-4366-81D5-3E74139CF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0EB2-8081-4AB0-96FC-716F516E2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oter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284913"/>
            <a:ext cx="9144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banner_glob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6858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738" y="59436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05475" y="5956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3138" y="5956300"/>
            <a:ext cx="398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0BF65096-7861-4A0A-B524-0F6B64046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8E9AC0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8E9AC0"/>
        </a:buClr>
        <a:buFont typeface="Wingdings" pitchFamily="2" charset="2"/>
        <a:buChar char="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E9AC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E9AC0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3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4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Is The Best of Both Worlds the Best We Can Hope For?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Juan Marcos Gonzalez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RTI International</a:t>
            </a:r>
          </a:p>
        </p:txBody>
      </p:sp>
      <p:pic>
        <p:nvPicPr>
          <p:cNvPr id="9221" name="Picture 4" descr="banner_slo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Things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smtClean="0"/>
              <a:t>At least one trip to the site of interest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mtClean="0"/>
              <a:t>Do not alter any of the site characteristics for the dichotomous choice question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mtClean="0"/>
              <a:t>Only the marginal price of the last visit is affected by the hypothetical scenario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Restrictions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we need to look at: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03213" y="2895600"/>
          <a:ext cx="1144587" cy="517525"/>
        </p:xfrm>
        <a:graphic>
          <a:graphicData uri="http://schemas.openxmlformats.org/presentationml/2006/ole">
            <p:oleObj spid="_x0000_s1026" name="Equation" r:id="rId4" imgW="393480" imgH="17748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524000" y="4343400"/>
          <a:ext cx="6553200" cy="579438"/>
        </p:xfrm>
        <a:graphic>
          <a:graphicData uri="http://schemas.openxmlformats.org/presentationml/2006/ole">
            <p:oleObj spid="_x0000_s1027" name="Equation" r:id="rId5" imgW="2298700" imgH="203200" progId="Equation.3">
              <p:embed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71600" y="2819400"/>
            <a:ext cx="3429000" cy="641350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Maximum Utility from accepting price increase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257800" y="2819400"/>
            <a:ext cx="3276600" cy="641350"/>
          </a:xfrm>
          <a:prstGeom prst="rect">
            <a:avLst/>
          </a:prstGeom>
          <a:gradFill rotWithShape="1">
            <a:gsLst>
              <a:gs pos="0">
                <a:srgbClr val="C2648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Maximum Utility when rejecting price increase</a:t>
            </a:r>
          </a:p>
        </p:txBody>
      </p:sp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4724400" y="2955925"/>
          <a:ext cx="533400" cy="320675"/>
        </p:xfrm>
        <a:graphic>
          <a:graphicData uri="http://schemas.openxmlformats.org/presentationml/2006/ole">
            <p:oleObj spid="_x0000_s1028" name="Equation" r:id="rId6" imgW="126720" imgH="75960" progId="Equation.3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81200" y="4800600"/>
            <a:ext cx="6477000" cy="1098550"/>
            <a:chOff x="1248" y="3024"/>
            <a:chExt cx="4080" cy="692"/>
          </a:xfrm>
        </p:grpSpPr>
        <p:sp>
          <p:nvSpPr>
            <p:cNvPr id="1034" name="Line 15"/>
            <p:cNvSpPr>
              <a:spLocks noChangeShapeType="1"/>
            </p:cNvSpPr>
            <p:nvPr/>
          </p:nvSpPr>
          <p:spPr bwMode="auto">
            <a:xfrm flipV="1">
              <a:off x="1680" y="302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16"/>
            <p:cNvSpPr>
              <a:spLocks noChangeShapeType="1"/>
            </p:cNvSpPr>
            <p:nvPr/>
          </p:nvSpPr>
          <p:spPr bwMode="auto">
            <a:xfrm flipV="1">
              <a:off x="2304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17"/>
            <p:cNvSpPr>
              <a:spLocks noChangeShapeType="1"/>
            </p:cNvSpPr>
            <p:nvPr/>
          </p:nvSpPr>
          <p:spPr bwMode="auto">
            <a:xfrm flipH="1" flipV="1">
              <a:off x="4176" y="302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18"/>
            <p:cNvSpPr>
              <a:spLocks noChangeShapeType="1"/>
            </p:cNvSpPr>
            <p:nvPr/>
          </p:nvSpPr>
          <p:spPr bwMode="auto">
            <a:xfrm flipH="1" flipV="1">
              <a:off x="3072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Text Box 19"/>
            <p:cNvSpPr txBox="1">
              <a:spLocks noChangeArrowheads="1"/>
            </p:cNvSpPr>
            <p:nvPr/>
          </p:nvSpPr>
          <p:spPr bwMode="auto">
            <a:xfrm>
              <a:off x="1248" y="3312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Income</a:t>
              </a:r>
            </a:p>
          </p:txBody>
        </p:sp>
        <p:sp>
          <p:nvSpPr>
            <p:cNvPr id="1039" name="Text Box 20"/>
            <p:cNvSpPr txBox="1">
              <a:spLocks noChangeArrowheads="1"/>
            </p:cNvSpPr>
            <p:nvPr/>
          </p:nvSpPr>
          <p:spPr bwMode="auto">
            <a:xfrm>
              <a:off x="1920" y="3312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Seasonal Fee</a:t>
              </a:r>
            </a:p>
          </p:txBody>
        </p:sp>
        <p:sp>
          <p:nvSpPr>
            <p:cNvPr id="1040" name="Text Box 21"/>
            <p:cNvSpPr txBox="1">
              <a:spLocks noChangeArrowheads="1"/>
            </p:cNvSpPr>
            <p:nvPr/>
          </p:nvSpPr>
          <p:spPr bwMode="auto">
            <a:xfrm>
              <a:off x="2736" y="3312"/>
              <a:ext cx="11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Site Characteristics</a:t>
              </a:r>
            </a:p>
          </p:txBody>
        </p:sp>
        <p:sp>
          <p:nvSpPr>
            <p:cNvPr id="1041" name="Text Box 22"/>
            <p:cNvSpPr txBox="1">
              <a:spLocks noChangeArrowheads="1"/>
            </p:cNvSpPr>
            <p:nvPr/>
          </p:nvSpPr>
          <p:spPr bwMode="auto">
            <a:xfrm>
              <a:off x="4128" y="331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Price of a visit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Restrictions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Then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362200" y="2362200"/>
          <a:ext cx="4978400" cy="463550"/>
        </p:xfrm>
        <a:graphic>
          <a:graphicData uri="http://schemas.openxmlformats.org/presentationml/2006/ole">
            <p:oleObj spid="_x0000_s2050" name="Equation" r:id="rId4" imgW="2184400" imgH="203200" progId="Equation.3">
              <p:embed/>
            </p:oleObj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1828800" y="3657600"/>
          <a:ext cx="6194425" cy="1004888"/>
        </p:xfrm>
        <a:graphic>
          <a:graphicData uri="http://schemas.openxmlformats.org/presentationml/2006/ole">
            <p:oleObj spid="_x0000_s2051" name="Equation" r:id="rId5" imgW="2819160" imgH="457200" progId="Equation.3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819400" y="5181600"/>
          <a:ext cx="3625850" cy="939800"/>
        </p:xfrm>
        <a:graphic>
          <a:graphicData uri="http://schemas.openxmlformats.org/presentationml/2006/ole">
            <p:oleObj spid="_x0000_s2052" name="Equation" r:id="rId6" imgW="1765300" imgH="4572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WTP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1143000" y="1676400"/>
          <a:ext cx="6553200" cy="5240338"/>
        </p:xfrm>
        <a:graphic>
          <a:graphicData uri="http://schemas.openxmlformats.org/presentationml/2006/ole">
            <p:oleObj spid="_x0000_s3074" name="Chart" r:id="rId3" imgW="4038600" imgH="3229051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Simulated WTP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847725" y="1547813"/>
          <a:ext cx="7534275" cy="4676775"/>
        </p:xfrm>
        <a:graphic>
          <a:graphicData uri="http://schemas.openxmlformats.org/presentationml/2006/ole">
            <p:oleObj spid="_x0000_s4098" name="Chart" r:id="rId3" imgW="9077249" imgH="5629351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Dramatic reduction in the standard errors of the parameters.</a:t>
            </a:r>
          </a:p>
          <a:p>
            <a:pPr lvl="1" eaLnBrk="1" hangingPunct="1"/>
            <a:r>
              <a:rPr lang="en-US" smtClean="0"/>
              <a:t>Expected given prior results. </a:t>
            </a:r>
          </a:p>
          <a:p>
            <a:pPr eaLnBrk="1" hangingPunct="1"/>
            <a:r>
              <a:rPr lang="en-US" smtClean="0"/>
              <a:t>Individual Estimation</a:t>
            </a:r>
          </a:p>
          <a:p>
            <a:pPr lvl="1" eaLnBrk="1" hangingPunct="1"/>
            <a:r>
              <a:rPr lang="en-US" sz="2400" smtClean="0"/>
              <a:t>$14.6 millions - $125.6 millions </a:t>
            </a:r>
            <a:endParaRPr lang="en-US" sz="2000" smtClean="0"/>
          </a:p>
          <a:p>
            <a:pPr eaLnBrk="1" hangingPunct="1"/>
            <a:r>
              <a:rPr lang="en-US" smtClean="0"/>
              <a:t>Joint Estimation</a:t>
            </a:r>
          </a:p>
          <a:p>
            <a:pPr lvl="1" eaLnBrk="1" hangingPunct="1"/>
            <a:r>
              <a:rPr lang="en-US" sz="2400" smtClean="0"/>
              <a:t>$57.3 millions - $73.8 millions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results show that there is virtually no difference between the two types of surpluses.</a:t>
            </a:r>
          </a:p>
          <a:p>
            <a:pPr eaLnBrk="1" hangingPunct="1"/>
            <a:r>
              <a:rPr lang="en-US" smtClean="0"/>
              <a:t>Model is generalizable.</a:t>
            </a:r>
          </a:p>
          <a:p>
            <a:pPr eaLnBrk="1" hangingPunct="1"/>
            <a:r>
              <a:rPr lang="en-US" smtClean="0"/>
              <a:t>…but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graphicFrame>
        <p:nvGraphicFramePr>
          <p:cNvPr id="4" name="Group 13"/>
          <p:cNvGraphicFramePr>
            <a:graphicFrameLocks/>
          </p:cNvGraphicFramePr>
          <p:nvPr/>
        </p:nvGraphicFramePr>
        <p:xfrm>
          <a:off x="1143000" y="2241550"/>
          <a:ext cx="6618288" cy="2254250"/>
        </p:xfrm>
        <a:graphic>
          <a:graphicData uri="http://schemas.openxmlformats.org/drawingml/2006/table">
            <a:tbl>
              <a:tblPr/>
              <a:tblGrid>
                <a:gridCol w="2224301"/>
                <a:gridCol w="1506864"/>
                <a:gridCol w="1443562"/>
                <a:gridCol w="1443562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CBM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TCM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Joint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WTP</a:t>
                      </a:r>
                      <a:endParaRPr kumimoji="0" lang="en-US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$109.48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$43.71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$107.51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Gonzalez-</a:t>
            </a:r>
            <a:r>
              <a:rPr lang="en-US" sz="2400" kern="0" dirty="0" err="1">
                <a:solidFill>
                  <a:srgbClr val="000000"/>
                </a:solidFill>
                <a:latin typeface="+mn-lt"/>
                <a:cs typeface="+mn-cs"/>
              </a:rPr>
              <a:t>Caban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 and Loomis (1997)</a:t>
            </a:r>
          </a:p>
          <a:p>
            <a:pPr marL="800100" lvl="1" indent="-342900">
              <a:spcBef>
                <a:spcPct val="6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Population WTP to preserve conditions at sites is approximately $30. </a:t>
            </a:r>
          </a:p>
          <a:p>
            <a:pPr marL="342900" indent="-342900">
              <a:spcBef>
                <a:spcPct val="6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Should we believe results from the joint model?</a:t>
            </a:r>
          </a:p>
          <a:p>
            <a:pPr marL="342900" indent="-342900">
              <a:spcBef>
                <a:spcPct val="6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Is it right to assume that we always obtain the best of both models?</a:t>
            </a:r>
          </a:p>
          <a:p>
            <a:pPr marL="800100" lvl="1" indent="-342900">
              <a:spcBef>
                <a:spcPct val="6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If not, when not?</a:t>
            </a:r>
          </a:p>
          <a:p>
            <a:pPr marL="742950" lvl="1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endParaRPr lang="en-US" sz="2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6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Joint estimation provides weighted average of both models (</a:t>
            </a:r>
            <a:r>
              <a:rPr lang="en-US" sz="2400" kern="0" dirty="0" err="1">
                <a:solidFill>
                  <a:srgbClr val="000000"/>
                </a:solidFill>
                <a:latin typeface="+mn-lt"/>
                <a:cs typeface="+mn-cs"/>
              </a:rPr>
              <a:t>Azevedo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n-lt"/>
                <a:cs typeface="+mn-cs"/>
              </a:rPr>
              <a:t>Herriges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 and Kling, 2003).</a:t>
            </a:r>
          </a:p>
          <a:p>
            <a:pPr marL="742950" lvl="1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+mn-lt"/>
                <a:cs typeface="+mn-cs"/>
              </a:rPr>
              <a:t>How are these weights determined?</a:t>
            </a:r>
          </a:p>
          <a:p>
            <a:pPr marL="742950" lvl="1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+mn-lt"/>
                <a:cs typeface="+mn-cs"/>
              </a:rPr>
              <a:t>Should we incorporate our priors into these weights?</a:t>
            </a:r>
          </a:p>
          <a:p>
            <a:pPr marL="285750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+mn-lt"/>
                <a:cs typeface="+mn-cs"/>
              </a:rPr>
              <a:t>“…it is important to note that these gains were found to occur in the idealized world of the simulation experiments.” (Kling , 1997)</a:t>
            </a:r>
          </a:p>
          <a:p>
            <a:pPr marL="742950" lvl="1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endParaRPr lang="en-US" sz="22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utility framework </a:t>
            </a:r>
          </a:p>
          <a:p>
            <a:pPr lvl="1" eaLnBrk="1" hangingPunct="1"/>
            <a:r>
              <a:rPr lang="en-US" smtClean="0"/>
              <a:t>Count data models used in TCM </a:t>
            </a:r>
          </a:p>
          <a:p>
            <a:pPr lvl="1" eaLnBrk="1" hangingPunct="1"/>
            <a:r>
              <a:rPr lang="en-US" smtClean="0"/>
              <a:t>Probit models used in dichotomous choice CBM estimations</a:t>
            </a:r>
          </a:p>
          <a:p>
            <a:pPr eaLnBrk="1" hangingPunct="1"/>
            <a:r>
              <a:rPr lang="en-US" smtClean="0"/>
              <a:t>Raise some questions</a:t>
            </a:r>
          </a:p>
          <a:p>
            <a:pPr lvl="1" eaLnBrk="1" hangingPunct="1"/>
            <a:r>
              <a:rPr lang="en-US" smtClean="0"/>
              <a:t>Do we always get the best of SP and RP?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Nature of SP</a:t>
            </a:r>
          </a:p>
          <a:p>
            <a:pPr marL="742950" lvl="1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Is 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asking respondents to focus on particular tasks getting us 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a better 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resolution?</a:t>
            </a:r>
          </a:p>
          <a:p>
            <a:pPr marL="742950" lvl="1" indent="-285750">
              <a:spcBef>
                <a:spcPct val="40000"/>
              </a:spcBef>
              <a:buClr>
                <a:srgbClr val="8E9AC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Are SP models 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providing more information, hence carrying more of the weight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?</a:t>
            </a:r>
            <a:endParaRPr lang="en-US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 Line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do?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14363" y="2193925"/>
          <a:ext cx="7772400" cy="4389438"/>
        </p:xfrm>
        <a:graphic>
          <a:graphicData uri="http://schemas.openxmlformats.org/presentationml/2006/ole">
            <p:oleObj spid="_x0000_s5122" name="Document" r:id="rId4" imgW="5682591" imgH="3211102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762000" y="1963738"/>
          <a:ext cx="7694613" cy="4284662"/>
        </p:xfrm>
        <a:graphic>
          <a:graphicData uri="http://schemas.openxmlformats.org/presentationml/2006/ole">
            <p:oleObj spid="_x0000_s6146" name="Document" r:id="rId4" imgW="5931834" imgH="3305025" progId="Word.Documen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Empirical Setting</a:t>
            </a:r>
          </a:p>
        </p:txBody>
      </p:sp>
      <p:pic>
        <p:nvPicPr>
          <p:cNvPr id="11267" name="Picture 6" descr="satellite-image-of-puerto-rico"/>
          <p:cNvPicPr>
            <a:picLocks noChangeAspect="1" noChangeArrowheads="1"/>
          </p:cNvPicPr>
          <p:nvPr/>
        </p:nvPicPr>
        <p:blipFill>
          <a:blip r:embed="rId3"/>
          <a:srcRect l="21046" r="3423"/>
          <a:stretch>
            <a:fillRect/>
          </a:stretch>
        </p:blipFill>
        <p:spPr bwMode="auto">
          <a:xfrm>
            <a:off x="0" y="1828800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7800" y="2514600"/>
            <a:ext cx="5867400" cy="3657600"/>
            <a:chOff x="912" y="1584"/>
            <a:chExt cx="3696" cy="2304"/>
          </a:xfrm>
        </p:grpSpPr>
        <p:pic>
          <p:nvPicPr>
            <p:cNvPr id="11269" name="Picture 4" descr="Study_Area_Summer2005"/>
            <p:cNvPicPr>
              <a:picLocks noChangeAspect="1" noChangeArrowheads="1"/>
            </p:cNvPicPr>
            <p:nvPr/>
          </p:nvPicPr>
          <p:blipFill>
            <a:blip r:embed="rId4">
              <a:lum bright="-6000"/>
            </a:blip>
            <a:srcRect l="12091" t="18260" r="14868" b="11409"/>
            <a:stretch>
              <a:fillRect/>
            </a:stretch>
          </p:blipFill>
          <p:spPr bwMode="auto">
            <a:xfrm>
              <a:off x="912" y="1584"/>
              <a:ext cx="2064" cy="230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3984" y="1680"/>
              <a:ext cx="624" cy="7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                                                      </a:t>
              </a:r>
            </a:p>
          </p:txBody>
        </p:sp>
        <p:sp>
          <p:nvSpPr>
            <p:cNvPr id="11271" name="Line 9"/>
            <p:cNvSpPr>
              <a:spLocks noChangeShapeType="1"/>
            </p:cNvSpPr>
            <p:nvPr/>
          </p:nvSpPr>
          <p:spPr bwMode="auto">
            <a:xfrm flipH="1">
              <a:off x="2976" y="2448"/>
              <a:ext cx="1632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 flipH="1" flipV="1">
              <a:off x="2976" y="1584"/>
              <a:ext cx="1008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El Yunqu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El Yunque1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</p:spPr>
      </p:pic>
      <p:pic>
        <p:nvPicPr>
          <p:cNvPr id="50183" name="Picture 7" descr="El Yunqu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0"/>
            <a:ext cx="4510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El_Yunqu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El Yunqu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CBM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“Taking into consideration that there are other rivers as well as beaches nearby where you could go visit, if the cost of this visit to this river was $____ more than what you have already spent, would you still have come today?”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Bids: $1-$200</a:t>
            </a:r>
          </a:p>
          <a:p>
            <a:pPr eaLnBrk="1" hangingPunct="1"/>
            <a:r>
              <a:rPr lang="en-US" smtClean="0"/>
              <a:t>Through an increase in gas prices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CBM valuation is more than 2 times larger 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>
            <p:ph sz="half" idx="4294967295"/>
          </p:nvPr>
        </p:nvGraphicFramePr>
        <p:xfrm>
          <a:off x="1143000" y="1828800"/>
          <a:ext cx="6618288" cy="2254251"/>
        </p:xfrm>
        <a:graphic>
          <a:graphicData uri="http://schemas.openxmlformats.org/drawingml/2006/table">
            <a:tbl>
              <a:tblPr/>
              <a:tblGrid>
                <a:gridCol w="2844800"/>
                <a:gridCol w="1927225"/>
                <a:gridCol w="1846263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CBM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TCM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WTP</a:t>
                      </a:r>
                      <a:endParaRPr kumimoji="0" lang="en-US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$109.48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$43.71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Joint Estimation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Estimates from the combined model should result in more efficient parameter estimates as more information on the same set of underlying preferences is employed in constructing the estimates (Larson, 1990)</a:t>
            </a:r>
          </a:p>
          <a:p>
            <a:pPr eaLnBrk="1" hangingPunct="1"/>
            <a:r>
              <a:rPr lang="en-US" smtClean="0"/>
              <a:t>RP methods “discipline” the SP valuations (Cameron, 1992)</a:t>
            </a:r>
          </a:p>
          <a:p>
            <a:pPr eaLnBrk="1" hangingPunct="1"/>
            <a:r>
              <a:rPr lang="en-US" smtClean="0"/>
              <a:t>Sizable gains in both bias and precision are found in the simulation experiments -of joint estimation of RP and SP models – (Kling, 1997)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Relationship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" y="2849563"/>
            <a:ext cx="2895600" cy="17986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Utility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(Set of Preferences)</a:t>
            </a:r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rot="14184644" flipH="1">
            <a:off x="3672681" y="1939132"/>
            <a:ext cx="307975" cy="1404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rot="-3578701">
            <a:off x="3628231" y="4277519"/>
            <a:ext cx="192088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495800" y="1752600"/>
            <a:ext cx="4343400" cy="946150"/>
          </a:xfrm>
          <a:prstGeom prst="rect">
            <a:avLst/>
          </a:prstGeom>
          <a:solidFill>
            <a:srgbClr val="CC670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Utility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&gt;Utility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=Yes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Utility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&lt;Utility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=No</a:t>
            </a:r>
            <a:endParaRPr lang="en-US" sz="2800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343400" y="4906963"/>
            <a:ext cx="4572000" cy="5794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Optimal # of trips</a:t>
            </a:r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733800" y="3505200"/>
            <a:ext cx="5202238" cy="519113"/>
          </a:xfrm>
          <a:prstGeom prst="rect">
            <a:avLst/>
          </a:prstGeom>
          <a:solidFill>
            <a:srgbClr val="470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Utility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vs.Indirect Utility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6324600" y="28194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V="1">
            <a:off x="6324600" y="40386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Change in Utility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“Taking into consideration that there are other rivers as well as beaches nearby where you could go visit, if the cost of this visit to this river was $____ more than what you have already spent, would you still have come today?”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2A497"/>
      </a:accent1>
      <a:accent2>
        <a:srgbClr val="5D71A6"/>
      </a:accent2>
      <a:accent3>
        <a:srgbClr val="FFFFFF"/>
      </a:accent3>
      <a:accent4>
        <a:srgbClr val="000000"/>
      </a:accent4>
      <a:accent5>
        <a:srgbClr val="C1CFC9"/>
      </a:accent5>
      <a:accent6>
        <a:srgbClr val="536696"/>
      </a:accent6>
      <a:hlink>
        <a:srgbClr val="FF6600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2A497"/>
        </a:accent1>
        <a:accent2>
          <a:srgbClr val="5D71A6"/>
        </a:accent2>
        <a:accent3>
          <a:srgbClr val="FFFFFF"/>
        </a:accent3>
        <a:accent4>
          <a:srgbClr val="000000"/>
        </a:accent4>
        <a:accent5>
          <a:srgbClr val="C1CFC9"/>
        </a:accent5>
        <a:accent6>
          <a:srgbClr val="536696"/>
        </a:accent6>
        <a:hlink>
          <a:srgbClr val="FF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605</Words>
  <Application>Microsoft Office PowerPoint</Application>
  <PresentationFormat>On-screen Show (4:3)</PresentationFormat>
  <Paragraphs>135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Wingdings</vt:lpstr>
      <vt:lpstr>1_Default Design</vt:lpstr>
      <vt:lpstr>Microsoft Equation 3.0</vt:lpstr>
      <vt:lpstr>Microsoft Equation</vt:lpstr>
      <vt:lpstr>Microsoft Office Excel Chart</vt:lpstr>
      <vt:lpstr>Microsoft Word Document</vt:lpstr>
      <vt:lpstr>Is The Best of Both Worlds the Best We Can Hope For?</vt:lpstr>
      <vt:lpstr>Purpose</vt:lpstr>
      <vt:lpstr>The Empirical Setting</vt:lpstr>
      <vt:lpstr>Slide 4</vt:lpstr>
      <vt:lpstr>CBM Question</vt:lpstr>
      <vt:lpstr>Valuation</vt:lpstr>
      <vt:lpstr>Joint Estimation</vt:lpstr>
      <vt:lpstr>The Relationship</vt:lpstr>
      <vt:lpstr>The Change in Utility</vt:lpstr>
      <vt:lpstr>Important Things</vt:lpstr>
      <vt:lpstr>The Restrictions</vt:lpstr>
      <vt:lpstr>The Restrictions</vt:lpstr>
      <vt:lpstr>Results – WTP</vt:lpstr>
      <vt:lpstr>Simulated WTP</vt:lpstr>
      <vt:lpstr>Conclusions</vt:lpstr>
      <vt:lpstr>Conclusions</vt:lpstr>
      <vt:lpstr>Conclusions</vt:lpstr>
      <vt:lpstr>Problem</vt:lpstr>
      <vt:lpstr>Thoughts</vt:lpstr>
      <vt:lpstr>Thoughts</vt:lpstr>
      <vt:lpstr>Bottom Line</vt:lpstr>
      <vt:lpstr>Results</vt:lpstr>
      <vt:lpstr>Results</vt:lpstr>
    </vt:vector>
  </TitlesOfParts>
  <Company>RTI,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Utility Consistent Joint Estimation of Count Data and Dichotomous Choice Models</dc:title>
  <dc:creator>jgonzalez</dc:creator>
  <cp:lastModifiedBy>Juan Marcos Gonzalez</cp:lastModifiedBy>
  <cp:revision>34</cp:revision>
  <dcterms:created xsi:type="dcterms:W3CDTF">2008-08-04T20:10:00Z</dcterms:created>
  <dcterms:modified xsi:type="dcterms:W3CDTF">2008-08-08T12:07:40Z</dcterms:modified>
</cp:coreProperties>
</file>